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sldIdLst>
    <p:sldId id="409" r:id="rId2"/>
    <p:sldId id="407" r:id="rId3"/>
    <p:sldId id="408" r:id="rId4"/>
    <p:sldId id="410" r:id="rId5"/>
    <p:sldId id="411" r:id="rId6"/>
    <p:sldId id="412" r:id="rId7"/>
    <p:sldId id="442" r:id="rId8"/>
    <p:sldId id="413" r:id="rId9"/>
    <p:sldId id="425" r:id="rId10"/>
    <p:sldId id="415" r:id="rId11"/>
    <p:sldId id="416" r:id="rId12"/>
    <p:sldId id="277" r:id="rId13"/>
    <p:sldId id="389" r:id="rId14"/>
    <p:sldId id="420" r:id="rId15"/>
    <p:sldId id="421" r:id="rId16"/>
    <p:sldId id="378" r:id="rId17"/>
    <p:sldId id="385" r:id="rId18"/>
    <p:sldId id="379" r:id="rId19"/>
    <p:sldId id="386" r:id="rId20"/>
    <p:sldId id="380" r:id="rId21"/>
    <p:sldId id="387" r:id="rId22"/>
    <p:sldId id="381" r:id="rId23"/>
    <p:sldId id="388" r:id="rId24"/>
    <p:sldId id="382" r:id="rId25"/>
    <p:sldId id="393" r:id="rId26"/>
    <p:sldId id="395" r:id="rId27"/>
    <p:sldId id="394" r:id="rId28"/>
    <p:sldId id="397" r:id="rId29"/>
    <p:sldId id="398" r:id="rId30"/>
    <p:sldId id="443" r:id="rId31"/>
    <p:sldId id="432" r:id="rId32"/>
    <p:sldId id="428" r:id="rId33"/>
    <p:sldId id="351" r:id="rId34"/>
    <p:sldId id="438" r:id="rId35"/>
    <p:sldId id="441" r:id="rId36"/>
    <p:sldId id="359" r:id="rId37"/>
    <p:sldId id="440" r:id="rId38"/>
    <p:sldId id="430" r:id="rId39"/>
    <p:sldId id="313" r:id="rId40"/>
    <p:sldId id="362" r:id="rId41"/>
    <p:sldId id="431" r:id="rId42"/>
    <p:sldId id="439" r:id="rId43"/>
    <p:sldId id="367" r:id="rId44"/>
    <p:sldId id="368" r:id="rId45"/>
    <p:sldId id="434" r:id="rId46"/>
    <p:sldId id="435" r:id="rId47"/>
    <p:sldId id="323" r:id="rId48"/>
    <p:sldId id="357" r:id="rId49"/>
    <p:sldId id="365" r:id="rId50"/>
    <p:sldId id="298" r:id="rId51"/>
    <p:sldId id="427" r:id="rId52"/>
    <p:sldId id="422" r:id="rId53"/>
    <p:sldId id="360" r:id="rId54"/>
    <p:sldId id="317" r:id="rId5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FF1D1D"/>
    <a:srgbClr val="A3C7E7"/>
    <a:srgbClr val="D6EBF2"/>
    <a:srgbClr val="FF4343"/>
    <a:srgbClr val="E2E2E2"/>
    <a:srgbClr val="EDF6EF"/>
    <a:srgbClr val="FFC91D"/>
    <a:srgbClr val="BCD6EE"/>
    <a:srgbClr val="F0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4434" autoAdjust="0"/>
  </p:normalViewPr>
  <p:slideViewPr>
    <p:cSldViewPr snapToGrid="0">
      <p:cViewPr varScale="1">
        <p:scale>
          <a:sx n="87" d="100"/>
          <a:sy n="87" d="100"/>
        </p:scale>
        <p:origin x="1234" y="53"/>
      </p:cViewPr>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457" cy="463289"/>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35996" y="0"/>
            <a:ext cx="3012457" cy="463289"/>
          </a:xfrm>
          <a:prstGeom prst="rect">
            <a:avLst/>
          </a:prstGeom>
        </p:spPr>
        <p:txBody>
          <a:bodyPr vert="horz" lIns="91440" tIns="45720" rIns="91440" bIns="45720" rtlCol="0"/>
          <a:lstStyle>
            <a:lvl1pPr algn="r">
              <a:defRPr sz="1200"/>
            </a:lvl1pPr>
          </a:lstStyle>
          <a:p>
            <a:fld id="{61C9F3D1-AB28-4237-9B79-4D1A7CF2EDDA}" type="datetimeFigureOut">
              <a:rPr lang="en-AU" smtClean="0"/>
              <a:t>19/10/2018</a:t>
            </a:fld>
            <a:endParaRPr lang="en-AU" dirty="0"/>
          </a:p>
        </p:txBody>
      </p:sp>
      <p:sp>
        <p:nvSpPr>
          <p:cNvPr id="4" name="Slide Image Placeholder 3"/>
          <p:cNvSpPr>
            <a:spLocks noGrp="1" noRot="1" noChangeAspect="1"/>
          </p:cNvSpPr>
          <p:nvPr>
            <p:ph type="sldImg" idx="2"/>
          </p:nvPr>
        </p:nvSpPr>
        <p:spPr>
          <a:xfrm>
            <a:off x="1397000" y="1155700"/>
            <a:ext cx="4156075" cy="31162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94684" y="4444305"/>
            <a:ext cx="5560709" cy="36380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772786"/>
            <a:ext cx="3012457" cy="463289"/>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35996" y="8772786"/>
            <a:ext cx="3012457" cy="463289"/>
          </a:xfrm>
          <a:prstGeom prst="rect">
            <a:avLst/>
          </a:prstGeom>
        </p:spPr>
        <p:txBody>
          <a:bodyPr vert="horz" lIns="91440" tIns="45720" rIns="91440" bIns="45720" rtlCol="0" anchor="b"/>
          <a:lstStyle>
            <a:lvl1pPr algn="r">
              <a:defRPr sz="1200"/>
            </a:lvl1pPr>
          </a:lstStyle>
          <a:p>
            <a:fld id="{92624C86-0C87-4478-8A2C-63B577D7A3B9}" type="slidenum">
              <a:rPr lang="en-AU" smtClean="0"/>
              <a:t>‹#›</a:t>
            </a:fld>
            <a:endParaRPr lang="en-AU" dirty="0"/>
          </a:p>
        </p:txBody>
      </p:sp>
    </p:spTree>
    <p:extLst>
      <p:ext uri="{BB962C8B-B14F-4D97-AF65-F5344CB8AC3E}">
        <p14:creationId xmlns:p14="http://schemas.microsoft.com/office/powerpoint/2010/main" val="168496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Emily</a:t>
            </a:r>
          </a:p>
        </p:txBody>
      </p:sp>
      <p:sp>
        <p:nvSpPr>
          <p:cNvPr id="4" name="Slide Number Placeholder 3"/>
          <p:cNvSpPr>
            <a:spLocks noGrp="1"/>
          </p:cNvSpPr>
          <p:nvPr>
            <p:ph type="sldNum" sz="quarter" idx="10"/>
          </p:nvPr>
        </p:nvSpPr>
        <p:spPr/>
        <p:txBody>
          <a:bodyPr/>
          <a:lstStyle/>
          <a:p>
            <a:fld id="{92624C86-0C87-4478-8A2C-63B577D7A3B9}" type="slidenum">
              <a:rPr lang="en-AU" smtClean="0"/>
              <a:t>6</a:t>
            </a:fld>
            <a:endParaRPr lang="en-AU" dirty="0"/>
          </a:p>
        </p:txBody>
      </p:sp>
    </p:spTree>
    <p:extLst>
      <p:ext uri="{BB962C8B-B14F-4D97-AF65-F5344CB8AC3E}">
        <p14:creationId xmlns:p14="http://schemas.microsoft.com/office/powerpoint/2010/main" val="423844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Emily</a:t>
            </a:r>
          </a:p>
        </p:txBody>
      </p:sp>
      <p:sp>
        <p:nvSpPr>
          <p:cNvPr id="4" name="Slide Number Placeholder 3"/>
          <p:cNvSpPr>
            <a:spLocks noGrp="1"/>
          </p:cNvSpPr>
          <p:nvPr>
            <p:ph type="sldNum" sz="quarter" idx="10"/>
          </p:nvPr>
        </p:nvSpPr>
        <p:spPr/>
        <p:txBody>
          <a:bodyPr/>
          <a:lstStyle/>
          <a:p>
            <a:fld id="{92624C86-0C87-4478-8A2C-63B577D7A3B9}" type="slidenum">
              <a:rPr lang="en-AU" smtClean="0"/>
              <a:t>8</a:t>
            </a:fld>
            <a:endParaRPr lang="en-AU" dirty="0"/>
          </a:p>
        </p:txBody>
      </p:sp>
    </p:spTree>
    <p:extLst>
      <p:ext uri="{BB962C8B-B14F-4D97-AF65-F5344CB8AC3E}">
        <p14:creationId xmlns:p14="http://schemas.microsoft.com/office/powerpoint/2010/main" val="121637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624C86-0C87-4478-8A2C-63B577D7A3B9}" type="slidenum">
              <a:rPr lang="en-AU" smtClean="0"/>
              <a:t>9</a:t>
            </a:fld>
            <a:endParaRPr lang="en-AU" dirty="0"/>
          </a:p>
        </p:txBody>
      </p:sp>
    </p:spTree>
    <p:extLst>
      <p:ext uri="{BB962C8B-B14F-4D97-AF65-F5344CB8AC3E}">
        <p14:creationId xmlns:p14="http://schemas.microsoft.com/office/powerpoint/2010/main" val="352376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92624C86-0C87-4478-8A2C-63B577D7A3B9}" type="slidenum">
              <a:rPr lang="en-AU" smtClean="0"/>
              <a:t>38</a:t>
            </a:fld>
            <a:endParaRPr lang="en-AU"/>
          </a:p>
        </p:txBody>
      </p:sp>
    </p:spTree>
    <p:extLst>
      <p:ext uri="{BB962C8B-B14F-4D97-AF65-F5344CB8AC3E}">
        <p14:creationId xmlns:p14="http://schemas.microsoft.com/office/powerpoint/2010/main" val="10461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A3AB6A4-628E-4442-812B-E7908A6F397F}" type="datetime1">
              <a:rPr lang="en-AU" smtClean="0"/>
              <a:t>19/10/2018</a:t>
            </a:fld>
            <a:endParaRPr lang="en-AU" dirty="0"/>
          </a:p>
        </p:txBody>
      </p:sp>
      <p:sp>
        <p:nvSpPr>
          <p:cNvPr id="8" name="Footer Placeholder 7"/>
          <p:cNvSpPr>
            <a:spLocks noGrp="1"/>
          </p:cNvSpPr>
          <p:nvPr>
            <p:ph type="ftr" sz="quarter" idx="11"/>
          </p:nvPr>
        </p:nvSpPr>
        <p:spPr/>
        <p:txBody>
          <a:bodyPr/>
          <a:lstStyle/>
          <a:p>
            <a:r>
              <a:rPr lang="en-AU" dirty="0"/>
              <a:t>SUN Business Network Zambia</a:t>
            </a:r>
          </a:p>
        </p:txBody>
      </p:sp>
      <p:sp>
        <p:nvSpPr>
          <p:cNvPr id="9" name="Slide Number Placeholder 8"/>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199425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510BE27-3463-4EED-8C82-6B65068ECB43}" type="datetime1">
              <a:rPr lang="en-AU" smtClean="0"/>
              <a:t>19/10/2018</a:t>
            </a:fld>
            <a:endParaRPr lang="en-AU" dirty="0"/>
          </a:p>
        </p:txBody>
      </p:sp>
      <p:sp>
        <p:nvSpPr>
          <p:cNvPr id="5" name="Footer Placeholder 4"/>
          <p:cNvSpPr>
            <a:spLocks noGrp="1"/>
          </p:cNvSpPr>
          <p:nvPr>
            <p:ph type="ftr" sz="quarter" idx="11"/>
          </p:nvPr>
        </p:nvSpPr>
        <p:spPr/>
        <p:txBody>
          <a:bodyPr/>
          <a:lstStyle/>
          <a:p>
            <a:r>
              <a:rPr lang="en-AU" dirty="0"/>
              <a:t>SUN Business Network Zambia</a:t>
            </a:r>
          </a:p>
        </p:txBody>
      </p:sp>
      <p:sp>
        <p:nvSpPr>
          <p:cNvPr id="6" name="Slide Number Placeholder 5"/>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25448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5536B4B-9A1F-44AD-8B3C-4450469576FB}" type="datetime1">
              <a:rPr lang="en-AU" smtClean="0"/>
              <a:t>19/10/2018</a:t>
            </a:fld>
            <a:endParaRPr lang="en-AU" dirty="0"/>
          </a:p>
        </p:txBody>
      </p:sp>
      <p:sp>
        <p:nvSpPr>
          <p:cNvPr id="5" name="Footer Placeholder 4"/>
          <p:cNvSpPr>
            <a:spLocks noGrp="1"/>
          </p:cNvSpPr>
          <p:nvPr>
            <p:ph type="ftr" sz="quarter" idx="11"/>
          </p:nvPr>
        </p:nvSpPr>
        <p:spPr/>
        <p:txBody>
          <a:bodyPr/>
          <a:lstStyle/>
          <a:p>
            <a:r>
              <a:rPr lang="en-AU" dirty="0"/>
              <a:t>SUN Business Network Zambia</a:t>
            </a:r>
          </a:p>
        </p:txBody>
      </p:sp>
      <p:sp>
        <p:nvSpPr>
          <p:cNvPr id="6" name="Slide Number Placeholder 5"/>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51124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txBox="1">
            <a:spLocks/>
          </p:cNvSpPr>
          <p:nvPr userDrawn="1"/>
        </p:nvSpPr>
        <p:spPr>
          <a:xfrm>
            <a:off x="114300" y="6519379"/>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SUN Business Network Tanzania – Strategy</a:t>
            </a:r>
          </a:p>
        </p:txBody>
      </p:sp>
      <p:sp>
        <p:nvSpPr>
          <p:cNvPr id="10" name="Slide Number Placeholder 5"/>
          <p:cNvSpPr txBox="1">
            <a:spLocks/>
          </p:cNvSpPr>
          <p:nvPr userDrawn="1"/>
        </p:nvSpPr>
        <p:spPr>
          <a:xfrm>
            <a:off x="6934200" y="65055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D76DD9-2645-40DA-AA17-EBEBC99DB970}" type="slidenum">
              <a:rPr lang="en-AU" smtClean="0"/>
              <a:pPr/>
              <a:t>‹#›</a:t>
            </a:fld>
            <a:endParaRPr lang="en-AU" dirty="0"/>
          </a:p>
        </p:txBody>
      </p:sp>
    </p:spTree>
    <p:extLst>
      <p:ext uri="{BB962C8B-B14F-4D97-AF65-F5344CB8AC3E}">
        <p14:creationId xmlns:p14="http://schemas.microsoft.com/office/powerpoint/2010/main" val="116703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5DE7991-3F54-4247-AD3E-5171DCC0E2C5}" type="datetime1">
              <a:rPr lang="en-AU" smtClean="0"/>
              <a:t>19/10/2018</a:t>
            </a:fld>
            <a:endParaRPr lang="en-AU" dirty="0"/>
          </a:p>
        </p:txBody>
      </p:sp>
      <p:sp>
        <p:nvSpPr>
          <p:cNvPr id="5" name="Footer Placeholder 4"/>
          <p:cNvSpPr>
            <a:spLocks noGrp="1"/>
          </p:cNvSpPr>
          <p:nvPr>
            <p:ph type="ftr" sz="quarter" idx="11"/>
          </p:nvPr>
        </p:nvSpPr>
        <p:spPr/>
        <p:txBody>
          <a:bodyPr/>
          <a:lstStyle/>
          <a:p>
            <a:r>
              <a:rPr lang="en-AU" dirty="0"/>
              <a:t>SUN Business Network Zambia</a:t>
            </a:r>
          </a:p>
        </p:txBody>
      </p:sp>
      <p:sp>
        <p:nvSpPr>
          <p:cNvPr id="6" name="Slide Number Placeholder 5"/>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264350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E50346-D8A5-4859-AE00-B0B8646971DA}" type="datetime1">
              <a:rPr lang="en-AU" smtClean="0"/>
              <a:t>19/10/2018</a:t>
            </a:fld>
            <a:endParaRPr lang="en-AU" dirty="0"/>
          </a:p>
        </p:txBody>
      </p:sp>
      <p:sp>
        <p:nvSpPr>
          <p:cNvPr id="6" name="Footer Placeholder 5"/>
          <p:cNvSpPr>
            <a:spLocks noGrp="1"/>
          </p:cNvSpPr>
          <p:nvPr>
            <p:ph type="ftr" sz="quarter" idx="11"/>
          </p:nvPr>
        </p:nvSpPr>
        <p:spPr/>
        <p:txBody>
          <a:bodyPr/>
          <a:lstStyle/>
          <a:p>
            <a:r>
              <a:rPr lang="en-AU" dirty="0"/>
              <a:t>SUN Business Network Zambia</a:t>
            </a:r>
          </a:p>
        </p:txBody>
      </p:sp>
      <p:sp>
        <p:nvSpPr>
          <p:cNvPr id="7" name="Slide Number Placeholder 6"/>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261774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2FD0646-B5C3-4E7A-905C-9255ABCAD128}" type="datetime1">
              <a:rPr lang="en-AU" smtClean="0"/>
              <a:t>19/10/2018</a:t>
            </a:fld>
            <a:endParaRPr lang="en-AU" dirty="0"/>
          </a:p>
        </p:txBody>
      </p:sp>
      <p:sp>
        <p:nvSpPr>
          <p:cNvPr id="8" name="Footer Placeholder 7"/>
          <p:cNvSpPr>
            <a:spLocks noGrp="1"/>
          </p:cNvSpPr>
          <p:nvPr>
            <p:ph type="ftr" sz="quarter" idx="11"/>
          </p:nvPr>
        </p:nvSpPr>
        <p:spPr/>
        <p:txBody>
          <a:bodyPr/>
          <a:lstStyle/>
          <a:p>
            <a:r>
              <a:rPr lang="en-AU" dirty="0"/>
              <a:t>SUN Business Network Zambia</a:t>
            </a:r>
          </a:p>
        </p:txBody>
      </p:sp>
      <p:sp>
        <p:nvSpPr>
          <p:cNvPr id="9" name="Slide Number Placeholder 8"/>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21159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261CD9C-3F2A-4B0D-9D4D-F3CFFB72D48C}" type="datetime1">
              <a:rPr lang="en-AU" smtClean="0"/>
              <a:t>19/10/2018</a:t>
            </a:fld>
            <a:endParaRPr lang="en-AU" dirty="0"/>
          </a:p>
        </p:txBody>
      </p:sp>
      <p:sp>
        <p:nvSpPr>
          <p:cNvPr id="4" name="Footer Placeholder 3"/>
          <p:cNvSpPr>
            <a:spLocks noGrp="1"/>
          </p:cNvSpPr>
          <p:nvPr>
            <p:ph type="ftr" sz="quarter" idx="11"/>
          </p:nvPr>
        </p:nvSpPr>
        <p:spPr/>
        <p:txBody>
          <a:bodyPr/>
          <a:lstStyle/>
          <a:p>
            <a:r>
              <a:rPr lang="en-AU" dirty="0"/>
              <a:t>SUN Business Network Zambia</a:t>
            </a:r>
          </a:p>
        </p:txBody>
      </p:sp>
      <p:sp>
        <p:nvSpPr>
          <p:cNvPr id="5" name="Slide Number Placeholder 4"/>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374437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AA411A3-E27D-4038-A777-B1F637656C63}" type="datetime1">
              <a:rPr lang="en-AU" smtClean="0"/>
              <a:t>19/10/2018</a:t>
            </a:fld>
            <a:endParaRPr lang="en-AU" dirty="0"/>
          </a:p>
        </p:txBody>
      </p:sp>
      <p:sp>
        <p:nvSpPr>
          <p:cNvPr id="3" name="Footer Placeholder 2"/>
          <p:cNvSpPr>
            <a:spLocks noGrp="1"/>
          </p:cNvSpPr>
          <p:nvPr>
            <p:ph type="ftr" sz="quarter" idx="11"/>
          </p:nvPr>
        </p:nvSpPr>
        <p:spPr/>
        <p:txBody>
          <a:bodyPr/>
          <a:lstStyle/>
          <a:p>
            <a:r>
              <a:rPr lang="en-AU" dirty="0"/>
              <a:t>SUN Business Network Zambia</a:t>
            </a:r>
          </a:p>
        </p:txBody>
      </p:sp>
      <p:sp>
        <p:nvSpPr>
          <p:cNvPr id="4" name="Slide Number Placeholder 3"/>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76980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C4622F5-74BB-415E-82EC-2F119EC9C1CE}" type="datetime1">
              <a:rPr lang="en-AU" smtClean="0"/>
              <a:t>19/10/2018</a:t>
            </a:fld>
            <a:endParaRPr lang="en-AU" dirty="0"/>
          </a:p>
        </p:txBody>
      </p:sp>
      <p:sp>
        <p:nvSpPr>
          <p:cNvPr id="6" name="Footer Placeholder 5"/>
          <p:cNvSpPr>
            <a:spLocks noGrp="1"/>
          </p:cNvSpPr>
          <p:nvPr>
            <p:ph type="ftr" sz="quarter" idx="11"/>
          </p:nvPr>
        </p:nvSpPr>
        <p:spPr/>
        <p:txBody>
          <a:bodyPr/>
          <a:lstStyle/>
          <a:p>
            <a:r>
              <a:rPr lang="en-AU" dirty="0"/>
              <a:t>SUN Business Network Zambia</a:t>
            </a:r>
          </a:p>
        </p:txBody>
      </p:sp>
      <p:sp>
        <p:nvSpPr>
          <p:cNvPr id="7" name="Slide Number Placeholder 6"/>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21406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1980E-E609-4D0E-AF55-28A4F47CD9F7}" type="datetime1">
              <a:rPr lang="en-AU" smtClean="0"/>
              <a:t>19/10/2018</a:t>
            </a:fld>
            <a:endParaRPr lang="en-AU" dirty="0"/>
          </a:p>
        </p:txBody>
      </p:sp>
      <p:sp>
        <p:nvSpPr>
          <p:cNvPr id="6" name="Footer Placeholder 5"/>
          <p:cNvSpPr>
            <a:spLocks noGrp="1"/>
          </p:cNvSpPr>
          <p:nvPr>
            <p:ph type="ftr" sz="quarter" idx="11"/>
          </p:nvPr>
        </p:nvSpPr>
        <p:spPr/>
        <p:txBody>
          <a:bodyPr/>
          <a:lstStyle/>
          <a:p>
            <a:r>
              <a:rPr lang="en-AU" dirty="0"/>
              <a:t>SUN Business Network Zambia</a:t>
            </a:r>
          </a:p>
        </p:txBody>
      </p:sp>
      <p:sp>
        <p:nvSpPr>
          <p:cNvPr id="7" name="Slide Number Placeholder 6"/>
          <p:cNvSpPr>
            <a:spLocks noGrp="1"/>
          </p:cNvSpPr>
          <p:nvPr>
            <p:ph type="sldNum" sz="quarter" idx="12"/>
          </p:nvPr>
        </p:nvSpPr>
        <p:spPr/>
        <p:txBody>
          <a:bodyPr/>
          <a:lstStyle/>
          <a:p>
            <a:fld id="{7CD76DD9-2645-40DA-AA17-EBEBC99DB970}" type="slidenum">
              <a:rPr lang="en-AU" smtClean="0"/>
              <a:t>‹#›</a:t>
            </a:fld>
            <a:endParaRPr lang="en-AU" dirty="0"/>
          </a:p>
        </p:txBody>
      </p:sp>
    </p:spTree>
    <p:extLst>
      <p:ext uri="{BB962C8B-B14F-4D97-AF65-F5344CB8AC3E}">
        <p14:creationId xmlns:p14="http://schemas.microsoft.com/office/powerpoint/2010/main" val="304452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1600" y="6459539"/>
            <a:ext cx="3086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SUN Business Network Zambia</a:t>
            </a:r>
          </a:p>
        </p:txBody>
      </p:sp>
      <p:sp>
        <p:nvSpPr>
          <p:cNvPr id="6" name="Slide Number Placeholder 5"/>
          <p:cNvSpPr>
            <a:spLocks noGrp="1"/>
          </p:cNvSpPr>
          <p:nvPr>
            <p:ph type="sldNum" sz="quarter" idx="4"/>
          </p:nvPr>
        </p:nvSpPr>
        <p:spPr>
          <a:xfrm>
            <a:off x="6896100" y="64674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76DD9-2645-40DA-AA17-EBEBC99DB970}" type="slidenum">
              <a:rPr lang="en-AU" smtClean="0"/>
              <a:pPr/>
              <a:t>‹#›</a:t>
            </a:fld>
            <a:endParaRPr lang="en-AU" dirty="0"/>
          </a:p>
        </p:txBody>
      </p:sp>
    </p:spTree>
    <p:extLst>
      <p:ext uri="{BB962C8B-B14F-4D97-AF65-F5344CB8AC3E}">
        <p14:creationId xmlns:p14="http://schemas.microsoft.com/office/powerpoint/2010/main" val="375191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png"/><Relationship Id="rId3" Type="http://schemas.openxmlformats.org/officeDocument/2006/relationships/image" Target="../media/image29.png"/><Relationship Id="rId7" Type="http://schemas.openxmlformats.org/officeDocument/2006/relationships/image" Target="../media/image34.png"/><Relationship Id="rId12"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3.png"/><Relationship Id="rId11" Type="http://schemas.microsoft.com/office/2007/relationships/hdphoto" Target="../media/hdphoto3.wdp"/><Relationship Id="rId5" Type="http://schemas.openxmlformats.org/officeDocument/2006/relationships/image" Target="../media/image32.png"/><Relationship Id="rId1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31.png"/><Relationship Id="rId9" Type="http://schemas.openxmlformats.org/officeDocument/2006/relationships/image" Target="../media/image37.png"/><Relationship Id="rId14"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3999" cy="6858000"/>
          </a:xfrm>
          <a:prstGeom prst="rect">
            <a:avLst/>
          </a:prstGeom>
          <a:solidFill>
            <a:srgbClr val="E8F4F8"/>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600" b="1" dirty="0">
              <a:solidFill>
                <a:schemeClr val="tx1"/>
              </a:solidFill>
              <a:latin typeface="Georgia" panose="02040502050405020303" pitchFamily="18" charset="0"/>
            </a:endParaRPr>
          </a:p>
        </p:txBody>
      </p:sp>
      <p:sp>
        <p:nvSpPr>
          <p:cNvPr id="8" name="Title 11"/>
          <p:cNvSpPr txBox="1">
            <a:spLocks/>
          </p:cNvSpPr>
          <p:nvPr/>
        </p:nvSpPr>
        <p:spPr>
          <a:xfrm>
            <a:off x="0" y="2425002"/>
            <a:ext cx="9143999" cy="161910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AU" sz="3600" b="1" i="1" dirty="0">
                <a:solidFill>
                  <a:schemeClr val="accent1">
                    <a:lumMod val="50000"/>
                  </a:schemeClr>
                </a:solidFill>
                <a:latin typeface="Georgia" panose="02040502050405020303" pitchFamily="18" charset="0"/>
              </a:rPr>
              <a:t>SUN Business Network Tanzania</a:t>
            </a:r>
          </a:p>
          <a:p>
            <a:pPr>
              <a:lnSpc>
                <a:spcPct val="100000"/>
              </a:lnSpc>
            </a:pPr>
            <a:r>
              <a:rPr lang="en-AU" sz="6600" b="1" i="1" dirty="0">
                <a:solidFill>
                  <a:schemeClr val="accent1">
                    <a:lumMod val="50000"/>
                  </a:schemeClr>
                </a:solidFill>
                <a:latin typeface="Georgia" panose="02040502050405020303" pitchFamily="18" charset="0"/>
              </a:rPr>
              <a:t>Strategy</a:t>
            </a:r>
            <a:endParaRPr lang="en-AU" sz="4800" b="1" dirty="0">
              <a:solidFill>
                <a:schemeClr val="accent1">
                  <a:lumMod val="50000"/>
                </a:schemeClr>
              </a:solidFill>
              <a:latin typeface="Georgia" panose="02040502050405020303" pitchFamily="18" charset="0"/>
            </a:endParaRPr>
          </a:p>
          <a:p>
            <a:pPr>
              <a:lnSpc>
                <a:spcPct val="100000"/>
              </a:lnSpc>
            </a:pPr>
            <a:r>
              <a:rPr lang="en-AU" sz="4000" dirty="0">
                <a:solidFill>
                  <a:schemeClr val="accent1">
                    <a:lumMod val="50000"/>
                  </a:schemeClr>
                </a:solidFill>
                <a:latin typeface="Georgia" panose="02040502050405020303" pitchFamily="18" charset="0"/>
              </a:rPr>
              <a:t>2016 – 2018</a:t>
            </a:r>
            <a:endParaRPr lang="en-AU" sz="2000" dirty="0">
              <a:solidFill>
                <a:schemeClr val="accent1">
                  <a:lumMod val="50000"/>
                </a:schemeClr>
              </a:solidFill>
              <a:latin typeface="Georgia" panose="02040502050405020303"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6963" y="242691"/>
            <a:ext cx="4930074" cy="987517"/>
          </a:xfrm>
          <a:prstGeom prst="rect">
            <a:avLst/>
          </a:prstGeom>
        </p:spPr>
      </p:pic>
      <p:pic>
        <p:nvPicPr>
          <p:cNvPr id="10" name="Picture 7" descr="wfp-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8564" y="5724846"/>
            <a:ext cx="2012496" cy="8525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6" name="Picture 2" descr="http://www.un.org/en/zerohunger/img/logos/16_ga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078" y="5440979"/>
            <a:ext cx="2289921" cy="11945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thumb/c/c2/Coat_of_arms_of_Tanzania.svg/251px-Coat_of_arms_of_Tanzani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8391" y="5607429"/>
            <a:ext cx="743233" cy="86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9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7447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Introduction of the SBN Tanzania Strategy</a:t>
            </a:r>
          </a:p>
        </p:txBody>
      </p:sp>
      <p:sp>
        <p:nvSpPr>
          <p:cNvPr id="8" name="Rectangle 7"/>
          <p:cNvSpPr/>
          <p:nvPr/>
        </p:nvSpPr>
        <p:spPr>
          <a:xfrm>
            <a:off x="325155" y="1058804"/>
            <a:ext cx="8555458" cy="174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Overview of the Strategy:</a:t>
            </a:r>
          </a:p>
          <a:p>
            <a:pPr marL="177800" indent="-177800">
              <a:buFont typeface="Arial" panose="020B0604020202020204" pitchFamily="34" charset="0"/>
              <a:buChar char="•"/>
            </a:pPr>
            <a:r>
              <a:rPr lang="en-AU" sz="1200" dirty="0">
                <a:solidFill>
                  <a:schemeClr val="tx1"/>
                </a:solidFill>
              </a:rPr>
              <a:t>The strategy lays out the vision and key objectives of the SUN Business Network Tanzania for the next 3 years, 2016 – 2018</a:t>
            </a:r>
          </a:p>
          <a:p>
            <a:pPr marL="177800" indent="-177800">
              <a:buFont typeface="Arial" panose="020B0604020202020204" pitchFamily="34" charset="0"/>
              <a:buChar char="•"/>
            </a:pPr>
            <a:r>
              <a:rPr lang="en-AU" sz="1200" dirty="0">
                <a:solidFill>
                  <a:schemeClr val="tx1"/>
                </a:solidFill>
              </a:rPr>
              <a:t>It then looks into how we plan to achieve this vision and these objectives</a:t>
            </a:r>
          </a:p>
          <a:p>
            <a:pPr marL="177800" indent="-177800">
              <a:buFont typeface="Arial" panose="020B0604020202020204" pitchFamily="34" charset="0"/>
              <a:buChar char="•"/>
            </a:pPr>
            <a:r>
              <a:rPr lang="en-AU" sz="1200" dirty="0">
                <a:solidFill>
                  <a:schemeClr val="tx1"/>
                </a:solidFill>
              </a:rPr>
              <a:t>Our role, as the SUN Business Network team is to coordinate the activities of the Network in order to improve nutrition among Tanzanian consumers as we support our members to grow their business</a:t>
            </a:r>
          </a:p>
        </p:txBody>
      </p:sp>
      <p:sp>
        <p:nvSpPr>
          <p:cNvPr id="9" name="Rectangle 8"/>
          <p:cNvSpPr/>
          <p:nvPr/>
        </p:nvSpPr>
        <p:spPr>
          <a:xfrm>
            <a:off x="325155" y="2116419"/>
            <a:ext cx="8555458" cy="174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How the strategy was developed:</a:t>
            </a:r>
          </a:p>
          <a:p>
            <a:pPr marL="177800" indent="-177800">
              <a:buFont typeface="Arial" panose="020B0604020202020204" pitchFamily="34" charset="0"/>
              <a:buChar char="•"/>
            </a:pPr>
            <a:r>
              <a:rPr lang="en-AU" sz="1200" dirty="0">
                <a:solidFill>
                  <a:schemeClr val="tx1"/>
                </a:solidFill>
              </a:rPr>
              <a:t>Based on initial research and stakeholder interviews, the major recurring opportunities and challenges along the nutrition value chain in Tanzania were identified. These are outlined on the previous slide</a:t>
            </a:r>
          </a:p>
          <a:p>
            <a:pPr marL="177800" indent="-177800">
              <a:buFont typeface="Arial" panose="020B0604020202020204" pitchFamily="34" charset="0"/>
              <a:buChar char="•"/>
            </a:pPr>
            <a:r>
              <a:rPr lang="en-AU" sz="1200" dirty="0">
                <a:solidFill>
                  <a:schemeClr val="tx1"/>
                </a:solidFill>
              </a:rPr>
              <a:t>Using these indicators as the ‘problem statement’, the draft 3 year strategy was developed by the SBN team in 5 phases:</a:t>
            </a:r>
          </a:p>
        </p:txBody>
      </p:sp>
      <p:sp>
        <p:nvSpPr>
          <p:cNvPr id="10" name="Rounded Rectangle 9"/>
          <p:cNvSpPr/>
          <p:nvPr/>
        </p:nvSpPr>
        <p:spPr>
          <a:xfrm>
            <a:off x="377282" y="3106051"/>
            <a:ext cx="1549853" cy="1443386"/>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AU" sz="1200" i="1" dirty="0">
              <a:solidFill>
                <a:schemeClr val="tx1"/>
              </a:solidFill>
            </a:endParaRPr>
          </a:p>
          <a:p>
            <a:pPr algn="ctr"/>
            <a:endParaRPr lang="en-AU" sz="1200" i="1" dirty="0">
              <a:solidFill>
                <a:schemeClr val="tx1"/>
              </a:solidFill>
            </a:endParaRPr>
          </a:p>
          <a:p>
            <a:pPr algn="ctr"/>
            <a:endParaRPr lang="en-AU" sz="1200" i="1" dirty="0">
              <a:solidFill>
                <a:schemeClr val="tx1"/>
              </a:solidFill>
            </a:endParaRPr>
          </a:p>
          <a:p>
            <a:pPr algn="ctr"/>
            <a:r>
              <a:rPr lang="en-AU" sz="1100" i="1" dirty="0">
                <a:solidFill>
                  <a:schemeClr val="tx1"/>
                </a:solidFill>
              </a:rPr>
              <a:t>Feedback from private sector stakeholders at the 2015 strategy breakfast meeting</a:t>
            </a:r>
          </a:p>
        </p:txBody>
      </p:sp>
      <p:sp>
        <p:nvSpPr>
          <p:cNvPr id="11" name="Rounded Rectangle 10"/>
          <p:cNvSpPr/>
          <p:nvPr/>
        </p:nvSpPr>
        <p:spPr>
          <a:xfrm>
            <a:off x="2116482" y="3106051"/>
            <a:ext cx="1549853" cy="1443386"/>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AU" sz="1200" i="1" dirty="0">
              <a:solidFill>
                <a:schemeClr val="tx1"/>
              </a:solidFill>
            </a:endParaRPr>
          </a:p>
          <a:p>
            <a:pPr algn="ctr"/>
            <a:endParaRPr lang="en-AU" sz="1200" i="1" dirty="0">
              <a:solidFill>
                <a:schemeClr val="tx1"/>
              </a:solidFill>
            </a:endParaRPr>
          </a:p>
          <a:p>
            <a:pPr algn="ctr"/>
            <a:endParaRPr lang="en-AU" sz="1200" i="1" dirty="0">
              <a:solidFill>
                <a:schemeClr val="tx1"/>
              </a:solidFill>
            </a:endParaRPr>
          </a:p>
          <a:p>
            <a:pPr algn="ctr"/>
            <a:r>
              <a:rPr lang="en-AU" sz="1200" i="1" dirty="0">
                <a:solidFill>
                  <a:schemeClr val="tx1"/>
                </a:solidFill>
              </a:rPr>
              <a:t>Interviews with key stakeholders incl. govt., donors, CSOs &amp; the private sector</a:t>
            </a:r>
          </a:p>
        </p:txBody>
      </p:sp>
      <p:sp>
        <p:nvSpPr>
          <p:cNvPr id="12" name="Rounded Rectangle 11"/>
          <p:cNvSpPr/>
          <p:nvPr/>
        </p:nvSpPr>
        <p:spPr>
          <a:xfrm>
            <a:off x="3854021" y="3106051"/>
            <a:ext cx="1549853" cy="1443386"/>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AU" sz="1200" i="1" dirty="0">
              <a:solidFill>
                <a:schemeClr val="tx1"/>
              </a:solidFill>
            </a:endParaRPr>
          </a:p>
          <a:p>
            <a:pPr algn="ctr"/>
            <a:endParaRPr lang="en-AU" sz="1200" i="1" dirty="0">
              <a:solidFill>
                <a:schemeClr val="tx1"/>
              </a:solidFill>
            </a:endParaRPr>
          </a:p>
          <a:p>
            <a:pPr algn="ctr"/>
            <a:endParaRPr lang="en-AU" sz="1200" i="1" dirty="0">
              <a:solidFill>
                <a:schemeClr val="tx1"/>
              </a:solidFill>
            </a:endParaRPr>
          </a:p>
          <a:p>
            <a:pPr algn="ctr"/>
            <a:r>
              <a:rPr lang="en-AU" sz="1200" i="1" dirty="0">
                <a:solidFill>
                  <a:schemeClr val="tx1"/>
                </a:solidFill>
              </a:rPr>
              <a:t>Research &amp; analysis on best practices in other countries and markets</a:t>
            </a:r>
          </a:p>
          <a:p>
            <a:pPr algn="ctr"/>
            <a:endParaRPr lang="en-AU" sz="1200" i="1" dirty="0">
              <a:solidFill>
                <a:schemeClr val="tx1"/>
              </a:solidFill>
            </a:endParaRPr>
          </a:p>
        </p:txBody>
      </p:sp>
      <p:sp>
        <p:nvSpPr>
          <p:cNvPr id="13" name="Rounded Rectangle 12"/>
          <p:cNvSpPr/>
          <p:nvPr/>
        </p:nvSpPr>
        <p:spPr>
          <a:xfrm>
            <a:off x="7330760" y="3106051"/>
            <a:ext cx="1549853" cy="1443386"/>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AU" sz="1200" i="1" dirty="0">
              <a:solidFill>
                <a:schemeClr val="tx1"/>
              </a:solidFill>
            </a:endParaRPr>
          </a:p>
          <a:p>
            <a:pPr algn="ctr"/>
            <a:endParaRPr lang="en-AU" sz="1200" i="1" dirty="0">
              <a:solidFill>
                <a:schemeClr val="tx1"/>
              </a:solidFill>
            </a:endParaRPr>
          </a:p>
          <a:p>
            <a:pPr algn="ctr"/>
            <a:endParaRPr lang="en-AU" sz="1200" i="1" dirty="0">
              <a:solidFill>
                <a:schemeClr val="tx1"/>
              </a:solidFill>
            </a:endParaRPr>
          </a:p>
          <a:p>
            <a:pPr algn="ctr"/>
            <a:r>
              <a:rPr lang="en-AU" sz="1200" i="1" dirty="0">
                <a:solidFill>
                  <a:schemeClr val="tx1"/>
                </a:solidFill>
              </a:rPr>
              <a:t>Internal workshops, brainstorming sessions &amp; collaboration</a:t>
            </a:r>
          </a:p>
        </p:txBody>
      </p:sp>
      <p:sp>
        <p:nvSpPr>
          <p:cNvPr id="14" name="Left Brace 13"/>
          <p:cNvSpPr/>
          <p:nvPr/>
        </p:nvSpPr>
        <p:spPr>
          <a:xfrm rot="16200000">
            <a:off x="4453723" y="552181"/>
            <a:ext cx="352110" cy="850167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7" name="Rounded Rectangle 16"/>
          <p:cNvSpPr/>
          <p:nvPr/>
        </p:nvSpPr>
        <p:spPr>
          <a:xfrm>
            <a:off x="1581515" y="5127384"/>
            <a:ext cx="6091947" cy="1333570"/>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AU" sz="1200" dirty="0">
                <a:solidFill>
                  <a:schemeClr val="tx1"/>
                </a:solidFill>
              </a:rPr>
              <a:t>The draft strategy was then shared with the SBN Tanzanian Advisory Group for input</a:t>
            </a:r>
          </a:p>
          <a:p>
            <a:pPr marL="171450" indent="-171450">
              <a:buFont typeface="Arial" panose="020B0604020202020204" pitchFamily="34" charset="0"/>
              <a:buChar char="•"/>
            </a:pPr>
            <a:r>
              <a:rPr lang="en-AU" sz="1200" dirty="0">
                <a:solidFill>
                  <a:schemeClr val="tx1"/>
                </a:solidFill>
              </a:rPr>
              <a:t>Since the Advisory Group is comprised of members from each of the SBN’s key stakeholder groups, this was seen as the final step in validating the strategy</a:t>
            </a:r>
          </a:p>
          <a:p>
            <a:pPr marL="171450" indent="-171450">
              <a:buFont typeface="Arial" panose="020B0604020202020204" pitchFamily="34" charset="0"/>
              <a:buChar char="•"/>
            </a:pPr>
            <a:r>
              <a:rPr lang="en-AU" sz="1200" dirty="0">
                <a:solidFill>
                  <a:schemeClr val="tx1"/>
                </a:solidFill>
              </a:rPr>
              <a:t>After some minor adjustments, the strategy presented in this document reflects the final version which will serve as the strategic foundation for the Network for the next 3 years</a:t>
            </a:r>
          </a:p>
          <a:p>
            <a:pPr marL="171450" indent="-171450">
              <a:buFont typeface="Arial" panose="020B0604020202020204" pitchFamily="34" charset="0"/>
              <a:buChar char="•"/>
            </a:pPr>
            <a:r>
              <a:rPr lang="en-AU" sz="1200" dirty="0">
                <a:solidFill>
                  <a:schemeClr val="tx1"/>
                </a:solidFill>
              </a:rPr>
              <a:t>Updates and changes may be made after a formal strategy review, in accordance with the process set out in the ‘Housekeeping’ section of this document</a:t>
            </a:r>
          </a:p>
        </p:txBody>
      </p:sp>
      <p:sp>
        <p:nvSpPr>
          <p:cNvPr id="18" name="Rounded Rectangle 17"/>
          <p:cNvSpPr/>
          <p:nvPr/>
        </p:nvSpPr>
        <p:spPr>
          <a:xfrm>
            <a:off x="5591560" y="3106051"/>
            <a:ext cx="1549853" cy="1443386"/>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AU" sz="1400" i="1" dirty="0">
              <a:solidFill>
                <a:schemeClr val="tx1"/>
              </a:solidFill>
            </a:endParaRPr>
          </a:p>
          <a:p>
            <a:pPr algn="ctr"/>
            <a:endParaRPr lang="en-AU" sz="1400" i="1" dirty="0">
              <a:solidFill>
                <a:schemeClr val="tx1"/>
              </a:solidFill>
            </a:endParaRPr>
          </a:p>
          <a:p>
            <a:pPr algn="ctr"/>
            <a:endParaRPr lang="en-AU" sz="1400" i="1" dirty="0">
              <a:solidFill>
                <a:schemeClr val="tx1"/>
              </a:solidFill>
            </a:endParaRPr>
          </a:p>
          <a:p>
            <a:pPr algn="ctr"/>
            <a:r>
              <a:rPr lang="en-AU" sz="1200" i="1" dirty="0">
                <a:solidFill>
                  <a:schemeClr val="tx1"/>
                </a:solidFill>
              </a:rPr>
              <a:t>Input, direction and materials from the SBN Global team</a:t>
            </a:r>
          </a:p>
        </p:txBody>
      </p:sp>
      <p:pic>
        <p:nvPicPr>
          <p:cNvPr id="1026" name="Picture 2" descr="Leader of a group with an empty speech bub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252" y="3203762"/>
            <a:ext cx="458398" cy="458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o persons talking sharing sitting on a 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664" y="3238902"/>
            <a:ext cx="454486" cy="454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xt book opened from top 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654" y="3195241"/>
            <a:ext cx="517671" cy="517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r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9125" y="3270738"/>
            <a:ext cx="422650" cy="422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usiness people mee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3037" y="3238902"/>
            <a:ext cx="454486" cy="454486"/>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algn="r">
              <a:defRPr sz="900" b="1">
                <a:solidFill>
                  <a:schemeClr val="accent1">
                    <a:lumMod val="50000"/>
                  </a:schemeClr>
                </a:solidFill>
              </a:defRPr>
            </a:lvl1pPr>
          </a:lstStyle>
          <a:p>
            <a:r>
              <a:rPr lang="en-AU" dirty="0"/>
              <a:t>1. Background &amp; Overview</a:t>
            </a:r>
          </a:p>
        </p:txBody>
      </p:sp>
      <p:cxnSp>
        <p:nvCxnSpPr>
          <p:cNvPr id="21"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032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10483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SBN Values</a:t>
            </a:r>
          </a:p>
          <a:p>
            <a:pPr algn="l">
              <a:lnSpc>
                <a:spcPct val="100000"/>
              </a:lnSpc>
            </a:pPr>
            <a:r>
              <a:rPr lang="en-AU" sz="1800" dirty="0">
                <a:latin typeface="Georgia" panose="02040502050405020303" pitchFamily="18" charset="0"/>
              </a:rPr>
              <a:t>There are 7 core values which underpin the SBN Tanzania and everything we aim to achieve as an organisation</a:t>
            </a:r>
          </a:p>
        </p:txBody>
      </p:sp>
      <p:sp>
        <p:nvSpPr>
          <p:cNvPr id="8" name="Rectangle 7"/>
          <p:cNvSpPr/>
          <p:nvPr/>
        </p:nvSpPr>
        <p:spPr>
          <a:xfrm>
            <a:off x="325155" y="1622328"/>
            <a:ext cx="8555458" cy="1442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Overview of the core values:</a:t>
            </a:r>
          </a:p>
          <a:p>
            <a:pPr marL="177800" indent="-177800">
              <a:buFont typeface="Arial" panose="020B0604020202020204" pitchFamily="34" charset="0"/>
              <a:buChar char="•"/>
            </a:pPr>
            <a:r>
              <a:rPr lang="en-AU" sz="1200" dirty="0">
                <a:solidFill>
                  <a:schemeClr val="tx1"/>
                </a:solidFill>
              </a:rPr>
              <a:t>The SBN’s core values serve as a compass for our actions and describe how we behave within the environment that we operate in</a:t>
            </a:r>
          </a:p>
          <a:p>
            <a:pPr marL="177800" indent="-177800">
              <a:buFont typeface="Arial" panose="020B0604020202020204" pitchFamily="34" charset="0"/>
              <a:buChar char="•"/>
            </a:pPr>
            <a:r>
              <a:rPr lang="en-AU" sz="1200" dirty="0">
                <a:solidFill>
                  <a:schemeClr val="tx1"/>
                </a:solidFill>
              </a:rPr>
              <a:t>These values support the Network’s vision (which is outlined later in this document), shape its culture and reflect what the Network sees as being important</a:t>
            </a:r>
          </a:p>
          <a:p>
            <a:pPr marL="177800" indent="-177800">
              <a:buFont typeface="Arial" panose="020B0604020202020204" pitchFamily="34" charset="0"/>
              <a:buChar char="•"/>
            </a:pPr>
            <a:r>
              <a:rPr lang="en-AU" sz="1200" dirty="0">
                <a:solidFill>
                  <a:schemeClr val="tx1"/>
                </a:solidFill>
              </a:rPr>
              <a:t>As the Network grows and develops, these core values will help to define our identity as an organisation. The aim is that they will begin to permeate the day-to-day activities of the Network and remain a consistent force as the team changes, membership grows and initiatives are added, updated or re-prioritised</a:t>
            </a:r>
          </a:p>
        </p:txBody>
      </p:sp>
      <p:sp>
        <p:nvSpPr>
          <p:cNvPr id="37" name="Rectangle 10"/>
          <p:cNvSpPr>
            <a:spLocks noChangeArrowheads="1"/>
          </p:cNvSpPr>
          <p:nvPr/>
        </p:nvSpPr>
        <p:spPr bwMode="auto">
          <a:xfrm>
            <a:off x="286410" y="4738979"/>
            <a:ext cx="1166581" cy="1773093"/>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algn="ctr" defTabSz="798513" eaLnBrk="0" hangingPunct="0">
              <a:spcAft>
                <a:spcPts val="200"/>
              </a:spcAft>
            </a:pPr>
            <a:r>
              <a:rPr lang="en-AU" sz="1050" i="1" dirty="0">
                <a:solidFill>
                  <a:schemeClr val="tx1">
                    <a:lumMod val="65000"/>
                    <a:lumOff val="35000"/>
                  </a:schemeClr>
                </a:solidFill>
              </a:rPr>
              <a:t>We value outcomes and results. We are action oriented. We are practical. We aim to grow and improve, always. We expect quality in everything we do.</a:t>
            </a:r>
            <a:endParaRPr lang="en-GB" sz="1050" i="1" dirty="0">
              <a:solidFill>
                <a:schemeClr val="tx1">
                  <a:lumMod val="65000"/>
                  <a:lumOff val="35000"/>
                </a:schemeClr>
              </a:solidFill>
            </a:endParaRPr>
          </a:p>
        </p:txBody>
      </p:sp>
      <p:sp>
        <p:nvSpPr>
          <p:cNvPr id="3" name="Rectangle 2"/>
          <p:cNvSpPr/>
          <p:nvPr/>
        </p:nvSpPr>
        <p:spPr>
          <a:xfrm>
            <a:off x="1522640" y="3385777"/>
            <a:ext cx="1166400" cy="12581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p:cNvSpPr/>
          <p:nvPr/>
        </p:nvSpPr>
        <p:spPr>
          <a:xfrm>
            <a:off x="2753205" y="3385777"/>
            <a:ext cx="1166400" cy="12581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p:cNvSpPr/>
          <p:nvPr/>
        </p:nvSpPr>
        <p:spPr>
          <a:xfrm>
            <a:off x="3983772" y="3385777"/>
            <a:ext cx="1166400" cy="1258169"/>
          </a:xfrm>
          <a:prstGeom prst="rect">
            <a:avLst/>
          </a:prstGeom>
          <a:solidFill>
            <a:srgbClr val="D6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p:cNvSpPr/>
          <p:nvPr/>
        </p:nvSpPr>
        <p:spPr>
          <a:xfrm>
            <a:off x="5214338" y="3385777"/>
            <a:ext cx="1166400" cy="1258169"/>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p:cNvSpPr/>
          <p:nvPr/>
        </p:nvSpPr>
        <p:spPr>
          <a:xfrm>
            <a:off x="6444904" y="3385777"/>
            <a:ext cx="1166400" cy="1258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p:cNvSpPr/>
          <p:nvPr/>
        </p:nvSpPr>
        <p:spPr>
          <a:xfrm>
            <a:off x="7675469" y="3385777"/>
            <a:ext cx="1166400" cy="1258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Rectangle 42"/>
          <p:cNvSpPr/>
          <p:nvPr/>
        </p:nvSpPr>
        <p:spPr>
          <a:xfrm>
            <a:off x="292074" y="3385777"/>
            <a:ext cx="1166400" cy="1258169"/>
          </a:xfrm>
          <a:prstGeom prst="rect">
            <a:avLst/>
          </a:prstGeom>
          <a:solidFill>
            <a:srgbClr val="FF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Freeform 4845"/>
          <p:cNvSpPr>
            <a:spLocks noEditPoints="1"/>
          </p:cNvSpPr>
          <p:nvPr/>
        </p:nvSpPr>
        <p:spPr bwMode="auto">
          <a:xfrm>
            <a:off x="8074902" y="3501678"/>
            <a:ext cx="367534" cy="398162"/>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59" name="Freeform 4849"/>
          <p:cNvSpPr>
            <a:spLocks noEditPoints="1"/>
          </p:cNvSpPr>
          <p:nvPr/>
        </p:nvSpPr>
        <p:spPr bwMode="auto">
          <a:xfrm>
            <a:off x="699971" y="3573631"/>
            <a:ext cx="377247" cy="305057"/>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0" name="Freeform 4851"/>
          <p:cNvSpPr>
            <a:spLocks noEditPoints="1"/>
          </p:cNvSpPr>
          <p:nvPr/>
        </p:nvSpPr>
        <p:spPr bwMode="auto">
          <a:xfrm>
            <a:off x="1897560" y="3537403"/>
            <a:ext cx="405770" cy="428312"/>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1" name="Freeform 4847"/>
          <p:cNvSpPr>
            <a:spLocks noEditPoints="1"/>
          </p:cNvSpPr>
          <p:nvPr/>
        </p:nvSpPr>
        <p:spPr bwMode="auto">
          <a:xfrm>
            <a:off x="3179694" y="3513560"/>
            <a:ext cx="296406" cy="409324"/>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2" name="Freeform 4831"/>
          <p:cNvSpPr>
            <a:spLocks noEditPoints="1"/>
          </p:cNvSpPr>
          <p:nvPr/>
        </p:nvSpPr>
        <p:spPr bwMode="auto">
          <a:xfrm>
            <a:off x="4306388" y="3603518"/>
            <a:ext cx="623293" cy="336331"/>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3" name="Freeform 4816"/>
          <p:cNvSpPr>
            <a:spLocks noEditPoints="1"/>
          </p:cNvSpPr>
          <p:nvPr/>
        </p:nvSpPr>
        <p:spPr bwMode="auto">
          <a:xfrm>
            <a:off x="6838467" y="3563509"/>
            <a:ext cx="437388" cy="377744"/>
          </a:xfrm>
          <a:custGeom>
            <a:avLst/>
            <a:gdLst>
              <a:gd name="T0" fmla="*/ 294 w 396"/>
              <a:gd name="T1" fmla="*/ 80 h 342"/>
              <a:gd name="T2" fmla="*/ 206 w 396"/>
              <a:gd name="T3" fmla="*/ 196 h 342"/>
              <a:gd name="T4" fmla="*/ 190 w 396"/>
              <a:gd name="T5" fmla="*/ 196 h 342"/>
              <a:gd name="T6" fmla="*/ 102 w 396"/>
              <a:gd name="T7" fmla="*/ 80 h 342"/>
              <a:gd name="T8" fmla="*/ 98 w 396"/>
              <a:gd name="T9" fmla="*/ 44 h 342"/>
              <a:gd name="T10" fmla="*/ 130 w 396"/>
              <a:gd name="T11" fmla="*/ 4 h 342"/>
              <a:gd name="T12" fmla="*/ 178 w 396"/>
              <a:gd name="T13" fmla="*/ 6 h 342"/>
              <a:gd name="T14" fmla="*/ 218 w 396"/>
              <a:gd name="T15" fmla="*/ 6 h 342"/>
              <a:gd name="T16" fmla="*/ 266 w 396"/>
              <a:gd name="T17" fmla="*/ 4 h 342"/>
              <a:gd name="T18" fmla="*/ 298 w 396"/>
              <a:gd name="T19" fmla="*/ 44 h 342"/>
              <a:gd name="T20" fmla="*/ 348 w 396"/>
              <a:gd name="T21" fmla="*/ 106 h 342"/>
              <a:gd name="T22" fmla="*/ 368 w 396"/>
              <a:gd name="T23" fmla="*/ 82 h 342"/>
              <a:gd name="T24" fmla="*/ 344 w 396"/>
              <a:gd name="T25" fmla="*/ 76 h 342"/>
              <a:gd name="T26" fmla="*/ 330 w 396"/>
              <a:gd name="T27" fmla="*/ 152 h 342"/>
              <a:gd name="T28" fmla="*/ 376 w 396"/>
              <a:gd name="T29" fmla="*/ 96 h 342"/>
              <a:gd name="T30" fmla="*/ 356 w 396"/>
              <a:gd name="T31" fmla="*/ 160 h 342"/>
              <a:gd name="T32" fmla="*/ 362 w 396"/>
              <a:gd name="T33" fmla="*/ 172 h 342"/>
              <a:gd name="T34" fmla="*/ 362 w 396"/>
              <a:gd name="T35" fmla="*/ 196 h 342"/>
              <a:gd name="T36" fmla="*/ 310 w 396"/>
              <a:gd name="T37" fmla="*/ 234 h 342"/>
              <a:gd name="T38" fmla="*/ 352 w 396"/>
              <a:gd name="T39" fmla="*/ 176 h 342"/>
              <a:gd name="T40" fmla="*/ 326 w 396"/>
              <a:gd name="T41" fmla="*/ 166 h 342"/>
              <a:gd name="T42" fmla="*/ 248 w 396"/>
              <a:gd name="T43" fmla="*/ 208 h 342"/>
              <a:gd name="T44" fmla="*/ 210 w 396"/>
              <a:gd name="T45" fmla="*/ 242 h 342"/>
              <a:gd name="T46" fmla="*/ 214 w 396"/>
              <a:gd name="T47" fmla="*/ 294 h 342"/>
              <a:gd name="T48" fmla="*/ 272 w 396"/>
              <a:gd name="T49" fmla="*/ 332 h 342"/>
              <a:gd name="T50" fmla="*/ 304 w 396"/>
              <a:gd name="T51" fmla="*/ 300 h 342"/>
              <a:gd name="T52" fmla="*/ 396 w 396"/>
              <a:gd name="T53" fmla="*/ 118 h 342"/>
              <a:gd name="T54" fmla="*/ 376 w 396"/>
              <a:gd name="T55" fmla="*/ 96 h 342"/>
              <a:gd name="T56" fmla="*/ 316 w 396"/>
              <a:gd name="T57" fmla="*/ 102 h 342"/>
              <a:gd name="T58" fmla="*/ 310 w 396"/>
              <a:gd name="T59" fmla="*/ 160 h 342"/>
              <a:gd name="T60" fmla="*/ 50 w 396"/>
              <a:gd name="T61" fmla="*/ 154 h 342"/>
              <a:gd name="T62" fmla="*/ 66 w 396"/>
              <a:gd name="T63" fmla="*/ 94 h 342"/>
              <a:gd name="T64" fmla="*/ 44 w 396"/>
              <a:gd name="T65" fmla="*/ 74 h 342"/>
              <a:gd name="T66" fmla="*/ 26 w 396"/>
              <a:gd name="T67" fmla="*/ 88 h 342"/>
              <a:gd name="T68" fmla="*/ 50 w 396"/>
              <a:gd name="T69" fmla="*/ 154 h 342"/>
              <a:gd name="T70" fmla="*/ 6 w 396"/>
              <a:gd name="T71" fmla="*/ 214 h 342"/>
              <a:gd name="T72" fmla="*/ 98 w 396"/>
              <a:gd name="T73" fmla="*/ 306 h 342"/>
              <a:gd name="T74" fmla="*/ 174 w 396"/>
              <a:gd name="T75" fmla="*/ 304 h 342"/>
              <a:gd name="T76" fmla="*/ 190 w 396"/>
              <a:gd name="T77" fmla="*/ 264 h 342"/>
              <a:gd name="T78" fmla="*/ 174 w 396"/>
              <a:gd name="T79" fmla="*/ 224 h 342"/>
              <a:gd name="T80" fmla="*/ 78 w 396"/>
              <a:gd name="T81" fmla="*/ 170 h 342"/>
              <a:gd name="T82" fmla="*/ 48 w 396"/>
              <a:gd name="T83" fmla="*/ 170 h 342"/>
              <a:gd name="T84" fmla="*/ 48 w 396"/>
              <a:gd name="T85" fmla="*/ 198 h 342"/>
              <a:gd name="T86" fmla="*/ 40 w 396"/>
              <a:gd name="T87" fmla="*/ 206 h 342"/>
              <a:gd name="T88" fmla="*/ 32 w 396"/>
              <a:gd name="T89" fmla="*/ 184 h 342"/>
              <a:gd name="T90" fmla="*/ 40 w 396"/>
              <a:gd name="T91" fmla="*/ 160 h 342"/>
              <a:gd name="T92" fmla="*/ 34 w 396"/>
              <a:gd name="T93" fmla="*/ 102 h 342"/>
              <a:gd name="T94" fmla="*/ 6 w 396"/>
              <a:gd name="T95" fmla="*/ 102 h 342"/>
              <a:gd name="T96" fmla="*/ 88 w 396"/>
              <a:gd name="T97" fmla="*/ 162 h 342"/>
              <a:gd name="T98" fmla="*/ 80 w 396"/>
              <a:gd name="T99" fmla="*/ 102 h 342"/>
              <a:gd name="T100" fmla="*/ 86 w 396"/>
              <a:gd name="T101" fmla="*/ 1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42">
                <a:moveTo>
                  <a:pt x="300" y="56"/>
                </a:moveTo>
                <a:lnTo>
                  <a:pt x="300" y="56"/>
                </a:lnTo>
                <a:lnTo>
                  <a:pt x="298" y="64"/>
                </a:lnTo>
                <a:lnTo>
                  <a:pt x="296" y="72"/>
                </a:lnTo>
                <a:lnTo>
                  <a:pt x="294" y="80"/>
                </a:lnTo>
                <a:lnTo>
                  <a:pt x="288" y="88"/>
                </a:lnTo>
                <a:lnTo>
                  <a:pt x="288" y="88"/>
                </a:lnTo>
                <a:lnTo>
                  <a:pt x="288" y="90"/>
                </a:lnTo>
                <a:lnTo>
                  <a:pt x="206" y="196"/>
                </a:lnTo>
                <a:lnTo>
                  <a:pt x="206" y="196"/>
                </a:lnTo>
                <a:lnTo>
                  <a:pt x="202" y="198"/>
                </a:lnTo>
                <a:lnTo>
                  <a:pt x="198" y="200"/>
                </a:lnTo>
                <a:lnTo>
                  <a:pt x="198" y="200"/>
                </a:lnTo>
                <a:lnTo>
                  <a:pt x="194" y="198"/>
                </a:lnTo>
                <a:lnTo>
                  <a:pt x="190" y="196"/>
                </a:lnTo>
                <a:lnTo>
                  <a:pt x="108" y="90"/>
                </a:lnTo>
                <a:lnTo>
                  <a:pt x="108" y="90"/>
                </a:lnTo>
                <a:lnTo>
                  <a:pt x="108" y="88"/>
                </a:lnTo>
                <a:lnTo>
                  <a:pt x="108" y="88"/>
                </a:lnTo>
                <a:lnTo>
                  <a:pt x="102" y="80"/>
                </a:lnTo>
                <a:lnTo>
                  <a:pt x="100" y="72"/>
                </a:lnTo>
                <a:lnTo>
                  <a:pt x="98" y="64"/>
                </a:lnTo>
                <a:lnTo>
                  <a:pt x="96" y="56"/>
                </a:lnTo>
                <a:lnTo>
                  <a:pt x="96" y="56"/>
                </a:lnTo>
                <a:lnTo>
                  <a:pt x="98" y="44"/>
                </a:lnTo>
                <a:lnTo>
                  <a:pt x="102" y="34"/>
                </a:lnTo>
                <a:lnTo>
                  <a:pt x="106" y="24"/>
                </a:lnTo>
                <a:lnTo>
                  <a:pt x="114" y="16"/>
                </a:lnTo>
                <a:lnTo>
                  <a:pt x="122" y="10"/>
                </a:lnTo>
                <a:lnTo>
                  <a:pt x="130" y="4"/>
                </a:lnTo>
                <a:lnTo>
                  <a:pt x="142" y="2"/>
                </a:lnTo>
                <a:lnTo>
                  <a:pt x="152" y="0"/>
                </a:lnTo>
                <a:lnTo>
                  <a:pt x="152" y="0"/>
                </a:lnTo>
                <a:lnTo>
                  <a:pt x="166" y="2"/>
                </a:lnTo>
                <a:lnTo>
                  <a:pt x="178" y="6"/>
                </a:lnTo>
                <a:lnTo>
                  <a:pt x="190" y="14"/>
                </a:lnTo>
                <a:lnTo>
                  <a:pt x="198" y="24"/>
                </a:lnTo>
                <a:lnTo>
                  <a:pt x="198" y="24"/>
                </a:lnTo>
                <a:lnTo>
                  <a:pt x="206" y="14"/>
                </a:lnTo>
                <a:lnTo>
                  <a:pt x="218" y="6"/>
                </a:lnTo>
                <a:lnTo>
                  <a:pt x="230" y="2"/>
                </a:lnTo>
                <a:lnTo>
                  <a:pt x="244" y="0"/>
                </a:lnTo>
                <a:lnTo>
                  <a:pt x="244" y="0"/>
                </a:lnTo>
                <a:lnTo>
                  <a:pt x="254" y="2"/>
                </a:lnTo>
                <a:lnTo>
                  <a:pt x="266" y="4"/>
                </a:lnTo>
                <a:lnTo>
                  <a:pt x="274" y="10"/>
                </a:lnTo>
                <a:lnTo>
                  <a:pt x="282" y="16"/>
                </a:lnTo>
                <a:lnTo>
                  <a:pt x="290" y="24"/>
                </a:lnTo>
                <a:lnTo>
                  <a:pt x="294" y="34"/>
                </a:lnTo>
                <a:lnTo>
                  <a:pt x="298" y="44"/>
                </a:lnTo>
                <a:lnTo>
                  <a:pt x="300" y="56"/>
                </a:lnTo>
                <a:lnTo>
                  <a:pt x="300" y="56"/>
                </a:lnTo>
                <a:close/>
                <a:moveTo>
                  <a:pt x="346" y="118"/>
                </a:moveTo>
                <a:lnTo>
                  <a:pt x="346" y="118"/>
                </a:lnTo>
                <a:lnTo>
                  <a:pt x="348" y="106"/>
                </a:lnTo>
                <a:lnTo>
                  <a:pt x="352" y="98"/>
                </a:lnTo>
                <a:lnTo>
                  <a:pt x="360" y="90"/>
                </a:lnTo>
                <a:lnTo>
                  <a:pt x="370" y="88"/>
                </a:lnTo>
                <a:lnTo>
                  <a:pt x="370" y="88"/>
                </a:lnTo>
                <a:lnTo>
                  <a:pt x="368" y="82"/>
                </a:lnTo>
                <a:lnTo>
                  <a:pt x="364" y="78"/>
                </a:lnTo>
                <a:lnTo>
                  <a:pt x="358" y="74"/>
                </a:lnTo>
                <a:lnTo>
                  <a:pt x="352" y="74"/>
                </a:lnTo>
                <a:lnTo>
                  <a:pt x="352" y="74"/>
                </a:lnTo>
                <a:lnTo>
                  <a:pt x="344" y="76"/>
                </a:lnTo>
                <a:lnTo>
                  <a:pt x="336" y="80"/>
                </a:lnTo>
                <a:lnTo>
                  <a:pt x="332" y="86"/>
                </a:lnTo>
                <a:lnTo>
                  <a:pt x="330" y="94"/>
                </a:lnTo>
                <a:lnTo>
                  <a:pt x="330" y="152"/>
                </a:lnTo>
                <a:lnTo>
                  <a:pt x="330" y="152"/>
                </a:lnTo>
                <a:lnTo>
                  <a:pt x="338" y="152"/>
                </a:lnTo>
                <a:lnTo>
                  <a:pt x="346" y="154"/>
                </a:lnTo>
                <a:lnTo>
                  <a:pt x="346" y="118"/>
                </a:lnTo>
                <a:close/>
                <a:moveTo>
                  <a:pt x="376" y="96"/>
                </a:moveTo>
                <a:lnTo>
                  <a:pt x="376" y="96"/>
                </a:lnTo>
                <a:lnTo>
                  <a:pt x="368" y="98"/>
                </a:lnTo>
                <a:lnTo>
                  <a:pt x="362" y="102"/>
                </a:lnTo>
                <a:lnTo>
                  <a:pt x="356" y="110"/>
                </a:lnTo>
                <a:lnTo>
                  <a:pt x="356" y="118"/>
                </a:lnTo>
                <a:lnTo>
                  <a:pt x="356" y="160"/>
                </a:lnTo>
                <a:lnTo>
                  <a:pt x="356" y="160"/>
                </a:lnTo>
                <a:lnTo>
                  <a:pt x="356" y="160"/>
                </a:lnTo>
                <a:lnTo>
                  <a:pt x="356" y="160"/>
                </a:lnTo>
                <a:lnTo>
                  <a:pt x="360" y="166"/>
                </a:lnTo>
                <a:lnTo>
                  <a:pt x="362" y="172"/>
                </a:lnTo>
                <a:lnTo>
                  <a:pt x="364" y="178"/>
                </a:lnTo>
                <a:lnTo>
                  <a:pt x="364" y="184"/>
                </a:lnTo>
                <a:lnTo>
                  <a:pt x="364" y="184"/>
                </a:lnTo>
                <a:lnTo>
                  <a:pt x="364" y="190"/>
                </a:lnTo>
                <a:lnTo>
                  <a:pt x="362" y="196"/>
                </a:lnTo>
                <a:lnTo>
                  <a:pt x="360" y="202"/>
                </a:lnTo>
                <a:lnTo>
                  <a:pt x="356" y="206"/>
                </a:lnTo>
                <a:lnTo>
                  <a:pt x="316" y="246"/>
                </a:lnTo>
                <a:lnTo>
                  <a:pt x="316" y="246"/>
                </a:lnTo>
                <a:lnTo>
                  <a:pt x="310" y="234"/>
                </a:lnTo>
                <a:lnTo>
                  <a:pt x="348" y="198"/>
                </a:lnTo>
                <a:lnTo>
                  <a:pt x="348" y="198"/>
                </a:lnTo>
                <a:lnTo>
                  <a:pt x="352" y="192"/>
                </a:lnTo>
                <a:lnTo>
                  <a:pt x="352" y="184"/>
                </a:lnTo>
                <a:lnTo>
                  <a:pt x="352" y="176"/>
                </a:lnTo>
                <a:lnTo>
                  <a:pt x="348" y="170"/>
                </a:lnTo>
                <a:lnTo>
                  <a:pt x="348" y="170"/>
                </a:lnTo>
                <a:lnTo>
                  <a:pt x="340" y="166"/>
                </a:lnTo>
                <a:lnTo>
                  <a:pt x="332" y="164"/>
                </a:lnTo>
                <a:lnTo>
                  <a:pt x="326" y="166"/>
                </a:lnTo>
                <a:lnTo>
                  <a:pt x="318" y="170"/>
                </a:lnTo>
                <a:lnTo>
                  <a:pt x="278" y="210"/>
                </a:lnTo>
                <a:lnTo>
                  <a:pt x="278" y="210"/>
                </a:lnTo>
                <a:lnTo>
                  <a:pt x="264" y="208"/>
                </a:lnTo>
                <a:lnTo>
                  <a:pt x="248" y="208"/>
                </a:lnTo>
                <a:lnTo>
                  <a:pt x="234" y="214"/>
                </a:lnTo>
                <a:lnTo>
                  <a:pt x="222" y="224"/>
                </a:lnTo>
                <a:lnTo>
                  <a:pt x="222" y="224"/>
                </a:lnTo>
                <a:lnTo>
                  <a:pt x="214" y="232"/>
                </a:lnTo>
                <a:lnTo>
                  <a:pt x="210" y="242"/>
                </a:lnTo>
                <a:lnTo>
                  <a:pt x="206" y="252"/>
                </a:lnTo>
                <a:lnTo>
                  <a:pt x="206" y="264"/>
                </a:lnTo>
                <a:lnTo>
                  <a:pt x="206" y="274"/>
                </a:lnTo>
                <a:lnTo>
                  <a:pt x="210" y="284"/>
                </a:lnTo>
                <a:lnTo>
                  <a:pt x="214" y="294"/>
                </a:lnTo>
                <a:lnTo>
                  <a:pt x="222" y="304"/>
                </a:lnTo>
                <a:lnTo>
                  <a:pt x="222" y="304"/>
                </a:lnTo>
                <a:lnTo>
                  <a:pt x="262" y="342"/>
                </a:lnTo>
                <a:lnTo>
                  <a:pt x="272" y="332"/>
                </a:lnTo>
                <a:lnTo>
                  <a:pt x="272" y="332"/>
                </a:lnTo>
                <a:lnTo>
                  <a:pt x="298" y="306"/>
                </a:lnTo>
                <a:lnTo>
                  <a:pt x="298" y="306"/>
                </a:lnTo>
                <a:lnTo>
                  <a:pt x="302" y="304"/>
                </a:lnTo>
                <a:lnTo>
                  <a:pt x="302" y="304"/>
                </a:lnTo>
                <a:lnTo>
                  <a:pt x="304" y="300"/>
                </a:lnTo>
                <a:lnTo>
                  <a:pt x="390" y="214"/>
                </a:lnTo>
                <a:lnTo>
                  <a:pt x="390" y="214"/>
                </a:lnTo>
                <a:lnTo>
                  <a:pt x="394" y="208"/>
                </a:lnTo>
                <a:lnTo>
                  <a:pt x="396" y="200"/>
                </a:lnTo>
                <a:lnTo>
                  <a:pt x="396" y="118"/>
                </a:lnTo>
                <a:lnTo>
                  <a:pt x="396" y="118"/>
                </a:lnTo>
                <a:lnTo>
                  <a:pt x="394" y="110"/>
                </a:lnTo>
                <a:lnTo>
                  <a:pt x="390" y="102"/>
                </a:lnTo>
                <a:lnTo>
                  <a:pt x="384" y="98"/>
                </a:lnTo>
                <a:lnTo>
                  <a:pt x="376" y="96"/>
                </a:lnTo>
                <a:lnTo>
                  <a:pt x="376" y="96"/>
                </a:lnTo>
                <a:close/>
                <a:moveTo>
                  <a:pt x="320" y="154"/>
                </a:moveTo>
                <a:lnTo>
                  <a:pt x="320" y="98"/>
                </a:lnTo>
                <a:lnTo>
                  <a:pt x="320" y="98"/>
                </a:lnTo>
                <a:lnTo>
                  <a:pt x="316" y="102"/>
                </a:lnTo>
                <a:lnTo>
                  <a:pt x="312" y="106"/>
                </a:lnTo>
                <a:lnTo>
                  <a:pt x="310" y="112"/>
                </a:lnTo>
                <a:lnTo>
                  <a:pt x="308" y="118"/>
                </a:lnTo>
                <a:lnTo>
                  <a:pt x="308" y="162"/>
                </a:lnTo>
                <a:lnTo>
                  <a:pt x="310" y="160"/>
                </a:lnTo>
                <a:lnTo>
                  <a:pt x="310" y="160"/>
                </a:lnTo>
                <a:lnTo>
                  <a:pt x="316" y="156"/>
                </a:lnTo>
                <a:lnTo>
                  <a:pt x="320" y="154"/>
                </a:lnTo>
                <a:lnTo>
                  <a:pt x="320" y="154"/>
                </a:lnTo>
                <a:close/>
                <a:moveTo>
                  <a:pt x="50" y="154"/>
                </a:moveTo>
                <a:lnTo>
                  <a:pt x="50" y="154"/>
                </a:lnTo>
                <a:lnTo>
                  <a:pt x="58" y="152"/>
                </a:lnTo>
                <a:lnTo>
                  <a:pt x="66" y="152"/>
                </a:lnTo>
                <a:lnTo>
                  <a:pt x="66" y="94"/>
                </a:lnTo>
                <a:lnTo>
                  <a:pt x="66" y="94"/>
                </a:lnTo>
                <a:lnTo>
                  <a:pt x="64" y="86"/>
                </a:lnTo>
                <a:lnTo>
                  <a:pt x="60" y="80"/>
                </a:lnTo>
                <a:lnTo>
                  <a:pt x="52" y="76"/>
                </a:lnTo>
                <a:lnTo>
                  <a:pt x="44" y="74"/>
                </a:lnTo>
                <a:lnTo>
                  <a:pt x="44" y="74"/>
                </a:lnTo>
                <a:lnTo>
                  <a:pt x="38" y="74"/>
                </a:lnTo>
                <a:lnTo>
                  <a:pt x="32" y="78"/>
                </a:lnTo>
                <a:lnTo>
                  <a:pt x="28" y="82"/>
                </a:lnTo>
                <a:lnTo>
                  <a:pt x="26" y="88"/>
                </a:lnTo>
                <a:lnTo>
                  <a:pt x="26" y="88"/>
                </a:lnTo>
                <a:lnTo>
                  <a:pt x="36" y="90"/>
                </a:lnTo>
                <a:lnTo>
                  <a:pt x="44" y="98"/>
                </a:lnTo>
                <a:lnTo>
                  <a:pt x="48" y="106"/>
                </a:lnTo>
                <a:lnTo>
                  <a:pt x="50" y="118"/>
                </a:lnTo>
                <a:lnTo>
                  <a:pt x="50" y="154"/>
                </a:lnTo>
                <a:close/>
                <a:moveTo>
                  <a:pt x="0" y="118"/>
                </a:moveTo>
                <a:lnTo>
                  <a:pt x="0" y="200"/>
                </a:lnTo>
                <a:lnTo>
                  <a:pt x="0" y="200"/>
                </a:lnTo>
                <a:lnTo>
                  <a:pt x="2" y="208"/>
                </a:lnTo>
                <a:lnTo>
                  <a:pt x="6" y="214"/>
                </a:lnTo>
                <a:lnTo>
                  <a:pt x="92" y="300"/>
                </a:lnTo>
                <a:lnTo>
                  <a:pt x="92" y="300"/>
                </a:lnTo>
                <a:lnTo>
                  <a:pt x="94" y="304"/>
                </a:lnTo>
                <a:lnTo>
                  <a:pt x="94" y="304"/>
                </a:lnTo>
                <a:lnTo>
                  <a:pt x="98" y="306"/>
                </a:lnTo>
                <a:lnTo>
                  <a:pt x="124" y="332"/>
                </a:lnTo>
                <a:lnTo>
                  <a:pt x="124" y="332"/>
                </a:lnTo>
                <a:lnTo>
                  <a:pt x="134" y="342"/>
                </a:lnTo>
                <a:lnTo>
                  <a:pt x="174" y="304"/>
                </a:lnTo>
                <a:lnTo>
                  <a:pt x="174" y="304"/>
                </a:lnTo>
                <a:lnTo>
                  <a:pt x="174" y="304"/>
                </a:lnTo>
                <a:lnTo>
                  <a:pt x="182" y="294"/>
                </a:lnTo>
                <a:lnTo>
                  <a:pt x="186" y="284"/>
                </a:lnTo>
                <a:lnTo>
                  <a:pt x="190" y="274"/>
                </a:lnTo>
                <a:lnTo>
                  <a:pt x="190" y="264"/>
                </a:lnTo>
                <a:lnTo>
                  <a:pt x="190" y="252"/>
                </a:lnTo>
                <a:lnTo>
                  <a:pt x="186" y="242"/>
                </a:lnTo>
                <a:lnTo>
                  <a:pt x="182" y="232"/>
                </a:lnTo>
                <a:lnTo>
                  <a:pt x="174" y="224"/>
                </a:lnTo>
                <a:lnTo>
                  <a:pt x="174" y="224"/>
                </a:lnTo>
                <a:lnTo>
                  <a:pt x="162" y="214"/>
                </a:lnTo>
                <a:lnTo>
                  <a:pt x="148" y="208"/>
                </a:lnTo>
                <a:lnTo>
                  <a:pt x="132" y="208"/>
                </a:lnTo>
                <a:lnTo>
                  <a:pt x="118" y="210"/>
                </a:lnTo>
                <a:lnTo>
                  <a:pt x="78" y="170"/>
                </a:lnTo>
                <a:lnTo>
                  <a:pt x="78" y="170"/>
                </a:lnTo>
                <a:lnTo>
                  <a:pt x="70" y="166"/>
                </a:lnTo>
                <a:lnTo>
                  <a:pt x="64" y="164"/>
                </a:lnTo>
                <a:lnTo>
                  <a:pt x="56" y="166"/>
                </a:lnTo>
                <a:lnTo>
                  <a:pt x="48" y="170"/>
                </a:lnTo>
                <a:lnTo>
                  <a:pt x="48" y="170"/>
                </a:lnTo>
                <a:lnTo>
                  <a:pt x="44" y="176"/>
                </a:lnTo>
                <a:lnTo>
                  <a:pt x="44" y="184"/>
                </a:lnTo>
                <a:lnTo>
                  <a:pt x="44" y="192"/>
                </a:lnTo>
                <a:lnTo>
                  <a:pt x="48" y="198"/>
                </a:lnTo>
                <a:lnTo>
                  <a:pt x="86" y="234"/>
                </a:lnTo>
                <a:lnTo>
                  <a:pt x="86" y="234"/>
                </a:lnTo>
                <a:lnTo>
                  <a:pt x="80" y="246"/>
                </a:lnTo>
                <a:lnTo>
                  <a:pt x="40" y="206"/>
                </a:lnTo>
                <a:lnTo>
                  <a:pt x="40" y="206"/>
                </a:lnTo>
                <a:lnTo>
                  <a:pt x="36" y="202"/>
                </a:lnTo>
                <a:lnTo>
                  <a:pt x="34" y="196"/>
                </a:lnTo>
                <a:lnTo>
                  <a:pt x="32" y="190"/>
                </a:lnTo>
                <a:lnTo>
                  <a:pt x="32" y="184"/>
                </a:lnTo>
                <a:lnTo>
                  <a:pt x="32" y="184"/>
                </a:lnTo>
                <a:lnTo>
                  <a:pt x="32" y="178"/>
                </a:lnTo>
                <a:lnTo>
                  <a:pt x="34" y="172"/>
                </a:lnTo>
                <a:lnTo>
                  <a:pt x="36" y="166"/>
                </a:lnTo>
                <a:lnTo>
                  <a:pt x="40" y="160"/>
                </a:lnTo>
                <a:lnTo>
                  <a:pt x="40" y="160"/>
                </a:lnTo>
                <a:lnTo>
                  <a:pt x="40" y="160"/>
                </a:lnTo>
                <a:lnTo>
                  <a:pt x="40" y="118"/>
                </a:lnTo>
                <a:lnTo>
                  <a:pt x="40" y="118"/>
                </a:lnTo>
                <a:lnTo>
                  <a:pt x="40" y="110"/>
                </a:lnTo>
                <a:lnTo>
                  <a:pt x="34" y="102"/>
                </a:lnTo>
                <a:lnTo>
                  <a:pt x="28" y="98"/>
                </a:lnTo>
                <a:lnTo>
                  <a:pt x="20" y="96"/>
                </a:lnTo>
                <a:lnTo>
                  <a:pt x="20" y="96"/>
                </a:lnTo>
                <a:lnTo>
                  <a:pt x="12" y="98"/>
                </a:lnTo>
                <a:lnTo>
                  <a:pt x="6" y="102"/>
                </a:lnTo>
                <a:lnTo>
                  <a:pt x="2" y="110"/>
                </a:lnTo>
                <a:lnTo>
                  <a:pt x="0" y="118"/>
                </a:lnTo>
                <a:lnTo>
                  <a:pt x="0" y="118"/>
                </a:lnTo>
                <a:close/>
                <a:moveTo>
                  <a:pt x="86" y="160"/>
                </a:moveTo>
                <a:lnTo>
                  <a:pt x="88" y="162"/>
                </a:lnTo>
                <a:lnTo>
                  <a:pt x="88" y="118"/>
                </a:lnTo>
                <a:lnTo>
                  <a:pt x="88" y="118"/>
                </a:lnTo>
                <a:lnTo>
                  <a:pt x="86" y="112"/>
                </a:lnTo>
                <a:lnTo>
                  <a:pt x="84" y="106"/>
                </a:lnTo>
                <a:lnTo>
                  <a:pt x="80" y="102"/>
                </a:lnTo>
                <a:lnTo>
                  <a:pt x="76" y="98"/>
                </a:lnTo>
                <a:lnTo>
                  <a:pt x="76" y="154"/>
                </a:lnTo>
                <a:lnTo>
                  <a:pt x="76" y="154"/>
                </a:lnTo>
                <a:lnTo>
                  <a:pt x="80" y="156"/>
                </a:lnTo>
                <a:lnTo>
                  <a:pt x="86" y="160"/>
                </a:lnTo>
                <a:lnTo>
                  <a:pt x="86" y="16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4" name="Freeform 4985"/>
          <p:cNvSpPr>
            <a:spLocks noEditPoints="1"/>
          </p:cNvSpPr>
          <p:nvPr/>
        </p:nvSpPr>
        <p:spPr bwMode="auto">
          <a:xfrm>
            <a:off x="5589017" y="3563509"/>
            <a:ext cx="456273" cy="416350"/>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5" name="Rectangle 10"/>
          <p:cNvSpPr>
            <a:spLocks noChangeArrowheads="1"/>
          </p:cNvSpPr>
          <p:nvPr/>
        </p:nvSpPr>
        <p:spPr bwMode="auto">
          <a:xfrm>
            <a:off x="286409" y="3901940"/>
            <a:ext cx="1166581" cy="742007"/>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defRPr/>
            </a:pPr>
            <a:r>
              <a:rPr lang="en-AU" sz="1400" b="1" dirty="0">
                <a:solidFill>
                  <a:schemeClr val="bg1"/>
                </a:solidFill>
                <a:latin typeface="Georgia" panose="02040502050405020303" pitchFamily="18" charset="0"/>
              </a:rPr>
              <a:t>Strive for growth</a:t>
            </a:r>
            <a:endParaRPr lang="en-GB" sz="1100" b="1" kern="0" dirty="0">
              <a:solidFill>
                <a:schemeClr val="bg1"/>
              </a:solidFill>
              <a:latin typeface="Georgia" panose="02040502050405020303" pitchFamily="18" charset="0"/>
              <a:cs typeface="Arial" charset="0"/>
            </a:endParaRPr>
          </a:p>
        </p:txBody>
      </p:sp>
      <p:sp>
        <p:nvSpPr>
          <p:cNvPr id="66" name="Rectangle 10"/>
          <p:cNvSpPr>
            <a:spLocks noChangeArrowheads="1"/>
          </p:cNvSpPr>
          <p:nvPr/>
        </p:nvSpPr>
        <p:spPr bwMode="auto">
          <a:xfrm>
            <a:off x="1517155" y="3901940"/>
            <a:ext cx="1166581" cy="742007"/>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400" b="1" dirty="0">
                <a:solidFill>
                  <a:schemeClr val="bg1"/>
                </a:solidFill>
                <a:latin typeface="Georgia" panose="02040502050405020303" pitchFamily="18" charset="0"/>
              </a:rPr>
              <a:t>Take the lead</a:t>
            </a:r>
            <a:endParaRPr lang="en-GB" sz="1400" b="1" dirty="0">
              <a:solidFill>
                <a:schemeClr val="bg1"/>
              </a:solidFill>
              <a:latin typeface="Georgia" panose="02040502050405020303" pitchFamily="18" charset="0"/>
            </a:endParaRPr>
          </a:p>
        </p:txBody>
      </p:sp>
      <p:sp>
        <p:nvSpPr>
          <p:cNvPr id="67" name="Rectangle 10"/>
          <p:cNvSpPr>
            <a:spLocks noChangeArrowheads="1"/>
          </p:cNvSpPr>
          <p:nvPr/>
        </p:nvSpPr>
        <p:spPr bwMode="auto">
          <a:xfrm>
            <a:off x="2753115" y="3901939"/>
            <a:ext cx="1166581" cy="742007"/>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400" b="1" dirty="0">
                <a:solidFill>
                  <a:schemeClr val="bg1"/>
                </a:solidFill>
                <a:latin typeface="Georgia" panose="02040502050405020303" pitchFamily="18" charset="0"/>
              </a:rPr>
              <a:t>Keep it simple</a:t>
            </a:r>
            <a:endParaRPr lang="en-GB" sz="1400" b="1" dirty="0">
              <a:solidFill>
                <a:schemeClr val="bg1"/>
              </a:solidFill>
              <a:latin typeface="Georgia" panose="02040502050405020303" pitchFamily="18" charset="0"/>
            </a:endParaRPr>
          </a:p>
        </p:txBody>
      </p:sp>
      <p:sp>
        <p:nvSpPr>
          <p:cNvPr id="68" name="Rectangle 10"/>
          <p:cNvSpPr>
            <a:spLocks noChangeArrowheads="1"/>
          </p:cNvSpPr>
          <p:nvPr/>
        </p:nvSpPr>
        <p:spPr bwMode="auto">
          <a:xfrm>
            <a:off x="3980956" y="3901939"/>
            <a:ext cx="1166581" cy="742007"/>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400" b="1" dirty="0">
                <a:solidFill>
                  <a:schemeClr val="bg1"/>
                </a:solidFill>
                <a:latin typeface="Georgia" panose="02040502050405020303" pitchFamily="18" charset="0"/>
              </a:rPr>
              <a:t>Work together</a:t>
            </a:r>
            <a:endParaRPr lang="en-GB" sz="1400" b="1" dirty="0">
              <a:solidFill>
                <a:schemeClr val="bg1"/>
              </a:solidFill>
              <a:latin typeface="Georgia" panose="02040502050405020303" pitchFamily="18" charset="0"/>
            </a:endParaRPr>
          </a:p>
        </p:txBody>
      </p:sp>
      <p:sp>
        <p:nvSpPr>
          <p:cNvPr id="69" name="Rectangle 10"/>
          <p:cNvSpPr>
            <a:spLocks noChangeArrowheads="1"/>
          </p:cNvSpPr>
          <p:nvPr/>
        </p:nvSpPr>
        <p:spPr bwMode="auto">
          <a:xfrm>
            <a:off x="5208797" y="3901938"/>
            <a:ext cx="1166581" cy="742007"/>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400" b="1" dirty="0">
                <a:solidFill>
                  <a:schemeClr val="bg1"/>
                </a:solidFill>
                <a:latin typeface="Georgia" panose="02040502050405020303" pitchFamily="18" charset="0"/>
              </a:rPr>
              <a:t>Be open &amp; authentic</a:t>
            </a:r>
            <a:endParaRPr lang="en-GB" sz="1400" b="1" dirty="0">
              <a:solidFill>
                <a:schemeClr val="bg1"/>
              </a:solidFill>
              <a:latin typeface="Georgia" panose="02040502050405020303" pitchFamily="18" charset="0"/>
            </a:endParaRPr>
          </a:p>
        </p:txBody>
      </p:sp>
      <p:sp>
        <p:nvSpPr>
          <p:cNvPr id="70" name="Rectangle 10"/>
          <p:cNvSpPr>
            <a:spLocks noChangeArrowheads="1"/>
          </p:cNvSpPr>
          <p:nvPr/>
        </p:nvSpPr>
        <p:spPr bwMode="auto">
          <a:xfrm>
            <a:off x="6444723" y="3901937"/>
            <a:ext cx="1166581" cy="742007"/>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400" b="1" dirty="0">
                <a:solidFill>
                  <a:schemeClr val="bg1"/>
                </a:solidFill>
                <a:latin typeface="Georgia" panose="02040502050405020303" pitchFamily="18" charset="0"/>
              </a:rPr>
              <a:t>Understand &amp; educate</a:t>
            </a:r>
            <a:endParaRPr lang="en-GB" sz="1400" b="1" dirty="0">
              <a:solidFill>
                <a:schemeClr val="bg1"/>
              </a:solidFill>
              <a:latin typeface="Georgia" panose="02040502050405020303" pitchFamily="18" charset="0"/>
            </a:endParaRPr>
          </a:p>
        </p:txBody>
      </p:sp>
      <p:sp>
        <p:nvSpPr>
          <p:cNvPr id="71" name="Rectangle 10"/>
          <p:cNvSpPr>
            <a:spLocks noChangeArrowheads="1"/>
          </p:cNvSpPr>
          <p:nvPr/>
        </p:nvSpPr>
        <p:spPr bwMode="auto">
          <a:xfrm>
            <a:off x="7675288" y="3901936"/>
            <a:ext cx="1166581" cy="742007"/>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400" b="1" dirty="0">
                <a:solidFill>
                  <a:schemeClr val="bg1"/>
                </a:solidFill>
                <a:latin typeface="Georgia" panose="02040502050405020303" pitchFamily="18" charset="0"/>
              </a:rPr>
              <a:t>Think outside the box</a:t>
            </a:r>
            <a:endParaRPr lang="en-GB" sz="1400" b="1" dirty="0">
              <a:solidFill>
                <a:schemeClr val="bg1"/>
              </a:solidFill>
              <a:latin typeface="Georgia" panose="02040502050405020303" pitchFamily="18" charset="0"/>
            </a:endParaRPr>
          </a:p>
        </p:txBody>
      </p:sp>
      <p:sp>
        <p:nvSpPr>
          <p:cNvPr id="72" name="Rectangle 10"/>
          <p:cNvSpPr>
            <a:spLocks noChangeArrowheads="1"/>
          </p:cNvSpPr>
          <p:nvPr/>
        </p:nvSpPr>
        <p:spPr bwMode="auto">
          <a:xfrm>
            <a:off x="1517154" y="4738979"/>
            <a:ext cx="1166581" cy="1773093"/>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algn="ctr" defTabSz="798513" eaLnBrk="0" hangingPunct="0">
              <a:spcAft>
                <a:spcPts val="200"/>
              </a:spcAft>
            </a:pPr>
            <a:r>
              <a:rPr lang="en-AU" sz="1050" i="1" dirty="0">
                <a:solidFill>
                  <a:schemeClr val="tx1">
                    <a:lumMod val="65000"/>
                    <a:lumOff val="35000"/>
                  </a:schemeClr>
                </a:solidFill>
              </a:rPr>
              <a:t>We make decisions, we are responsible for our actions and we are accountable for their outcomes. We don’t wait for others. We expect the same of our stakeholders. We are proactive.</a:t>
            </a:r>
            <a:endParaRPr lang="en-GB" sz="1050" i="1" dirty="0">
              <a:solidFill>
                <a:schemeClr val="tx1">
                  <a:lumMod val="65000"/>
                  <a:lumOff val="35000"/>
                </a:schemeClr>
              </a:solidFill>
            </a:endParaRPr>
          </a:p>
        </p:txBody>
      </p:sp>
      <p:sp>
        <p:nvSpPr>
          <p:cNvPr id="73" name="Rectangle 10"/>
          <p:cNvSpPr>
            <a:spLocks noChangeArrowheads="1"/>
          </p:cNvSpPr>
          <p:nvPr/>
        </p:nvSpPr>
        <p:spPr bwMode="auto">
          <a:xfrm>
            <a:off x="2753114" y="4738979"/>
            <a:ext cx="1166581" cy="1773093"/>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algn="ctr" defTabSz="798513" eaLnBrk="0" hangingPunct="0">
              <a:spcAft>
                <a:spcPts val="200"/>
              </a:spcAft>
            </a:pPr>
            <a:r>
              <a:rPr lang="en-AU" sz="1050" i="1" dirty="0">
                <a:solidFill>
                  <a:schemeClr val="tx1">
                    <a:lumMod val="65000"/>
                    <a:lumOff val="35000"/>
                  </a:schemeClr>
                </a:solidFill>
              </a:rPr>
              <a:t>We are focused. We minimise waste and maximise value. We don't over complicate things. We stay true to our cause.</a:t>
            </a:r>
            <a:endParaRPr lang="en-GB" sz="1050" i="1" dirty="0">
              <a:solidFill>
                <a:schemeClr val="tx1">
                  <a:lumMod val="65000"/>
                  <a:lumOff val="35000"/>
                </a:schemeClr>
              </a:solidFill>
            </a:endParaRPr>
          </a:p>
        </p:txBody>
      </p:sp>
      <p:sp>
        <p:nvSpPr>
          <p:cNvPr id="74" name="Rectangle 10"/>
          <p:cNvSpPr>
            <a:spLocks noChangeArrowheads="1"/>
          </p:cNvSpPr>
          <p:nvPr/>
        </p:nvSpPr>
        <p:spPr bwMode="auto">
          <a:xfrm>
            <a:off x="3989074" y="4738979"/>
            <a:ext cx="1166581" cy="1773093"/>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algn="ctr" defTabSz="798513" eaLnBrk="0" hangingPunct="0">
              <a:spcAft>
                <a:spcPts val="200"/>
              </a:spcAft>
            </a:pPr>
            <a:r>
              <a:rPr lang="en-AU" sz="1050" i="1" dirty="0">
                <a:solidFill>
                  <a:schemeClr val="tx1">
                    <a:lumMod val="65000"/>
                    <a:lumOff val="35000"/>
                  </a:schemeClr>
                </a:solidFill>
              </a:rPr>
              <a:t>We share and collaborate in all that we do. We are a team.</a:t>
            </a:r>
            <a:endParaRPr lang="en-GB" sz="1050" i="1" dirty="0">
              <a:solidFill>
                <a:schemeClr val="tx1">
                  <a:lumMod val="65000"/>
                  <a:lumOff val="35000"/>
                </a:schemeClr>
              </a:solidFill>
            </a:endParaRPr>
          </a:p>
        </p:txBody>
      </p:sp>
      <p:sp>
        <p:nvSpPr>
          <p:cNvPr id="75" name="Rectangle 10"/>
          <p:cNvSpPr>
            <a:spLocks noChangeArrowheads="1"/>
          </p:cNvSpPr>
          <p:nvPr/>
        </p:nvSpPr>
        <p:spPr bwMode="auto">
          <a:xfrm>
            <a:off x="5208796" y="4738979"/>
            <a:ext cx="1166581" cy="1773093"/>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algn="ctr" defTabSz="798513" eaLnBrk="0" hangingPunct="0">
              <a:spcAft>
                <a:spcPts val="200"/>
              </a:spcAft>
            </a:pPr>
            <a:r>
              <a:rPr lang="en-AU" sz="1050" i="1" dirty="0">
                <a:solidFill>
                  <a:schemeClr val="tx1">
                    <a:lumMod val="65000"/>
                    <a:lumOff val="35000"/>
                  </a:schemeClr>
                </a:solidFill>
              </a:rPr>
              <a:t>We communicate. We always try to be candid with each other and our stakeholders. We are honest.</a:t>
            </a:r>
            <a:endParaRPr lang="en-GB" sz="1050" i="1" dirty="0">
              <a:solidFill>
                <a:schemeClr val="tx1">
                  <a:lumMod val="65000"/>
                  <a:lumOff val="35000"/>
                </a:schemeClr>
              </a:solidFill>
            </a:endParaRPr>
          </a:p>
        </p:txBody>
      </p:sp>
      <p:sp>
        <p:nvSpPr>
          <p:cNvPr id="76" name="Rectangle 10"/>
          <p:cNvSpPr>
            <a:spLocks noChangeArrowheads="1"/>
          </p:cNvSpPr>
          <p:nvPr/>
        </p:nvSpPr>
        <p:spPr bwMode="auto">
          <a:xfrm>
            <a:off x="6445792" y="4738979"/>
            <a:ext cx="1166581" cy="1773093"/>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algn="ctr" defTabSz="798513" eaLnBrk="0" hangingPunct="0">
              <a:spcAft>
                <a:spcPts val="200"/>
              </a:spcAft>
              <a:defRPr/>
            </a:pPr>
            <a:r>
              <a:rPr lang="en-AU" sz="1050" i="1" dirty="0">
                <a:solidFill>
                  <a:schemeClr val="tx1">
                    <a:lumMod val="65000"/>
                    <a:lumOff val="35000"/>
                  </a:schemeClr>
                </a:solidFill>
              </a:rPr>
              <a:t>We recognise the importance of moral and social action within a competitive market. We don't lose sight of our ultimate goal. We are advocates for our cause.</a:t>
            </a:r>
            <a:endParaRPr lang="en-GB" sz="900" i="1" kern="0" dirty="0">
              <a:solidFill>
                <a:schemeClr val="tx1">
                  <a:lumMod val="65000"/>
                  <a:lumOff val="35000"/>
                </a:schemeClr>
              </a:solidFill>
              <a:latin typeface="+mj-lt"/>
              <a:cs typeface="Arial" charset="0"/>
            </a:endParaRPr>
          </a:p>
        </p:txBody>
      </p:sp>
      <p:sp>
        <p:nvSpPr>
          <p:cNvPr id="77" name="Rectangle 10"/>
          <p:cNvSpPr>
            <a:spLocks noChangeArrowheads="1"/>
          </p:cNvSpPr>
          <p:nvPr/>
        </p:nvSpPr>
        <p:spPr bwMode="auto">
          <a:xfrm>
            <a:off x="7675287" y="4738979"/>
            <a:ext cx="1166581" cy="1773093"/>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algn="ctr" defTabSz="798513" eaLnBrk="0" hangingPunct="0">
              <a:spcAft>
                <a:spcPts val="200"/>
              </a:spcAft>
            </a:pPr>
            <a:r>
              <a:rPr lang="en-AU" sz="1050" i="1" dirty="0">
                <a:solidFill>
                  <a:schemeClr val="tx1">
                    <a:lumMod val="65000"/>
                    <a:lumOff val="35000"/>
                  </a:schemeClr>
                </a:solidFill>
              </a:rPr>
              <a:t>We encourage and support innovation. We aren’t scared to try new things that deliver value for society. </a:t>
            </a:r>
            <a:endParaRPr lang="en-GB" sz="1050" i="1" dirty="0">
              <a:solidFill>
                <a:schemeClr val="tx1">
                  <a:lumMod val="65000"/>
                  <a:lumOff val="35000"/>
                </a:schemeClr>
              </a:solidFill>
            </a:endParaRPr>
          </a:p>
        </p:txBody>
      </p:sp>
      <p:sp>
        <p:nvSpPr>
          <p:cNvPr id="33"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algn="r">
              <a:defRPr sz="900" b="1">
                <a:solidFill>
                  <a:schemeClr val="accent1">
                    <a:lumMod val="50000"/>
                  </a:schemeClr>
                </a:solidFill>
              </a:defRPr>
            </a:lvl1pPr>
          </a:lstStyle>
          <a:p>
            <a:r>
              <a:rPr lang="en-AU" dirty="0"/>
              <a:t>1. Background &amp; Overview</a:t>
            </a:r>
          </a:p>
        </p:txBody>
      </p:sp>
      <p:cxnSp>
        <p:nvCxnSpPr>
          <p:cNvPr id="35"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1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6836928" y="2663080"/>
            <a:ext cx="2279093"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6200" b="1" i="1" dirty="0">
                <a:solidFill>
                  <a:schemeClr val="accent1">
                    <a:lumMod val="50000"/>
                  </a:schemeClr>
                </a:solidFill>
                <a:latin typeface="Georgia" panose="02040502050405020303" pitchFamily="18" charset="0"/>
              </a:rPr>
              <a:t>2</a:t>
            </a:r>
          </a:p>
        </p:txBody>
      </p:sp>
      <p:sp>
        <p:nvSpPr>
          <p:cNvPr id="5" name="Title 11"/>
          <p:cNvSpPr txBox="1">
            <a:spLocks/>
          </p:cNvSpPr>
          <p:nvPr/>
        </p:nvSpPr>
        <p:spPr>
          <a:xfrm>
            <a:off x="378943" y="1805301"/>
            <a:ext cx="8555459"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Strategy on a Page</a:t>
            </a:r>
          </a:p>
          <a:p>
            <a:pPr algn="l">
              <a:lnSpc>
                <a:spcPct val="100000"/>
              </a:lnSpc>
            </a:pPr>
            <a:r>
              <a:rPr lang="en-AU" sz="2200" dirty="0">
                <a:latin typeface="Georgia" panose="02040502050405020303" pitchFamily="18" charset="0"/>
              </a:rPr>
              <a:t>This is our 3 year strategy summarised on one page. After this section, we’ll go into more detail by explaining each of the objectives and priority initiatives</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312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47"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2200" b="1" i="1" dirty="0">
                <a:solidFill>
                  <a:schemeClr val="accent1">
                    <a:lumMod val="50000"/>
                  </a:schemeClr>
                </a:solidFill>
                <a:latin typeface="Georgia" panose="02040502050405020303" pitchFamily="18" charset="0"/>
              </a:rPr>
              <a:t>SBN Tanzania Strategy (2016 – 2018)</a:t>
            </a:r>
            <a:br>
              <a:rPr lang="en-US" sz="2200" dirty="0">
                <a:latin typeface="Georgia" panose="02040502050405020303" pitchFamily="18" charset="0"/>
              </a:rPr>
            </a:br>
            <a:endParaRPr lang="en-AU" sz="1800" dirty="0">
              <a:latin typeface="Georgia" panose="02040502050405020303" pitchFamily="18" charset="0"/>
            </a:endParaRPr>
          </a:p>
        </p:txBody>
      </p:sp>
      <p:sp>
        <p:nvSpPr>
          <p:cNvPr id="60" name="Rectangle 59"/>
          <p:cNvSpPr/>
          <p:nvPr/>
        </p:nvSpPr>
        <p:spPr>
          <a:xfrm>
            <a:off x="1088127" y="2108641"/>
            <a:ext cx="1080000" cy="556555"/>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1. Develop a strong SBN membership &amp; community profile</a:t>
            </a:r>
          </a:p>
        </p:txBody>
      </p:sp>
      <p:sp>
        <p:nvSpPr>
          <p:cNvPr id="45"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2. Strategy on a Page</a:t>
            </a:r>
          </a:p>
        </p:txBody>
      </p:sp>
      <p:sp>
        <p:nvSpPr>
          <p:cNvPr id="89" name="Rectangle 88"/>
          <p:cNvSpPr/>
          <p:nvPr/>
        </p:nvSpPr>
        <p:spPr>
          <a:xfrm>
            <a:off x="1088127" y="2724046"/>
            <a:ext cx="1080000" cy="159939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800" dirty="0">
                <a:solidFill>
                  <a:schemeClr val="tx1"/>
                </a:solidFill>
              </a:rPr>
              <a:t>Recruit and retain members</a:t>
            </a:r>
          </a:p>
          <a:p>
            <a:pPr marL="85725" indent="-85725">
              <a:buFont typeface="Arial" panose="020B0604020202020204" pitchFamily="34" charset="0"/>
              <a:buChar char="•"/>
            </a:pPr>
            <a:r>
              <a:rPr lang="en-AU" sz="800" dirty="0">
                <a:solidFill>
                  <a:schemeClr val="tx1"/>
                </a:solidFill>
              </a:rPr>
              <a:t>Monitor and track commitments</a:t>
            </a:r>
          </a:p>
          <a:p>
            <a:pPr marL="85725" indent="-85725">
              <a:buFont typeface="Arial" panose="020B0604020202020204" pitchFamily="34" charset="0"/>
              <a:buChar char="•"/>
            </a:pPr>
            <a:r>
              <a:rPr lang="en-AU" sz="800" dirty="0">
                <a:solidFill>
                  <a:schemeClr val="tx1"/>
                </a:solidFill>
              </a:rPr>
              <a:t>Provide networking opportunities</a:t>
            </a:r>
          </a:p>
          <a:p>
            <a:pPr marL="85725" indent="-85725">
              <a:buFont typeface="Arial" panose="020B0604020202020204" pitchFamily="34" charset="0"/>
              <a:buChar char="•"/>
            </a:pPr>
            <a:r>
              <a:rPr lang="en-AU" sz="800" dirty="0">
                <a:solidFill>
                  <a:schemeClr val="tx1"/>
                </a:solidFill>
              </a:rPr>
              <a:t>Actively generate positive SBN publicity</a:t>
            </a:r>
          </a:p>
          <a:p>
            <a:pPr marL="85725" indent="-85725">
              <a:buFont typeface="Arial" panose="020B0604020202020204" pitchFamily="34" charset="0"/>
              <a:buChar char="•"/>
            </a:pPr>
            <a:r>
              <a:rPr lang="en-AU" sz="800" dirty="0">
                <a:solidFill>
                  <a:schemeClr val="tx1"/>
                </a:solidFill>
              </a:rPr>
              <a:t>Establish an active and accountable governance framework</a:t>
            </a:r>
          </a:p>
          <a:p>
            <a:pPr marL="85725" indent="-85725">
              <a:buFont typeface="Arial" panose="020B0604020202020204" pitchFamily="34" charset="0"/>
              <a:buChar char="•"/>
            </a:pPr>
            <a:endParaRPr lang="en-AU" sz="800" dirty="0">
              <a:solidFill>
                <a:schemeClr val="tx1"/>
              </a:solidFill>
            </a:endParaRPr>
          </a:p>
          <a:p>
            <a:pPr marL="85725" indent="-85725">
              <a:buFont typeface="Arial" panose="020B0604020202020204" pitchFamily="34" charset="0"/>
              <a:buChar char="•"/>
            </a:pPr>
            <a:endParaRPr lang="en-AU" sz="800" dirty="0">
              <a:solidFill>
                <a:schemeClr val="tx1"/>
              </a:solidFill>
            </a:endParaRPr>
          </a:p>
        </p:txBody>
      </p:sp>
      <p:sp>
        <p:nvSpPr>
          <p:cNvPr id="110" name="Rectangle 109"/>
          <p:cNvSpPr/>
          <p:nvPr/>
        </p:nvSpPr>
        <p:spPr>
          <a:xfrm>
            <a:off x="5652292" y="2108641"/>
            <a:ext cx="1080000" cy="556555"/>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5. Improve nutrition sensitivity along the agricultural value chain</a:t>
            </a:r>
          </a:p>
        </p:txBody>
      </p:sp>
      <p:sp>
        <p:nvSpPr>
          <p:cNvPr id="35" name="Rectangle 34"/>
          <p:cNvSpPr/>
          <p:nvPr/>
        </p:nvSpPr>
        <p:spPr>
          <a:xfrm>
            <a:off x="2229172" y="2108641"/>
            <a:ext cx="1080000" cy="556555"/>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2. Improve nutrition policies &amp; regulations</a:t>
            </a:r>
          </a:p>
        </p:txBody>
      </p:sp>
      <p:sp>
        <p:nvSpPr>
          <p:cNvPr id="36" name="Rectangle 35"/>
          <p:cNvSpPr/>
          <p:nvPr/>
        </p:nvSpPr>
        <p:spPr>
          <a:xfrm>
            <a:off x="5652292" y="1686921"/>
            <a:ext cx="3362081" cy="241841"/>
          </a:xfrm>
          <a:prstGeom prst="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tx1"/>
                </a:solidFill>
              </a:rPr>
              <a:t>External: </a:t>
            </a:r>
            <a:r>
              <a:rPr lang="en-AU" sz="1100" dirty="0">
                <a:solidFill>
                  <a:schemeClr val="tx1"/>
                </a:solidFill>
              </a:rPr>
              <a:t>Our 3 agreed focus areas for engagement</a:t>
            </a:r>
          </a:p>
        </p:txBody>
      </p:sp>
      <p:sp>
        <p:nvSpPr>
          <p:cNvPr id="38" name="Rectangle 37"/>
          <p:cNvSpPr/>
          <p:nvPr/>
        </p:nvSpPr>
        <p:spPr>
          <a:xfrm>
            <a:off x="2229172" y="2724046"/>
            <a:ext cx="1080000" cy="159939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 bIns="18000" rtlCol="0" anchor="t"/>
          <a:lstStyle/>
          <a:p>
            <a:pPr marL="85725" indent="-85725">
              <a:buFont typeface="Arial" panose="020B0604020202020204" pitchFamily="34" charset="0"/>
              <a:buChar char="•"/>
            </a:pPr>
            <a:r>
              <a:rPr lang="en-AU" sz="800" dirty="0">
                <a:solidFill>
                  <a:schemeClr val="tx1"/>
                </a:solidFill>
              </a:rPr>
              <a:t>Act as the primary convenor &amp; link between </a:t>
            </a:r>
            <a:r>
              <a:rPr lang="en-AU" sz="800" dirty="0" err="1">
                <a:solidFill>
                  <a:schemeClr val="tx1"/>
                </a:solidFill>
              </a:rPr>
              <a:t>govt</a:t>
            </a:r>
            <a:r>
              <a:rPr lang="en-AU" sz="800" dirty="0">
                <a:solidFill>
                  <a:schemeClr val="tx1"/>
                </a:solidFill>
              </a:rPr>
              <a:t> &amp; private sector on nutrition</a:t>
            </a:r>
          </a:p>
          <a:p>
            <a:pPr marL="85725" indent="-85725">
              <a:buFont typeface="Arial" panose="020B0604020202020204" pitchFamily="34" charset="0"/>
              <a:buChar char="•"/>
            </a:pPr>
            <a:r>
              <a:rPr lang="en-AU" sz="800" dirty="0">
                <a:solidFill>
                  <a:schemeClr val="tx1"/>
                </a:solidFill>
              </a:rPr>
              <a:t>Provide input to national nutrition policy, regulations &amp; standards</a:t>
            </a:r>
          </a:p>
          <a:p>
            <a:pPr marL="85725" indent="-85725">
              <a:buFont typeface="Arial" panose="020B0604020202020204" pitchFamily="34" charset="0"/>
              <a:buChar char="•"/>
            </a:pPr>
            <a:endParaRPr lang="en-AU" sz="800" dirty="0">
              <a:solidFill>
                <a:schemeClr val="tx1"/>
              </a:solidFill>
            </a:endParaRPr>
          </a:p>
        </p:txBody>
      </p:sp>
      <p:sp>
        <p:nvSpPr>
          <p:cNvPr id="48" name="Rectangle 47"/>
          <p:cNvSpPr/>
          <p:nvPr/>
        </p:nvSpPr>
        <p:spPr>
          <a:xfrm>
            <a:off x="3370212" y="1686921"/>
            <a:ext cx="2221040" cy="241841"/>
          </a:xfrm>
          <a:prstGeom prst="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tx1"/>
                </a:solidFill>
              </a:rPr>
              <a:t>External: </a:t>
            </a:r>
            <a:r>
              <a:rPr lang="en-AU" sz="1100" dirty="0">
                <a:solidFill>
                  <a:schemeClr val="tx1"/>
                </a:solidFill>
              </a:rPr>
              <a:t>Industry-wide initiatives</a:t>
            </a:r>
          </a:p>
        </p:txBody>
      </p:sp>
      <p:sp>
        <p:nvSpPr>
          <p:cNvPr id="49" name="Rectangle 48"/>
          <p:cNvSpPr/>
          <p:nvPr/>
        </p:nvSpPr>
        <p:spPr>
          <a:xfrm>
            <a:off x="1088127" y="1686921"/>
            <a:ext cx="1080003" cy="241841"/>
          </a:xfrm>
          <a:prstGeom prst="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tx1"/>
                </a:solidFill>
              </a:rPr>
              <a:t>Internal</a:t>
            </a:r>
          </a:p>
        </p:txBody>
      </p:sp>
      <p:sp>
        <p:nvSpPr>
          <p:cNvPr id="51" name="Rectangle 50"/>
          <p:cNvSpPr/>
          <p:nvPr/>
        </p:nvSpPr>
        <p:spPr>
          <a:xfrm>
            <a:off x="151982" y="2108641"/>
            <a:ext cx="875108" cy="554757"/>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Core objectives</a:t>
            </a:r>
          </a:p>
        </p:txBody>
      </p:sp>
      <p:sp>
        <p:nvSpPr>
          <p:cNvPr id="52" name="Rectangle 51"/>
          <p:cNvSpPr/>
          <p:nvPr/>
        </p:nvSpPr>
        <p:spPr>
          <a:xfrm>
            <a:off x="151982" y="2724045"/>
            <a:ext cx="875108" cy="159939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Priority initiatives</a:t>
            </a:r>
          </a:p>
        </p:txBody>
      </p:sp>
      <p:sp>
        <p:nvSpPr>
          <p:cNvPr id="53" name="Rectangle 52"/>
          <p:cNvSpPr/>
          <p:nvPr/>
        </p:nvSpPr>
        <p:spPr>
          <a:xfrm>
            <a:off x="151982" y="1685997"/>
            <a:ext cx="875108" cy="243689"/>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Target area</a:t>
            </a:r>
          </a:p>
        </p:txBody>
      </p:sp>
      <p:sp>
        <p:nvSpPr>
          <p:cNvPr id="54" name="Rectangle 53"/>
          <p:cNvSpPr/>
          <p:nvPr/>
        </p:nvSpPr>
        <p:spPr>
          <a:xfrm>
            <a:off x="154758" y="1428556"/>
            <a:ext cx="8859615" cy="180000"/>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tx1"/>
                </a:solidFill>
              </a:rPr>
              <a:t>We will achieve our vision through 7 core objectives</a:t>
            </a:r>
          </a:p>
        </p:txBody>
      </p:sp>
      <p:sp>
        <p:nvSpPr>
          <p:cNvPr id="55" name="Rectangle 54"/>
          <p:cNvSpPr/>
          <p:nvPr/>
        </p:nvSpPr>
        <p:spPr>
          <a:xfrm>
            <a:off x="1088129" y="962579"/>
            <a:ext cx="7926243" cy="180000"/>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To improve and strengthen the private sector’s contribution towards improving nutrition in Tanzania</a:t>
            </a:r>
          </a:p>
        </p:txBody>
      </p:sp>
      <p:sp>
        <p:nvSpPr>
          <p:cNvPr id="56" name="Rectangle 55"/>
          <p:cNvSpPr/>
          <p:nvPr/>
        </p:nvSpPr>
        <p:spPr>
          <a:xfrm>
            <a:off x="1088129" y="1196713"/>
            <a:ext cx="7926243" cy="180000"/>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To be the focal point for private sector engagement on nutrition in Tanzania</a:t>
            </a:r>
          </a:p>
        </p:txBody>
      </p:sp>
      <p:sp>
        <p:nvSpPr>
          <p:cNvPr id="58" name="Rectangle 57"/>
          <p:cNvSpPr/>
          <p:nvPr/>
        </p:nvSpPr>
        <p:spPr>
          <a:xfrm>
            <a:off x="151982" y="1196713"/>
            <a:ext cx="875108" cy="180000"/>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Vision</a:t>
            </a:r>
          </a:p>
        </p:txBody>
      </p:sp>
      <p:sp>
        <p:nvSpPr>
          <p:cNvPr id="70" name="Isosceles Triangle 69"/>
          <p:cNvSpPr/>
          <p:nvPr/>
        </p:nvSpPr>
        <p:spPr>
          <a:xfrm rot="10800000">
            <a:off x="1088128" y="1952067"/>
            <a:ext cx="1080004" cy="111672"/>
          </a:xfrm>
          <a:prstGeom prst="triangle">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endParaRPr>
          </a:p>
        </p:txBody>
      </p:sp>
      <p:sp>
        <p:nvSpPr>
          <p:cNvPr id="39" name="Isosceles Triangle 38"/>
          <p:cNvSpPr/>
          <p:nvPr/>
        </p:nvSpPr>
        <p:spPr>
          <a:xfrm rot="10800000">
            <a:off x="3370211" y="1952067"/>
            <a:ext cx="2221038" cy="111672"/>
          </a:xfrm>
          <a:prstGeom prst="triangle">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endParaRPr>
          </a:p>
        </p:txBody>
      </p:sp>
      <p:sp>
        <p:nvSpPr>
          <p:cNvPr id="40" name="Isosceles Triangle 39"/>
          <p:cNvSpPr/>
          <p:nvPr/>
        </p:nvSpPr>
        <p:spPr>
          <a:xfrm rot="10800000">
            <a:off x="5652286" y="1952067"/>
            <a:ext cx="3362083" cy="111672"/>
          </a:xfrm>
          <a:prstGeom prst="triangle">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endParaRPr>
          </a:p>
        </p:txBody>
      </p:sp>
      <p:sp>
        <p:nvSpPr>
          <p:cNvPr id="43" name="Rectangle 42"/>
          <p:cNvSpPr/>
          <p:nvPr/>
        </p:nvSpPr>
        <p:spPr>
          <a:xfrm>
            <a:off x="2229169" y="1686921"/>
            <a:ext cx="1080003" cy="241841"/>
          </a:xfrm>
          <a:prstGeom prst="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schemeClr val="tx1"/>
                </a:solidFill>
              </a:rPr>
              <a:t>Government</a:t>
            </a:r>
          </a:p>
        </p:txBody>
      </p:sp>
      <p:sp>
        <p:nvSpPr>
          <p:cNvPr id="44" name="Isosceles Triangle 43"/>
          <p:cNvSpPr/>
          <p:nvPr/>
        </p:nvSpPr>
        <p:spPr>
          <a:xfrm rot="10800000">
            <a:off x="2229168" y="1952067"/>
            <a:ext cx="1080004" cy="111672"/>
          </a:xfrm>
          <a:prstGeom prst="triangle">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endParaRPr>
          </a:p>
        </p:txBody>
      </p:sp>
      <p:sp>
        <p:nvSpPr>
          <p:cNvPr id="50" name="Rectangle 49"/>
          <p:cNvSpPr/>
          <p:nvPr/>
        </p:nvSpPr>
        <p:spPr>
          <a:xfrm>
            <a:off x="5652286" y="2711347"/>
            <a:ext cx="1080000" cy="24715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54000" rtlCol="0" anchor="b"/>
          <a:lstStyle/>
          <a:p>
            <a:pPr algn="ctr"/>
            <a:endParaRPr lang="en-AU" sz="600" i="1" dirty="0">
              <a:solidFill>
                <a:schemeClr val="tx1"/>
              </a:solidFill>
            </a:endParaRPr>
          </a:p>
        </p:txBody>
      </p:sp>
      <p:sp>
        <p:nvSpPr>
          <p:cNvPr id="81" name="Rectangle 80"/>
          <p:cNvSpPr/>
          <p:nvPr/>
        </p:nvSpPr>
        <p:spPr>
          <a:xfrm>
            <a:off x="6793320" y="2712161"/>
            <a:ext cx="1080000" cy="246336"/>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8000" rtlCol="0" anchor="b"/>
          <a:lstStyle/>
          <a:p>
            <a:pPr algn="ctr"/>
            <a:endParaRPr lang="en-AU" sz="600" i="1" dirty="0">
              <a:solidFill>
                <a:schemeClr val="tx1"/>
              </a:solidFill>
            </a:endParaRPr>
          </a:p>
        </p:txBody>
      </p:sp>
      <p:sp>
        <p:nvSpPr>
          <p:cNvPr id="59" name="Rectangle 58"/>
          <p:cNvSpPr/>
          <p:nvPr/>
        </p:nvSpPr>
        <p:spPr>
          <a:xfrm>
            <a:off x="7934374" y="2715426"/>
            <a:ext cx="1080000" cy="243071"/>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8000" rtlCol="0" anchor="b"/>
          <a:lstStyle/>
          <a:p>
            <a:pPr algn="ctr"/>
            <a:endParaRPr lang="en-AU" sz="600" i="1" dirty="0">
              <a:solidFill>
                <a:schemeClr val="tx1"/>
              </a:solidFill>
            </a:endParaRPr>
          </a:p>
        </p:txBody>
      </p:sp>
      <p:grpSp>
        <p:nvGrpSpPr>
          <p:cNvPr id="74" name="Group 73"/>
          <p:cNvGrpSpPr/>
          <p:nvPr/>
        </p:nvGrpSpPr>
        <p:grpSpPr>
          <a:xfrm>
            <a:off x="7986595" y="2752604"/>
            <a:ext cx="210300" cy="164635"/>
            <a:chOff x="10459268" y="1786752"/>
            <a:chExt cx="6594475" cy="5162550"/>
          </a:xfrm>
          <a:solidFill>
            <a:schemeClr val="bg2">
              <a:lumMod val="75000"/>
            </a:schemeClr>
          </a:solidFill>
        </p:grpSpPr>
        <p:sp>
          <p:nvSpPr>
            <p:cNvPr id="75" name="Rectangle 6"/>
            <p:cNvSpPr>
              <a:spLocks noChangeArrowheads="1"/>
            </p:cNvSpPr>
            <p:nvPr/>
          </p:nvSpPr>
          <p:spPr bwMode="auto">
            <a:xfrm>
              <a:off x="11145068" y="3459977"/>
              <a:ext cx="1558925" cy="3365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7"/>
            <p:cNvSpPr>
              <a:spLocks/>
            </p:cNvSpPr>
            <p:nvPr/>
          </p:nvSpPr>
          <p:spPr bwMode="auto">
            <a:xfrm>
              <a:off x="16685443" y="2799577"/>
              <a:ext cx="368300" cy="2336800"/>
            </a:xfrm>
            <a:custGeom>
              <a:avLst/>
              <a:gdLst>
                <a:gd name="T0" fmla="*/ 0 w 232"/>
                <a:gd name="T1" fmla="*/ 0 h 1472"/>
                <a:gd name="T2" fmla="*/ 0 w 232"/>
                <a:gd name="T3" fmla="*/ 1472 h 1472"/>
                <a:gd name="T4" fmla="*/ 0 w 232"/>
                <a:gd name="T5" fmla="*/ 1472 h 1472"/>
                <a:gd name="T6" fmla="*/ 24 w 232"/>
                <a:gd name="T7" fmla="*/ 1472 h 1472"/>
                <a:gd name="T8" fmla="*/ 46 w 232"/>
                <a:gd name="T9" fmla="*/ 1468 h 1472"/>
                <a:gd name="T10" fmla="*/ 68 w 232"/>
                <a:gd name="T11" fmla="*/ 1462 h 1472"/>
                <a:gd name="T12" fmla="*/ 90 w 232"/>
                <a:gd name="T13" fmla="*/ 1454 h 1472"/>
                <a:gd name="T14" fmla="*/ 110 w 232"/>
                <a:gd name="T15" fmla="*/ 1444 h 1472"/>
                <a:gd name="T16" fmla="*/ 130 w 232"/>
                <a:gd name="T17" fmla="*/ 1434 h 1472"/>
                <a:gd name="T18" fmla="*/ 148 w 232"/>
                <a:gd name="T19" fmla="*/ 1420 h 1472"/>
                <a:gd name="T20" fmla="*/ 164 w 232"/>
                <a:gd name="T21" fmla="*/ 1404 h 1472"/>
                <a:gd name="T22" fmla="*/ 178 w 232"/>
                <a:gd name="T23" fmla="*/ 1388 h 1472"/>
                <a:gd name="T24" fmla="*/ 192 w 232"/>
                <a:gd name="T25" fmla="*/ 1370 h 1472"/>
                <a:gd name="T26" fmla="*/ 204 w 232"/>
                <a:gd name="T27" fmla="*/ 1352 h 1472"/>
                <a:gd name="T28" fmla="*/ 214 w 232"/>
                <a:gd name="T29" fmla="*/ 1332 h 1472"/>
                <a:gd name="T30" fmla="*/ 222 w 232"/>
                <a:gd name="T31" fmla="*/ 1310 h 1472"/>
                <a:gd name="T32" fmla="*/ 226 w 232"/>
                <a:gd name="T33" fmla="*/ 1288 h 1472"/>
                <a:gd name="T34" fmla="*/ 230 w 232"/>
                <a:gd name="T35" fmla="*/ 1264 h 1472"/>
                <a:gd name="T36" fmla="*/ 232 w 232"/>
                <a:gd name="T37" fmla="*/ 1242 h 1472"/>
                <a:gd name="T38" fmla="*/ 232 w 232"/>
                <a:gd name="T39" fmla="*/ 230 h 1472"/>
                <a:gd name="T40" fmla="*/ 232 w 232"/>
                <a:gd name="T41" fmla="*/ 230 h 1472"/>
                <a:gd name="T42" fmla="*/ 230 w 232"/>
                <a:gd name="T43" fmla="*/ 208 h 1472"/>
                <a:gd name="T44" fmla="*/ 226 w 232"/>
                <a:gd name="T45" fmla="*/ 184 h 1472"/>
                <a:gd name="T46" fmla="*/ 222 w 232"/>
                <a:gd name="T47" fmla="*/ 162 h 1472"/>
                <a:gd name="T48" fmla="*/ 214 w 232"/>
                <a:gd name="T49" fmla="*/ 140 h 1472"/>
                <a:gd name="T50" fmla="*/ 204 w 232"/>
                <a:gd name="T51" fmla="*/ 120 h 1472"/>
                <a:gd name="T52" fmla="*/ 192 w 232"/>
                <a:gd name="T53" fmla="*/ 102 h 1472"/>
                <a:gd name="T54" fmla="*/ 178 w 232"/>
                <a:gd name="T55" fmla="*/ 84 h 1472"/>
                <a:gd name="T56" fmla="*/ 164 w 232"/>
                <a:gd name="T57" fmla="*/ 68 h 1472"/>
                <a:gd name="T58" fmla="*/ 148 w 232"/>
                <a:gd name="T59" fmla="*/ 52 h 1472"/>
                <a:gd name="T60" fmla="*/ 130 w 232"/>
                <a:gd name="T61" fmla="*/ 38 h 1472"/>
                <a:gd name="T62" fmla="*/ 110 w 232"/>
                <a:gd name="T63" fmla="*/ 28 h 1472"/>
                <a:gd name="T64" fmla="*/ 90 w 232"/>
                <a:gd name="T65" fmla="*/ 18 h 1472"/>
                <a:gd name="T66" fmla="*/ 68 w 232"/>
                <a:gd name="T67" fmla="*/ 10 h 1472"/>
                <a:gd name="T68" fmla="*/ 46 w 232"/>
                <a:gd name="T69" fmla="*/ 4 h 1472"/>
                <a:gd name="T70" fmla="*/ 24 w 232"/>
                <a:gd name="T71" fmla="*/ 0 h 1472"/>
                <a:gd name="T72" fmla="*/ 0 w 232"/>
                <a:gd name="T73" fmla="*/ 0 h 1472"/>
                <a:gd name="T74" fmla="*/ 0 w 232"/>
                <a:gd name="T75" fmla="*/ 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472">
                  <a:moveTo>
                    <a:pt x="0" y="0"/>
                  </a:moveTo>
                  <a:lnTo>
                    <a:pt x="0" y="1472"/>
                  </a:lnTo>
                  <a:lnTo>
                    <a:pt x="0" y="1472"/>
                  </a:lnTo>
                  <a:lnTo>
                    <a:pt x="24" y="1472"/>
                  </a:lnTo>
                  <a:lnTo>
                    <a:pt x="46" y="1468"/>
                  </a:lnTo>
                  <a:lnTo>
                    <a:pt x="68" y="1462"/>
                  </a:lnTo>
                  <a:lnTo>
                    <a:pt x="90" y="1454"/>
                  </a:lnTo>
                  <a:lnTo>
                    <a:pt x="110" y="1444"/>
                  </a:lnTo>
                  <a:lnTo>
                    <a:pt x="130" y="1434"/>
                  </a:lnTo>
                  <a:lnTo>
                    <a:pt x="148" y="1420"/>
                  </a:lnTo>
                  <a:lnTo>
                    <a:pt x="164" y="1404"/>
                  </a:lnTo>
                  <a:lnTo>
                    <a:pt x="178" y="1388"/>
                  </a:lnTo>
                  <a:lnTo>
                    <a:pt x="192" y="1370"/>
                  </a:lnTo>
                  <a:lnTo>
                    <a:pt x="204" y="1352"/>
                  </a:lnTo>
                  <a:lnTo>
                    <a:pt x="214" y="1332"/>
                  </a:lnTo>
                  <a:lnTo>
                    <a:pt x="222" y="1310"/>
                  </a:lnTo>
                  <a:lnTo>
                    <a:pt x="226" y="1288"/>
                  </a:lnTo>
                  <a:lnTo>
                    <a:pt x="230" y="1264"/>
                  </a:lnTo>
                  <a:lnTo>
                    <a:pt x="232" y="1242"/>
                  </a:lnTo>
                  <a:lnTo>
                    <a:pt x="232" y="230"/>
                  </a:lnTo>
                  <a:lnTo>
                    <a:pt x="232" y="230"/>
                  </a:lnTo>
                  <a:lnTo>
                    <a:pt x="230" y="208"/>
                  </a:lnTo>
                  <a:lnTo>
                    <a:pt x="226" y="184"/>
                  </a:lnTo>
                  <a:lnTo>
                    <a:pt x="222" y="162"/>
                  </a:lnTo>
                  <a:lnTo>
                    <a:pt x="214" y="140"/>
                  </a:lnTo>
                  <a:lnTo>
                    <a:pt x="204" y="120"/>
                  </a:lnTo>
                  <a:lnTo>
                    <a:pt x="192" y="102"/>
                  </a:lnTo>
                  <a:lnTo>
                    <a:pt x="178" y="84"/>
                  </a:lnTo>
                  <a:lnTo>
                    <a:pt x="164" y="68"/>
                  </a:lnTo>
                  <a:lnTo>
                    <a:pt x="148" y="52"/>
                  </a:lnTo>
                  <a:lnTo>
                    <a:pt x="130" y="38"/>
                  </a:lnTo>
                  <a:lnTo>
                    <a:pt x="110" y="28"/>
                  </a:lnTo>
                  <a:lnTo>
                    <a:pt x="90" y="18"/>
                  </a:lnTo>
                  <a:lnTo>
                    <a:pt x="68" y="10"/>
                  </a:lnTo>
                  <a:lnTo>
                    <a:pt x="46" y="4"/>
                  </a:lnTo>
                  <a:lnTo>
                    <a:pt x="24"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8"/>
            <p:cNvSpPr>
              <a:spLocks noEditPoints="1"/>
            </p:cNvSpPr>
            <p:nvPr/>
          </p:nvSpPr>
          <p:spPr bwMode="auto">
            <a:xfrm>
              <a:off x="10459268" y="1786752"/>
              <a:ext cx="6013450" cy="5162550"/>
            </a:xfrm>
            <a:custGeom>
              <a:avLst/>
              <a:gdLst>
                <a:gd name="T0" fmla="*/ 3758 w 3788"/>
                <a:gd name="T1" fmla="*/ 52 h 3252"/>
                <a:gd name="T2" fmla="*/ 3704 w 3788"/>
                <a:gd name="T3" fmla="*/ 12 h 3252"/>
                <a:gd name="T4" fmla="*/ 3638 w 3788"/>
                <a:gd name="T5" fmla="*/ 0 h 3252"/>
                <a:gd name="T6" fmla="*/ 1722 w 3788"/>
                <a:gd name="T7" fmla="*/ 748 h 3252"/>
                <a:gd name="T8" fmla="*/ 1560 w 3788"/>
                <a:gd name="T9" fmla="*/ 662 h 3252"/>
                <a:gd name="T10" fmla="*/ 426 w 3788"/>
                <a:gd name="T11" fmla="*/ 646 h 3252"/>
                <a:gd name="T12" fmla="*/ 224 w 3788"/>
                <a:gd name="T13" fmla="*/ 698 h 3252"/>
                <a:gd name="T14" fmla="*/ 126 w 3788"/>
                <a:gd name="T15" fmla="*/ 772 h 3252"/>
                <a:gd name="T16" fmla="*/ 34 w 3788"/>
                <a:gd name="T17" fmla="*/ 908 h 3252"/>
                <a:gd name="T18" fmla="*/ 0 w 3788"/>
                <a:gd name="T19" fmla="*/ 1670 h 3252"/>
                <a:gd name="T20" fmla="*/ 34 w 3788"/>
                <a:gd name="T21" fmla="*/ 1836 h 3252"/>
                <a:gd name="T22" fmla="*/ 126 w 3788"/>
                <a:gd name="T23" fmla="*/ 1972 h 3252"/>
                <a:gd name="T24" fmla="*/ 292 w 3788"/>
                <a:gd name="T25" fmla="*/ 2074 h 3252"/>
                <a:gd name="T26" fmla="*/ 922 w 3788"/>
                <a:gd name="T27" fmla="*/ 3160 h 3252"/>
                <a:gd name="T28" fmla="*/ 990 w 3788"/>
                <a:gd name="T29" fmla="*/ 3238 h 3252"/>
                <a:gd name="T30" fmla="*/ 1676 w 3788"/>
                <a:gd name="T31" fmla="*/ 3252 h 3252"/>
                <a:gd name="T32" fmla="*/ 1736 w 3788"/>
                <a:gd name="T33" fmla="*/ 3238 h 3252"/>
                <a:gd name="T34" fmla="*/ 1780 w 3788"/>
                <a:gd name="T35" fmla="*/ 3204 h 3252"/>
                <a:gd name="T36" fmla="*/ 1812 w 3788"/>
                <a:gd name="T37" fmla="*/ 3146 h 3252"/>
                <a:gd name="T38" fmla="*/ 1812 w 3788"/>
                <a:gd name="T39" fmla="*/ 3078 h 3252"/>
                <a:gd name="T40" fmla="*/ 1446 w 3788"/>
                <a:gd name="T41" fmla="*/ 2096 h 3252"/>
                <a:gd name="T42" fmla="*/ 1606 w 3788"/>
                <a:gd name="T43" fmla="*/ 2064 h 3252"/>
                <a:gd name="T44" fmla="*/ 3588 w 3788"/>
                <a:gd name="T45" fmla="*/ 2766 h 3252"/>
                <a:gd name="T46" fmla="*/ 3648 w 3788"/>
                <a:gd name="T47" fmla="*/ 2778 h 3252"/>
                <a:gd name="T48" fmla="*/ 3714 w 3788"/>
                <a:gd name="T49" fmla="*/ 2762 h 3252"/>
                <a:gd name="T50" fmla="*/ 3764 w 3788"/>
                <a:gd name="T51" fmla="*/ 2716 h 3252"/>
                <a:gd name="T52" fmla="*/ 3788 w 3788"/>
                <a:gd name="T53" fmla="*/ 2652 h 3252"/>
                <a:gd name="T54" fmla="*/ 3788 w 3788"/>
                <a:gd name="T55" fmla="*/ 128 h 3252"/>
                <a:gd name="T56" fmla="*/ 1452 w 3788"/>
                <a:gd name="T57" fmla="*/ 2970 h 3252"/>
                <a:gd name="T58" fmla="*/ 1592 w 3788"/>
                <a:gd name="T59" fmla="*/ 1070 h 3252"/>
                <a:gd name="T60" fmla="*/ 1592 w 3788"/>
                <a:gd name="T61" fmla="*/ 1670 h 3252"/>
                <a:gd name="T62" fmla="*/ 1592 w 3788"/>
                <a:gd name="T63" fmla="*/ 1672 h 3252"/>
                <a:gd name="T64" fmla="*/ 1592 w 3788"/>
                <a:gd name="T65" fmla="*/ 1676 h 3252"/>
                <a:gd name="T66" fmla="*/ 1586 w 3788"/>
                <a:gd name="T67" fmla="*/ 1704 h 3252"/>
                <a:gd name="T68" fmla="*/ 1548 w 3788"/>
                <a:gd name="T69" fmla="*/ 1772 h 3252"/>
                <a:gd name="T70" fmla="*/ 1486 w 3788"/>
                <a:gd name="T71" fmla="*/ 1808 h 3252"/>
                <a:gd name="T72" fmla="*/ 500 w 3788"/>
                <a:gd name="T73" fmla="*/ 1814 h 3252"/>
                <a:gd name="T74" fmla="*/ 384 w 3788"/>
                <a:gd name="T75" fmla="*/ 1808 h 3252"/>
                <a:gd name="T76" fmla="*/ 324 w 3788"/>
                <a:gd name="T77" fmla="*/ 1772 h 3252"/>
                <a:gd name="T78" fmla="*/ 294 w 3788"/>
                <a:gd name="T79" fmla="*/ 1726 h 3252"/>
                <a:gd name="T80" fmla="*/ 282 w 3788"/>
                <a:gd name="T81" fmla="*/ 1072 h 3252"/>
                <a:gd name="T82" fmla="*/ 294 w 3788"/>
                <a:gd name="T83" fmla="*/ 1016 h 3252"/>
                <a:gd name="T84" fmla="*/ 324 w 3788"/>
                <a:gd name="T85" fmla="*/ 970 h 3252"/>
                <a:gd name="T86" fmla="*/ 370 w 3788"/>
                <a:gd name="T87" fmla="*/ 940 h 3252"/>
                <a:gd name="T88" fmla="*/ 1446 w 3788"/>
                <a:gd name="T89" fmla="*/ 928 h 3252"/>
                <a:gd name="T90" fmla="*/ 1502 w 3788"/>
                <a:gd name="T91" fmla="*/ 940 h 3252"/>
                <a:gd name="T92" fmla="*/ 1548 w 3788"/>
                <a:gd name="T93" fmla="*/ 970 h 3252"/>
                <a:gd name="T94" fmla="*/ 1584 w 3788"/>
                <a:gd name="T95" fmla="*/ 1028 h 3252"/>
                <a:gd name="T96" fmla="*/ 1592 w 3788"/>
                <a:gd name="T97" fmla="*/ 1070 h 3252"/>
                <a:gd name="T98" fmla="*/ 1868 w 3788"/>
                <a:gd name="T99" fmla="*/ 1738 h 3252"/>
                <a:gd name="T100" fmla="*/ 1872 w 3788"/>
                <a:gd name="T101" fmla="*/ 1688 h 3252"/>
                <a:gd name="T102" fmla="*/ 1872 w 3788"/>
                <a:gd name="T103" fmla="*/ 1682 h 3252"/>
                <a:gd name="T104" fmla="*/ 1872 w 3788"/>
                <a:gd name="T105" fmla="*/ 1676 h 3252"/>
                <a:gd name="T106" fmla="*/ 1874 w 3788"/>
                <a:gd name="T107" fmla="*/ 1072 h 3252"/>
                <a:gd name="T108" fmla="*/ 1872 w 3788"/>
                <a:gd name="T109" fmla="*/ 1066 h 3252"/>
                <a:gd name="T110" fmla="*/ 1872 w 3788"/>
                <a:gd name="T111" fmla="*/ 1062 h 3252"/>
                <a:gd name="T112" fmla="*/ 1870 w 3788"/>
                <a:gd name="T113" fmla="*/ 1024 h 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88" h="3252">
                  <a:moveTo>
                    <a:pt x="3778" y="90"/>
                  </a:moveTo>
                  <a:lnTo>
                    <a:pt x="3778" y="90"/>
                  </a:lnTo>
                  <a:lnTo>
                    <a:pt x="3772" y="76"/>
                  </a:lnTo>
                  <a:lnTo>
                    <a:pt x="3766" y="64"/>
                  </a:lnTo>
                  <a:lnTo>
                    <a:pt x="3758" y="52"/>
                  </a:lnTo>
                  <a:lnTo>
                    <a:pt x="3748" y="42"/>
                  </a:lnTo>
                  <a:lnTo>
                    <a:pt x="3738" y="32"/>
                  </a:lnTo>
                  <a:lnTo>
                    <a:pt x="3728" y="24"/>
                  </a:lnTo>
                  <a:lnTo>
                    <a:pt x="3716" y="18"/>
                  </a:lnTo>
                  <a:lnTo>
                    <a:pt x="3704" y="12"/>
                  </a:lnTo>
                  <a:lnTo>
                    <a:pt x="3692" y="6"/>
                  </a:lnTo>
                  <a:lnTo>
                    <a:pt x="3678" y="4"/>
                  </a:lnTo>
                  <a:lnTo>
                    <a:pt x="3664" y="0"/>
                  </a:lnTo>
                  <a:lnTo>
                    <a:pt x="3652" y="0"/>
                  </a:lnTo>
                  <a:lnTo>
                    <a:pt x="3638" y="0"/>
                  </a:lnTo>
                  <a:lnTo>
                    <a:pt x="3624" y="2"/>
                  </a:lnTo>
                  <a:lnTo>
                    <a:pt x="3610" y="4"/>
                  </a:lnTo>
                  <a:lnTo>
                    <a:pt x="3596" y="10"/>
                  </a:lnTo>
                  <a:lnTo>
                    <a:pt x="1722" y="748"/>
                  </a:lnTo>
                  <a:lnTo>
                    <a:pt x="1722" y="748"/>
                  </a:lnTo>
                  <a:lnTo>
                    <a:pt x="1692" y="726"/>
                  </a:lnTo>
                  <a:lnTo>
                    <a:pt x="1662" y="706"/>
                  </a:lnTo>
                  <a:lnTo>
                    <a:pt x="1630" y="688"/>
                  </a:lnTo>
                  <a:lnTo>
                    <a:pt x="1596" y="674"/>
                  </a:lnTo>
                  <a:lnTo>
                    <a:pt x="1560" y="662"/>
                  </a:lnTo>
                  <a:lnTo>
                    <a:pt x="1524" y="652"/>
                  </a:lnTo>
                  <a:lnTo>
                    <a:pt x="1486" y="648"/>
                  </a:lnTo>
                  <a:lnTo>
                    <a:pt x="1446" y="646"/>
                  </a:lnTo>
                  <a:lnTo>
                    <a:pt x="426" y="646"/>
                  </a:lnTo>
                  <a:lnTo>
                    <a:pt x="426" y="646"/>
                  </a:lnTo>
                  <a:lnTo>
                    <a:pt x="384" y="648"/>
                  </a:lnTo>
                  <a:lnTo>
                    <a:pt x="342" y="654"/>
                  </a:lnTo>
                  <a:lnTo>
                    <a:pt x="300" y="666"/>
                  </a:lnTo>
                  <a:lnTo>
                    <a:pt x="260" y="680"/>
                  </a:lnTo>
                  <a:lnTo>
                    <a:pt x="224" y="698"/>
                  </a:lnTo>
                  <a:lnTo>
                    <a:pt x="188" y="720"/>
                  </a:lnTo>
                  <a:lnTo>
                    <a:pt x="156" y="744"/>
                  </a:lnTo>
                  <a:lnTo>
                    <a:pt x="126" y="772"/>
                  </a:lnTo>
                  <a:lnTo>
                    <a:pt x="126" y="772"/>
                  </a:lnTo>
                  <a:lnTo>
                    <a:pt x="126" y="772"/>
                  </a:lnTo>
                  <a:lnTo>
                    <a:pt x="126" y="772"/>
                  </a:lnTo>
                  <a:lnTo>
                    <a:pt x="98" y="802"/>
                  </a:lnTo>
                  <a:lnTo>
                    <a:pt x="74" y="834"/>
                  </a:lnTo>
                  <a:lnTo>
                    <a:pt x="52" y="870"/>
                  </a:lnTo>
                  <a:lnTo>
                    <a:pt x="34" y="908"/>
                  </a:lnTo>
                  <a:lnTo>
                    <a:pt x="20" y="946"/>
                  </a:lnTo>
                  <a:lnTo>
                    <a:pt x="8" y="988"/>
                  </a:lnTo>
                  <a:lnTo>
                    <a:pt x="2" y="1030"/>
                  </a:lnTo>
                  <a:lnTo>
                    <a:pt x="0" y="1072"/>
                  </a:lnTo>
                  <a:lnTo>
                    <a:pt x="0" y="1670"/>
                  </a:lnTo>
                  <a:lnTo>
                    <a:pt x="0" y="1670"/>
                  </a:lnTo>
                  <a:lnTo>
                    <a:pt x="2" y="1714"/>
                  </a:lnTo>
                  <a:lnTo>
                    <a:pt x="8" y="1756"/>
                  </a:lnTo>
                  <a:lnTo>
                    <a:pt x="20" y="1796"/>
                  </a:lnTo>
                  <a:lnTo>
                    <a:pt x="34" y="1836"/>
                  </a:lnTo>
                  <a:lnTo>
                    <a:pt x="52" y="1872"/>
                  </a:lnTo>
                  <a:lnTo>
                    <a:pt x="74" y="1908"/>
                  </a:lnTo>
                  <a:lnTo>
                    <a:pt x="98" y="1940"/>
                  </a:lnTo>
                  <a:lnTo>
                    <a:pt x="126" y="1972"/>
                  </a:lnTo>
                  <a:lnTo>
                    <a:pt x="126" y="1972"/>
                  </a:lnTo>
                  <a:lnTo>
                    <a:pt x="154" y="1998"/>
                  </a:lnTo>
                  <a:lnTo>
                    <a:pt x="186" y="2022"/>
                  </a:lnTo>
                  <a:lnTo>
                    <a:pt x="220" y="2042"/>
                  </a:lnTo>
                  <a:lnTo>
                    <a:pt x="254" y="2060"/>
                  </a:lnTo>
                  <a:lnTo>
                    <a:pt x="292" y="2074"/>
                  </a:lnTo>
                  <a:lnTo>
                    <a:pt x="330" y="2086"/>
                  </a:lnTo>
                  <a:lnTo>
                    <a:pt x="370" y="2092"/>
                  </a:lnTo>
                  <a:lnTo>
                    <a:pt x="412" y="2096"/>
                  </a:lnTo>
                  <a:lnTo>
                    <a:pt x="922" y="3160"/>
                  </a:lnTo>
                  <a:lnTo>
                    <a:pt x="922" y="3160"/>
                  </a:lnTo>
                  <a:lnTo>
                    <a:pt x="930" y="3180"/>
                  </a:lnTo>
                  <a:lnTo>
                    <a:pt x="942" y="3198"/>
                  </a:lnTo>
                  <a:lnTo>
                    <a:pt x="956" y="3212"/>
                  </a:lnTo>
                  <a:lnTo>
                    <a:pt x="972" y="3226"/>
                  </a:lnTo>
                  <a:lnTo>
                    <a:pt x="990" y="3238"/>
                  </a:lnTo>
                  <a:lnTo>
                    <a:pt x="1010" y="3246"/>
                  </a:lnTo>
                  <a:lnTo>
                    <a:pt x="1032" y="3250"/>
                  </a:lnTo>
                  <a:lnTo>
                    <a:pt x="1054" y="3252"/>
                  </a:lnTo>
                  <a:lnTo>
                    <a:pt x="1676" y="3252"/>
                  </a:lnTo>
                  <a:lnTo>
                    <a:pt x="1676" y="3252"/>
                  </a:lnTo>
                  <a:lnTo>
                    <a:pt x="1676" y="3252"/>
                  </a:lnTo>
                  <a:lnTo>
                    <a:pt x="1690" y="3250"/>
                  </a:lnTo>
                  <a:lnTo>
                    <a:pt x="1706" y="3248"/>
                  </a:lnTo>
                  <a:lnTo>
                    <a:pt x="1720" y="3244"/>
                  </a:lnTo>
                  <a:lnTo>
                    <a:pt x="1736" y="3238"/>
                  </a:lnTo>
                  <a:lnTo>
                    <a:pt x="1736" y="3238"/>
                  </a:lnTo>
                  <a:lnTo>
                    <a:pt x="1748" y="3232"/>
                  </a:lnTo>
                  <a:lnTo>
                    <a:pt x="1760" y="3224"/>
                  </a:lnTo>
                  <a:lnTo>
                    <a:pt x="1770" y="3214"/>
                  </a:lnTo>
                  <a:lnTo>
                    <a:pt x="1780" y="3204"/>
                  </a:lnTo>
                  <a:lnTo>
                    <a:pt x="1788" y="3194"/>
                  </a:lnTo>
                  <a:lnTo>
                    <a:pt x="1796" y="3182"/>
                  </a:lnTo>
                  <a:lnTo>
                    <a:pt x="1802" y="3170"/>
                  </a:lnTo>
                  <a:lnTo>
                    <a:pt x="1808" y="3158"/>
                  </a:lnTo>
                  <a:lnTo>
                    <a:pt x="1812" y="3146"/>
                  </a:lnTo>
                  <a:lnTo>
                    <a:pt x="1814" y="3132"/>
                  </a:lnTo>
                  <a:lnTo>
                    <a:pt x="1816" y="3118"/>
                  </a:lnTo>
                  <a:lnTo>
                    <a:pt x="1816" y="3104"/>
                  </a:lnTo>
                  <a:lnTo>
                    <a:pt x="1814" y="3092"/>
                  </a:lnTo>
                  <a:lnTo>
                    <a:pt x="1812" y="3078"/>
                  </a:lnTo>
                  <a:lnTo>
                    <a:pt x="1808" y="3064"/>
                  </a:lnTo>
                  <a:lnTo>
                    <a:pt x="1802" y="3050"/>
                  </a:lnTo>
                  <a:lnTo>
                    <a:pt x="1344" y="2096"/>
                  </a:lnTo>
                  <a:lnTo>
                    <a:pt x="1446" y="2096"/>
                  </a:lnTo>
                  <a:lnTo>
                    <a:pt x="1446" y="2096"/>
                  </a:lnTo>
                  <a:lnTo>
                    <a:pt x="1480" y="2094"/>
                  </a:lnTo>
                  <a:lnTo>
                    <a:pt x="1512" y="2092"/>
                  </a:lnTo>
                  <a:lnTo>
                    <a:pt x="1544" y="2084"/>
                  </a:lnTo>
                  <a:lnTo>
                    <a:pt x="1576" y="2076"/>
                  </a:lnTo>
                  <a:lnTo>
                    <a:pt x="1606" y="2064"/>
                  </a:lnTo>
                  <a:lnTo>
                    <a:pt x="1636" y="2052"/>
                  </a:lnTo>
                  <a:lnTo>
                    <a:pt x="1664" y="2036"/>
                  </a:lnTo>
                  <a:lnTo>
                    <a:pt x="1690" y="2020"/>
                  </a:lnTo>
                  <a:lnTo>
                    <a:pt x="3588" y="2766"/>
                  </a:lnTo>
                  <a:lnTo>
                    <a:pt x="3588" y="2766"/>
                  </a:lnTo>
                  <a:lnTo>
                    <a:pt x="3602" y="2772"/>
                  </a:lnTo>
                  <a:lnTo>
                    <a:pt x="3616" y="2776"/>
                  </a:lnTo>
                  <a:lnTo>
                    <a:pt x="3632" y="2778"/>
                  </a:lnTo>
                  <a:lnTo>
                    <a:pt x="3648" y="2778"/>
                  </a:lnTo>
                  <a:lnTo>
                    <a:pt x="3648" y="2778"/>
                  </a:lnTo>
                  <a:lnTo>
                    <a:pt x="3662" y="2778"/>
                  </a:lnTo>
                  <a:lnTo>
                    <a:pt x="3676" y="2776"/>
                  </a:lnTo>
                  <a:lnTo>
                    <a:pt x="3690" y="2772"/>
                  </a:lnTo>
                  <a:lnTo>
                    <a:pt x="3702" y="2768"/>
                  </a:lnTo>
                  <a:lnTo>
                    <a:pt x="3714" y="2762"/>
                  </a:lnTo>
                  <a:lnTo>
                    <a:pt x="3726" y="2754"/>
                  </a:lnTo>
                  <a:lnTo>
                    <a:pt x="3738" y="2746"/>
                  </a:lnTo>
                  <a:lnTo>
                    <a:pt x="3748" y="2738"/>
                  </a:lnTo>
                  <a:lnTo>
                    <a:pt x="3756" y="2728"/>
                  </a:lnTo>
                  <a:lnTo>
                    <a:pt x="3764" y="2716"/>
                  </a:lnTo>
                  <a:lnTo>
                    <a:pt x="3772" y="2706"/>
                  </a:lnTo>
                  <a:lnTo>
                    <a:pt x="3778" y="2692"/>
                  </a:lnTo>
                  <a:lnTo>
                    <a:pt x="3782" y="2680"/>
                  </a:lnTo>
                  <a:lnTo>
                    <a:pt x="3786" y="2666"/>
                  </a:lnTo>
                  <a:lnTo>
                    <a:pt x="3788" y="2652"/>
                  </a:lnTo>
                  <a:lnTo>
                    <a:pt x="3788" y="2638"/>
                  </a:lnTo>
                  <a:lnTo>
                    <a:pt x="3788" y="140"/>
                  </a:lnTo>
                  <a:lnTo>
                    <a:pt x="3788" y="140"/>
                  </a:lnTo>
                  <a:lnTo>
                    <a:pt x="3788" y="140"/>
                  </a:lnTo>
                  <a:lnTo>
                    <a:pt x="3788" y="128"/>
                  </a:lnTo>
                  <a:lnTo>
                    <a:pt x="3786" y="114"/>
                  </a:lnTo>
                  <a:lnTo>
                    <a:pt x="3782" y="102"/>
                  </a:lnTo>
                  <a:lnTo>
                    <a:pt x="3778" y="90"/>
                  </a:lnTo>
                  <a:lnTo>
                    <a:pt x="3778" y="90"/>
                  </a:lnTo>
                  <a:close/>
                  <a:moveTo>
                    <a:pt x="1452" y="2970"/>
                  </a:moveTo>
                  <a:lnTo>
                    <a:pt x="1334" y="2970"/>
                  </a:lnTo>
                  <a:lnTo>
                    <a:pt x="1036" y="2378"/>
                  </a:lnTo>
                  <a:lnTo>
                    <a:pt x="1104" y="2244"/>
                  </a:lnTo>
                  <a:lnTo>
                    <a:pt x="1452" y="2970"/>
                  </a:lnTo>
                  <a:close/>
                  <a:moveTo>
                    <a:pt x="1592" y="1070"/>
                  </a:moveTo>
                  <a:lnTo>
                    <a:pt x="1592" y="1070"/>
                  </a:lnTo>
                  <a:lnTo>
                    <a:pt x="1592" y="1072"/>
                  </a:lnTo>
                  <a:lnTo>
                    <a:pt x="1592" y="1072"/>
                  </a:lnTo>
                  <a:lnTo>
                    <a:pt x="1592" y="1072"/>
                  </a:lnTo>
                  <a:lnTo>
                    <a:pt x="1592" y="1670"/>
                  </a:lnTo>
                  <a:lnTo>
                    <a:pt x="1592" y="1670"/>
                  </a:lnTo>
                  <a:lnTo>
                    <a:pt x="1592" y="1672"/>
                  </a:lnTo>
                  <a:lnTo>
                    <a:pt x="1592" y="1672"/>
                  </a:lnTo>
                  <a:lnTo>
                    <a:pt x="1592" y="1672"/>
                  </a:lnTo>
                  <a:lnTo>
                    <a:pt x="1592" y="1672"/>
                  </a:lnTo>
                  <a:lnTo>
                    <a:pt x="1592" y="1674"/>
                  </a:lnTo>
                  <a:lnTo>
                    <a:pt x="1592" y="1674"/>
                  </a:lnTo>
                  <a:lnTo>
                    <a:pt x="1592" y="1676"/>
                  </a:lnTo>
                  <a:lnTo>
                    <a:pt x="1592" y="1676"/>
                  </a:lnTo>
                  <a:lnTo>
                    <a:pt x="1592" y="1676"/>
                  </a:lnTo>
                  <a:lnTo>
                    <a:pt x="1590" y="1676"/>
                  </a:lnTo>
                  <a:lnTo>
                    <a:pt x="1590" y="1678"/>
                  </a:lnTo>
                  <a:lnTo>
                    <a:pt x="1590" y="1678"/>
                  </a:lnTo>
                  <a:lnTo>
                    <a:pt x="1590" y="1690"/>
                  </a:lnTo>
                  <a:lnTo>
                    <a:pt x="1586" y="1704"/>
                  </a:lnTo>
                  <a:lnTo>
                    <a:pt x="1584" y="1716"/>
                  </a:lnTo>
                  <a:lnTo>
                    <a:pt x="1578" y="1730"/>
                  </a:lnTo>
                  <a:lnTo>
                    <a:pt x="1566" y="1752"/>
                  </a:lnTo>
                  <a:lnTo>
                    <a:pt x="1548" y="1772"/>
                  </a:lnTo>
                  <a:lnTo>
                    <a:pt x="1548" y="1772"/>
                  </a:lnTo>
                  <a:lnTo>
                    <a:pt x="1544" y="1776"/>
                  </a:lnTo>
                  <a:lnTo>
                    <a:pt x="1544" y="1776"/>
                  </a:lnTo>
                  <a:lnTo>
                    <a:pt x="1522" y="1792"/>
                  </a:lnTo>
                  <a:lnTo>
                    <a:pt x="1500" y="1804"/>
                  </a:lnTo>
                  <a:lnTo>
                    <a:pt x="1486" y="1808"/>
                  </a:lnTo>
                  <a:lnTo>
                    <a:pt x="1474" y="1812"/>
                  </a:lnTo>
                  <a:lnTo>
                    <a:pt x="1460" y="1814"/>
                  </a:lnTo>
                  <a:lnTo>
                    <a:pt x="1446" y="1814"/>
                  </a:lnTo>
                  <a:lnTo>
                    <a:pt x="1122" y="1814"/>
                  </a:lnTo>
                  <a:lnTo>
                    <a:pt x="500" y="1814"/>
                  </a:lnTo>
                  <a:lnTo>
                    <a:pt x="426" y="1814"/>
                  </a:lnTo>
                  <a:lnTo>
                    <a:pt x="426" y="1814"/>
                  </a:lnTo>
                  <a:lnTo>
                    <a:pt x="412" y="1814"/>
                  </a:lnTo>
                  <a:lnTo>
                    <a:pt x="398" y="1812"/>
                  </a:lnTo>
                  <a:lnTo>
                    <a:pt x="384" y="1808"/>
                  </a:lnTo>
                  <a:lnTo>
                    <a:pt x="370" y="1802"/>
                  </a:lnTo>
                  <a:lnTo>
                    <a:pt x="358" y="1796"/>
                  </a:lnTo>
                  <a:lnTo>
                    <a:pt x="346" y="1790"/>
                  </a:lnTo>
                  <a:lnTo>
                    <a:pt x="334" y="1782"/>
                  </a:lnTo>
                  <a:lnTo>
                    <a:pt x="324" y="1772"/>
                  </a:lnTo>
                  <a:lnTo>
                    <a:pt x="324" y="1772"/>
                  </a:lnTo>
                  <a:lnTo>
                    <a:pt x="316" y="1762"/>
                  </a:lnTo>
                  <a:lnTo>
                    <a:pt x="306" y="1750"/>
                  </a:lnTo>
                  <a:lnTo>
                    <a:pt x="300" y="1738"/>
                  </a:lnTo>
                  <a:lnTo>
                    <a:pt x="294" y="1726"/>
                  </a:lnTo>
                  <a:lnTo>
                    <a:pt x="288" y="1712"/>
                  </a:lnTo>
                  <a:lnTo>
                    <a:pt x="284" y="1698"/>
                  </a:lnTo>
                  <a:lnTo>
                    <a:pt x="282" y="1684"/>
                  </a:lnTo>
                  <a:lnTo>
                    <a:pt x="282" y="1670"/>
                  </a:lnTo>
                  <a:lnTo>
                    <a:pt x="282" y="1072"/>
                  </a:lnTo>
                  <a:lnTo>
                    <a:pt x="282" y="1072"/>
                  </a:lnTo>
                  <a:lnTo>
                    <a:pt x="282" y="1058"/>
                  </a:lnTo>
                  <a:lnTo>
                    <a:pt x="284" y="1044"/>
                  </a:lnTo>
                  <a:lnTo>
                    <a:pt x="288" y="1030"/>
                  </a:lnTo>
                  <a:lnTo>
                    <a:pt x="294" y="1016"/>
                  </a:lnTo>
                  <a:lnTo>
                    <a:pt x="300" y="1004"/>
                  </a:lnTo>
                  <a:lnTo>
                    <a:pt x="306" y="992"/>
                  </a:lnTo>
                  <a:lnTo>
                    <a:pt x="316" y="980"/>
                  </a:lnTo>
                  <a:lnTo>
                    <a:pt x="324" y="970"/>
                  </a:lnTo>
                  <a:lnTo>
                    <a:pt x="324" y="970"/>
                  </a:lnTo>
                  <a:lnTo>
                    <a:pt x="324" y="970"/>
                  </a:lnTo>
                  <a:lnTo>
                    <a:pt x="334" y="962"/>
                  </a:lnTo>
                  <a:lnTo>
                    <a:pt x="346" y="952"/>
                  </a:lnTo>
                  <a:lnTo>
                    <a:pt x="358" y="946"/>
                  </a:lnTo>
                  <a:lnTo>
                    <a:pt x="370" y="940"/>
                  </a:lnTo>
                  <a:lnTo>
                    <a:pt x="384" y="934"/>
                  </a:lnTo>
                  <a:lnTo>
                    <a:pt x="398" y="930"/>
                  </a:lnTo>
                  <a:lnTo>
                    <a:pt x="412" y="928"/>
                  </a:lnTo>
                  <a:lnTo>
                    <a:pt x="426" y="928"/>
                  </a:lnTo>
                  <a:lnTo>
                    <a:pt x="1446" y="928"/>
                  </a:lnTo>
                  <a:lnTo>
                    <a:pt x="1446" y="928"/>
                  </a:lnTo>
                  <a:lnTo>
                    <a:pt x="1462" y="928"/>
                  </a:lnTo>
                  <a:lnTo>
                    <a:pt x="1476" y="930"/>
                  </a:lnTo>
                  <a:lnTo>
                    <a:pt x="1490" y="934"/>
                  </a:lnTo>
                  <a:lnTo>
                    <a:pt x="1502" y="940"/>
                  </a:lnTo>
                  <a:lnTo>
                    <a:pt x="1516" y="946"/>
                  </a:lnTo>
                  <a:lnTo>
                    <a:pt x="1528" y="952"/>
                  </a:lnTo>
                  <a:lnTo>
                    <a:pt x="1538" y="960"/>
                  </a:lnTo>
                  <a:lnTo>
                    <a:pt x="1548" y="970"/>
                  </a:lnTo>
                  <a:lnTo>
                    <a:pt x="1548" y="970"/>
                  </a:lnTo>
                  <a:lnTo>
                    <a:pt x="1558" y="980"/>
                  </a:lnTo>
                  <a:lnTo>
                    <a:pt x="1566" y="992"/>
                  </a:lnTo>
                  <a:lnTo>
                    <a:pt x="1572" y="1002"/>
                  </a:lnTo>
                  <a:lnTo>
                    <a:pt x="1580" y="1014"/>
                  </a:lnTo>
                  <a:lnTo>
                    <a:pt x="1584" y="1028"/>
                  </a:lnTo>
                  <a:lnTo>
                    <a:pt x="1588" y="1040"/>
                  </a:lnTo>
                  <a:lnTo>
                    <a:pt x="1590" y="1054"/>
                  </a:lnTo>
                  <a:lnTo>
                    <a:pt x="1592" y="1070"/>
                  </a:lnTo>
                  <a:lnTo>
                    <a:pt x="1592" y="1070"/>
                  </a:lnTo>
                  <a:lnTo>
                    <a:pt x="1592" y="1070"/>
                  </a:lnTo>
                  <a:close/>
                  <a:moveTo>
                    <a:pt x="3506" y="2432"/>
                  </a:moveTo>
                  <a:lnTo>
                    <a:pt x="1858" y="1782"/>
                  </a:lnTo>
                  <a:lnTo>
                    <a:pt x="1858" y="1782"/>
                  </a:lnTo>
                  <a:lnTo>
                    <a:pt x="1864" y="1760"/>
                  </a:lnTo>
                  <a:lnTo>
                    <a:pt x="1868" y="1738"/>
                  </a:lnTo>
                  <a:lnTo>
                    <a:pt x="1870" y="1714"/>
                  </a:lnTo>
                  <a:lnTo>
                    <a:pt x="1872" y="1692"/>
                  </a:lnTo>
                  <a:lnTo>
                    <a:pt x="1872" y="1692"/>
                  </a:lnTo>
                  <a:lnTo>
                    <a:pt x="1872" y="1690"/>
                  </a:lnTo>
                  <a:lnTo>
                    <a:pt x="1872" y="1688"/>
                  </a:lnTo>
                  <a:lnTo>
                    <a:pt x="1872" y="1686"/>
                  </a:lnTo>
                  <a:lnTo>
                    <a:pt x="1872" y="1686"/>
                  </a:lnTo>
                  <a:lnTo>
                    <a:pt x="1872" y="1684"/>
                  </a:lnTo>
                  <a:lnTo>
                    <a:pt x="1872" y="1682"/>
                  </a:lnTo>
                  <a:lnTo>
                    <a:pt x="1872" y="1682"/>
                  </a:lnTo>
                  <a:lnTo>
                    <a:pt x="1872" y="1678"/>
                  </a:lnTo>
                  <a:lnTo>
                    <a:pt x="1872" y="1678"/>
                  </a:lnTo>
                  <a:lnTo>
                    <a:pt x="1872" y="1676"/>
                  </a:lnTo>
                  <a:lnTo>
                    <a:pt x="1872" y="1676"/>
                  </a:lnTo>
                  <a:lnTo>
                    <a:pt x="1872" y="1676"/>
                  </a:lnTo>
                  <a:lnTo>
                    <a:pt x="1874" y="1674"/>
                  </a:lnTo>
                  <a:lnTo>
                    <a:pt x="1874" y="1672"/>
                  </a:lnTo>
                  <a:lnTo>
                    <a:pt x="1874" y="1670"/>
                  </a:lnTo>
                  <a:lnTo>
                    <a:pt x="1874" y="1072"/>
                  </a:lnTo>
                  <a:lnTo>
                    <a:pt x="1874" y="1072"/>
                  </a:lnTo>
                  <a:lnTo>
                    <a:pt x="1874" y="1070"/>
                  </a:lnTo>
                  <a:lnTo>
                    <a:pt x="1874" y="1070"/>
                  </a:lnTo>
                  <a:lnTo>
                    <a:pt x="1872" y="1068"/>
                  </a:lnTo>
                  <a:lnTo>
                    <a:pt x="1872" y="1068"/>
                  </a:lnTo>
                  <a:lnTo>
                    <a:pt x="1872" y="1066"/>
                  </a:lnTo>
                  <a:lnTo>
                    <a:pt x="1872" y="1066"/>
                  </a:lnTo>
                  <a:lnTo>
                    <a:pt x="1872" y="1064"/>
                  </a:lnTo>
                  <a:lnTo>
                    <a:pt x="1872" y="1062"/>
                  </a:lnTo>
                  <a:lnTo>
                    <a:pt x="1872" y="1062"/>
                  </a:lnTo>
                  <a:lnTo>
                    <a:pt x="1872" y="1062"/>
                  </a:lnTo>
                  <a:lnTo>
                    <a:pt x="1872" y="1060"/>
                  </a:lnTo>
                  <a:lnTo>
                    <a:pt x="1872" y="1056"/>
                  </a:lnTo>
                  <a:lnTo>
                    <a:pt x="1872" y="1054"/>
                  </a:lnTo>
                  <a:lnTo>
                    <a:pt x="1872" y="1054"/>
                  </a:lnTo>
                  <a:lnTo>
                    <a:pt x="1870" y="1024"/>
                  </a:lnTo>
                  <a:lnTo>
                    <a:pt x="1866" y="994"/>
                  </a:lnTo>
                  <a:lnTo>
                    <a:pt x="3506" y="348"/>
                  </a:lnTo>
                  <a:lnTo>
                    <a:pt x="3506" y="243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9"/>
            <p:cNvSpPr>
              <a:spLocks/>
            </p:cNvSpPr>
            <p:nvPr/>
          </p:nvSpPr>
          <p:spPr bwMode="auto">
            <a:xfrm>
              <a:off x="13621568" y="2818627"/>
              <a:ext cx="2212975" cy="1047750"/>
            </a:xfrm>
            <a:custGeom>
              <a:avLst/>
              <a:gdLst>
                <a:gd name="T0" fmla="*/ 1394 w 1394"/>
                <a:gd name="T1" fmla="*/ 0 h 660"/>
                <a:gd name="T2" fmla="*/ 0 w 1394"/>
                <a:gd name="T3" fmla="*/ 472 h 660"/>
                <a:gd name="T4" fmla="*/ 0 w 1394"/>
                <a:gd name="T5" fmla="*/ 660 h 660"/>
                <a:gd name="T6" fmla="*/ 1394 w 1394"/>
                <a:gd name="T7" fmla="*/ 416 h 660"/>
                <a:gd name="T8" fmla="*/ 1394 w 1394"/>
                <a:gd name="T9" fmla="*/ 0 h 660"/>
              </a:gdLst>
              <a:ahLst/>
              <a:cxnLst>
                <a:cxn ang="0">
                  <a:pos x="T0" y="T1"/>
                </a:cxn>
                <a:cxn ang="0">
                  <a:pos x="T2" y="T3"/>
                </a:cxn>
                <a:cxn ang="0">
                  <a:pos x="T4" y="T5"/>
                </a:cxn>
                <a:cxn ang="0">
                  <a:pos x="T6" y="T7"/>
                </a:cxn>
                <a:cxn ang="0">
                  <a:pos x="T8" y="T9"/>
                </a:cxn>
              </a:cxnLst>
              <a:rect l="0" t="0" r="r" b="b"/>
              <a:pathLst>
                <a:path w="1394" h="660">
                  <a:moveTo>
                    <a:pt x="1394" y="0"/>
                  </a:moveTo>
                  <a:lnTo>
                    <a:pt x="0" y="472"/>
                  </a:lnTo>
                  <a:lnTo>
                    <a:pt x="0" y="660"/>
                  </a:lnTo>
                  <a:lnTo>
                    <a:pt x="1394" y="416"/>
                  </a:lnTo>
                  <a:lnTo>
                    <a:pt x="139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68" name="Freeform 4930"/>
          <p:cNvSpPr>
            <a:spLocks noEditPoints="1"/>
          </p:cNvSpPr>
          <p:nvPr/>
        </p:nvSpPr>
        <p:spPr bwMode="auto">
          <a:xfrm>
            <a:off x="6834209" y="2752045"/>
            <a:ext cx="141563" cy="178816"/>
          </a:xfrm>
          <a:custGeom>
            <a:avLst/>
            <a:gdLst>
              <a:gd name="T0" fmla="*/ 302 w 304"/>
              <a:gd name="T1" fmla="*/ 270 h 384"/>
              <a:gd name="T2" fmla="*/ 284 w 304"/>
              <a:gd name="T3" fmla="*/ 322 h 384"/>
              <a:gd name="T4" fmla="*/ 254 w 304"/>
              <a:gd name="T5" fmla="*/ 354 h 384"/>
              <a:gd name="T6" fmla="*/ 204 w 304"/>
              <a:gd name="T7" fmla="*/ 380 h 384"/>
              <a:gd name="T8" fmla="*/ 162 w 304"/>
              <a:gd name="T9" fmla="*/ 384 h 384"/>
              <a:gd name="T10" fmla="*/ 170 w 304"/>
              <a:gd name="T11" fmla="*/ 330 h 384"/>
              <a:gd name="T12" fmla="*/ 202 w 304"/>
              <a:gd name="T13" fmla="*/ 282 h 384"/>
              <a:gd name="T14" fmla="*/ 236 w 304"/>
              <a:gd name="T15" fmla="*/ 256 h 384"/>
              <a:gd name="T16" fmla="*/ 290 w 304"/>
              <a:gd name="T17" fmla="*/ 242 h 384"/>
              <a:gd name="T18" fmla="*/ 0 w 304"/>
              <a:gd name="T19" fmla="*/ 242 h 384"/>
              <a:gd name="T20" fmla="*/ 8 w 304"/>
              <a:gd name="T21" fmla="*/ 298 h 384"/>
              <a:gd name="T22" fmla="*/ 38 w 304"/>
              <a:gd name="T23" fmla="*/ 346 h 384"/>
              <a:gd name="T24" fmla="*/ 74 w 304"/>
              <a:gd name="T25" fmla="*/ 370 h 384"/>
              <a:gd name="T26" fmla="*/ 128 w 304"/>
              <a:gd name="T27" fmla="*/ 384 h 384"/>
              <a:gd name="T28" fmla="*/ 140 w 304"/>
              <a:gd name="T29" fmla="*/ 356 h 384"/>
              <a:gd name="T30" fmla="*/ 122 w 304"/>
              <a:gd name="T31" fmla="*/ 304 h 384"/>
              <a:gd name="T32" fmla="*/ 92 w 304"/>
              <a:gd name="T33" fmla="*/ 272 h 384"/>
              <a:gd name="T34" fmla="*/ 42 w 304"/>
              <a:gd name="T35" fmla="*/ 246 h 384"/>
              <a:gd name="T36" fmla="*/ 0 w 304"/>
              <a:gd name="T37" fmla="*/ 242 h 384"/>
              <a:gd name="T38" fmla="*/ 138 w 304"/>
              <a:gd name="T39" fmla="*/ 68 h 384"/>
              <a:gd name="T40" fmla="*/ 160 w 304"/>
              <a:gd name="T41" fmla="*/ 78 h 384"/>
              <a:gd name="T42" fmla="*/ 172 w 304"/>
              <a:gd name="T43" fmla="*/ 44 h 384"/>
              <a:gd name="T44" fmla="*/ 152 w 304"/>
              <a:gd name="T45" fmla="*/ 0 h 384"/>
              <a:gd name="T46" fmla="*/ 134 w 304"/>
              <a:gd name="T47" fmla="*/ 30 h 384"/>
              <a:gd name="T48" fmla="*/ 182 w 304"/>
              <a:gd name="T49" fmla="*/ 94 h 384"/>
              <a:gd name="T50" fmla="*/ 162 w 304"/>
              <a:gd name="T51" fmla="*/ 146 h 384"/>
              <a:gd name="T52" fmla="*/ 202 w 304"/>
              <a:gd name="T53" fmla="*/ 136 h 384"/>
              <a:gd name="T54" fmla="*/ 230 w 304"/>
              <a:gd name="T55" fmla="*/ 102 h 384"/>
              <a:gd name="T56" fmla="*/ 220 w 304"/>
              <a:gd name="T57" fmla="*/ 76 h 384"/>
              <a:gd name="T58" fmla="*/ 182 w 304"/>
              <a:gd name="T59" fmla="*/ 94 h 384"/>
              <a:gd name="T60" fmla="*/ 74 w 304"/>
              <a:gd name="T61" fmla="*/ 102 h 384"/>
              <a:gd name="T62" fmla="*/ 102 w 304"/>
              <a:gd name="T63" fmla="*/ 136 h 384"/>
              <a:gd name="T64" fmla="*/ 142 w 304"/>
              <a:gd name="T65" fmla="*/ 146 h 384"/>
              <a:gd name="T66" fmla="*/ 122 w 304"/>
              <a:gd name="T67" fmla="*/ 94 h 384"/>
              <a:gd name="T68" fmla="*/ 84 w 304"/>
              <a:gd name="T69" fmla="*/ 76 h 384"/>
              <a:gd name="T70" fmla="*/ 192 w 304"/>
              <a:gd name="T71" fmla="*/ 176 h 384"/>
              <a:gd name="T72" fmla="*/ 164 w 304"/>
              <a:gd name="T73" fmla="*/ 232 h 384"/>
              <a:gd name="T74" fmla="*/ 204 w 304"/>
              <a:gd name="T75" fmla="*/ 246 h 384"/>
              <a:gd name="T76" fmla="*/ 240 w 304"/>
              <a:gd name="T77" fmla="*/ 224 h 384"/>
              <a:gd name="T78" fmla="*/ 268 w 304"/>
              <a:gd name="T79" fmla="*/ 166 h 384"/>
              <a:gd name="T80" fmla="*/ 228 w 304"/>
              <a:gd name="T81" fmla="*/ 152 h 384"/>
              <a:gd name="T82" fmla="*/ 192 w 304"/>
              <a:gd name="T83" fmla="*/ 176 h 384"/>
              <a:gd name="T84" fmla="*/ 42 w 304"/>
              <a:gd name="T85" fmla="*/ 188 h 384"/>
              <a:gd name="T86" fmla="*/ 64 w 304"/>
              <a:gd name="T87" fmla="*/ 224 h 384"/>
              <a:gd name="T88" fmla="*/ 120 w 304"/>
              <a:gd name="T89" fmla="*/ 252 h 384"/>
              <a:gd name="T90" fmla="*/ 136 w 304"/>
              <a:gd name="T91" fmla="*/ 212 h 384"/>
              <a:gd name="T92" fmla="*/ 112 w 304"/>
              <a:gd name="T93" fmla="*/ 176 h 384"/>
              <a:gd name="T94" fmla="*/ 56 w 304"/>
              <a:gd name="T95" fmla="*/ 1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84">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en-GB"/>
          </a:p>
        </p:txBody>
      </p:sp>
      <p:pic>
        <p:nvPicPr>
          <p:cNvPr id="69" name="Picture 4" descr="http://png-1.findicons.com/files/icons/2711/free_icons_for_windows8_metro/512/tractor.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3019" y="2730965"/>
            <a:ext cx="194405" cy="194405"/>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151982" y="4369604"/>
            <a:ext cx="875108" cy="1239042"/>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Our performance metrics (Direct KPIs)</a:t>
            </a:r>
          </a:p>
          <a:p>
            <a:pPr algn="ctr"/>
            <a:endParaRPr lang="en-AU" sz="800" dirty="0">
              <a:solidFill>
                <a:schemeClr val="tx1"/>
              </a:solidFill>
            </a:endParaRPr>
          </a:p>
          <a:p>
            <a:pPr algn="ctr"/>
            <a:r>
              <a:rPr lang="en-AU" sz="800" dirty="0">
                <a:solidFill>
                  <a:schemeClr val="tx1"/>
                </a:solidFill>
              </a:rPr>
              <a:t>for 2016 - 2018</a:t>
            </a:r>
          </a:p>
        </p:txBody>
      </p:sp>
      <p:sp>
        <p:nvSpPr>
          <p:cNvPr id="64" name="Rectangle 63"/>
          <p:cNvSpPr/>
          <p:nvPr/>
        </p:nvSpPr>
        <p:spPr>
          <a:xfrm>
            <a:off x="151982" y="5658629"/>
            <a:ext cx="875108" cy="94780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rPr>
              <a:t>What success looks like (Indirect KPIs)</a:t>
            </a:r>
          </a:p>
          <a:p>
            <a:pPr algn="ctr"/>
            <a:endParaRPr lang="en-AU" sz="900" dirty="0">
              <a:solidFill>
                <a:schemeClr val="tx1"/>
              </a:solidFill>
            </a:endParaRPr>
          </a:p>
          <a:p>
            <a:pPr algn="ctr"/>
            <a:r>
              <a:rPr lang="en-AU" sz="700" dirty="0">
                <a:solidFill>
                  <a:schemeClr val="tx1"/>
                </a:solidFill>
              </a:rPr>
              <a:t>By the end of 2018</a:t>
            </a:r>
          </a:p>
        </p:txBody>
      </p:sp>
      <p:sp>
        <p:nvSpPr>
          <p:cNvPr id="79" name="Rectangle 78"/>
          <p:cNvSpPr/>
          <p:nvPr/>
        </p:nvSpPr>
        <p:spPr>
          <a:xfrm>
            <a:off x="1088127" y="4369604"/>
            <a:ext cx="1080000" cy="1240952"/>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50+ members (2016)</a:t>
            </a:r>
          </a:p>
          <a:p>
            <a:pPr marL="85725" indent="-85725">
              <a:buFont typeface="Arial" panose="020B0604020202020204" pitchFamily="34" charset="0"/>
              <a:buChar char="•"/>
            </a:pPr>
            <a:r>
              <a:rPr lang="en-AU" sz="700" dirty="0">
                <a:solidFill>
                  <a:schemeClr val="tx1"/>
                </a:solidFill>
              </a:rPr>
              <a:t>6 biannual events</a:t>
            </a:r>
          </a:p>
          <a:p>
            <a:pPr marL="85725" indent="-85725">
              <a:buFont typeface="Arial" panose="020B0604020202020204" pitchFamily="34" charset="0"/>
              <a:buChar char="•"/>
            </a:pPr>
            <a:r>
              <a:rPr lang="en-AU" sz="700" dirty="0">
                <a:solidFill>
                  <a:schemeClr val="tx1"/>
                </a:solidFill>
              </a:rPr>
              <a:t>12 Advisory Group meetings held</a:t>
            </a:r>
          </a:p>
          <a:p>
            <a:pPr marL="85725" indent="-85725">
              <a:buFont typeface="Arial" panose="020B0604020202020204" pitchFamily="34" charset="0"/>
              <a:buChar char="•"/>
            </a:pPr>
            <a:r>
              <a:rPr lang="en-AU" sz="700" dirty="0">
                <a:solidFill>
                  <a:schemeClr val="tx1"/>
                </a:solidFill>
              </a:rPr>
              <a:t>12 quarterly newsletters</a:t>
            </a:r>
          </a:p>
          <a:p>
            <a:pPr marL="85725" indent="-85725">
              <a:buFont typeface="Arial" panose="020B0604020202020204" pitchFamily="34" charset="0"/>
              <a:buChar char="•"/>
            </a:pPr>
            <a:r>
              <a:rPr lang="en-AU" sz="700" dirty="0">
                <a:solidFill>
                  <a:schemeClr val="tx1"/>
                </a:solidFill>
              </a:rPr>
              <a:t>3 annual nutrition commitment reports </a:t>
            </a:r>
          </a:p>
          <a:p>
            <a:pPr marL="85725" indent="-85725">
              <a:buFont typeface="Arial" panose="020B0604020202020204" pitchFamily="34" charset="0"/>
              <a:buChar char="•"/>
            </a:pPr>
            <a:r>
              <a:rPr lang="en-AU" sz="700" dirty="0">
                <a:solidFill>
                  <a:schemeClr val="tx1"/>
                </a:solidFill>
              </a:rPr>
              <a:t>1 nutrition fact sheet and audio-visual presentation</a:t>
            </a:r>
          </a:p>
          <a:p>
            <a:pPr marL="85725" indent="-85725">
              <a:buFont typeface="Arial" panose="020B0604020202020204" pitchFamily="34" charset="0"/>
              <a:buChar char="•"/>
            </a:pPr>
            <a:endParaRPr lang="en-AU" sz="800" dirty="0">
              <a:solidFill>
                <a:schemeClr val="tx1"/>
              </a:solidFill>
            </a:endParaRPr>
          </a:p>
        </p:txBody>
      </p:sp>
      <p:sp>
        <p:nvSpPr>
          <p:cNvPr id="82" name="Rectangle 81"/>
          <p:cNvSpPr/>
          <p:nvPr/>
        </p:nvSpPr>
        <p:spPr>
          <a:xfrm>
            <a:off x="1088127" y="5658629"/>
            <a:ext cx="1080000" cy="94780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Satisfied, supportive and active membership base</a:t>
            </a:r>
          </a:p>
          <a:p>
            <a:pPr marL="85725" indent="-85725">
              <a:buFont typeface="Arial" panose="020B0604020202020204" pitchFamily="34" charset="0"/>
              <a:buChar char="•"/>
            </a:pPr>
            <a:r>
              <a:rPr lang="en-AU" sz="700" dirty="0">
                <a:solidFill>
                  <a:schemeClr val="tx1"/>
                </a:solidFill>
              </a:rPr>
              <a:t>Members actively working to honour their nutrition commitments</a:t>
            </a: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p:txBody>
      </p:sp>
      <p:sp>
        <p:nvSpPr>
          <p:cNvPr id="83" name="Rectangle 82"/>
          <p:cNvSpPr/>
          <p:nvPr/>
        </p:nvSpPr>
        <p:spPr>
          <a:xfrm>
            <a:off x="2229172" y="4369604"/>
            <a:ext cx="1080000" cy="1240952"/>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3 annual position papers on nutrition private sector</a:t>
            </a:r>
          </a:p>
          <a:p>
            <a:pPr marL="85725" indent="-85725">
              <a:buFont typeface="Arial" panose="020B0604020202020204" pitchFamily="34" charset="0"/>
              <a:buChar char="•"/>
            </a:pPr>
            <a:r>
              <a:rPr lang="en-AU" sz="700" dirty="0">
                <a:solidFill>
                  <a:schemeClr val="tx1"/>
                </a:solidFill>
              </a:rPr>
              <a:t>Meet with 2+ non-</a:t>
            </a:r>
            <a:r>
              <a:rPr lang="en-AU" sz="700" dirty="0" err="1">
                <a:solidFill>
                  <a:schemeClr val="tx1"/>
                </a:solidFill>
              </a:rPr>
              <a:t>MoH</a:t>
            </a:r>
            <a:r>
              <a:rPr lang="en-AU" sz="700" dirty="0">
                <a:solidFill>
                  <a:schemeClr val="tx1"/>
                </a:solidFill>
              </a:rPr>
              <a:t> ministries</a:t>
            </a:r>
          </a:p>
          <a:p>
            <a:pPr marL="85725" indent="-85725">
              <a:buFont typeface="Arial" panose="020B0604020202020204" pitchFamily="34" charset="0"/>
              <a:buChar char="•"/>
            </a:pPr>
            <a:r>
              <a:rPr lang="en-AU" sz="700" dirty="0">
                <a:solidFill>
                  <a:schemeClr val="tx1"/>
                </a:solidFill>
              </a:rPr>
              <a:t>Arrange 3+ meetings between govt. and the private sector</a:t>
            </a: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p:txBody>
      </p:sp>
      <p:sp>
        <p:nvSpPr>
          <p:cNvPr id="86" name="Rectangle 85"/>
          <p:cNvSpPr/>
          <p:nvPr/>
        </p:nvSpPr>
        <p:spPr>
          <a:xfrm>
            <a:off x="3369264" y="2108641"/>
            <a:ext cx="1080000" cy="556555"/>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3. Increase business engagement in the nutrition sector</a:t>
            </a:r>
          </a:p>
        </p:txBody>
      </p:sp>
      <p:sp>
        <p:nvSpPr>
          <p:cNvPr id="87" name="Rectangle 86"/>
          <p:cNvSpPr/>
          <p:nvPr/>
        </p:nvSpPr>
        <p:spPr>
          <a:xfrm>
            <a:off x="3369264" y="2724046"/>
            <a:ext cx="1080000" cy="159939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800" dirty="0">
                <a:solidFill>
                  <a:schemeClr val="tx1"/>
                </a:solidFill>
              </a:rPr>
              <a:t>Advocate for improved nutrition in the workplace</a:t>
            </a:r>
          </a:p>
          <a:p>
            <a:pPr marL="85725" indent="-85725">
              <a:buFont typeface="Arial" panose="020B0604020202020204" pitchFamily="34" charset="0"/>
              <a:buChar char="•"/>
            </a:pPr>
            <a:r>
              <a:rPr lang="en-AU" sz="800" dirty="0">
                <a:solidFill>
                  <a:schemeClr val="tx1"/>
                </a:solidFill>
              </a:rPr>
              <a:t>Encourage increased CSR support for nutrition</a:t>
            </a:r>
          </a:p>
          <a:p>
            <a:pPr marL="85725" indent="-85725">
              <a:buFont typeface="Arial" panose="020B0604020202020204" pitchFamily="34" charset="0"/>
              <a:buChar char="•"/>
            </a:pPr>
            <a:r>
              <a:rPr lang="en-AU" sz="800" dirty="0">
                <a:solidFill>
                  <a:schemeClr val="tx1"/>
                </a:solidFill>
              </a:rPr>
              <a:t>Support food &amp; nutrition companies with guidance, tools &amp; information</a:t>
            </a:r>
          </a:p>
        </p:txBody>
      </p:sp>
      <p:sp>
        <p:nvSpPr>
          <p:cNvPr id="88" name="Rectangle 87"/>
          <p:cNvSpPr/>
          <p:nvPr/>
        </p:nvSpPr>
        <p:spPr>
          <a:xfrm>
            <a:off x="3369263" y="4369604"/>
            <a:ext cx="1080000" cy="1240952"/>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3+ linkages made for a workforce health programme</a:t>
            </a:r>
          </a:p>
          <a:p>
            <a:pPr marL="85725" indent="-85725">
              <a:buFont typeface="Arial" panose="020B0604020202020204" pitchFamily="34" charset="0"/>
              <a:buChar char="•"/>
            </a:pPr>
            <a:r>
              <a:rPr lang="en-AU" sz="700" dirty="0">
                <a:solidFill>
                  <a:schemeClr val="tx1"/>
                </a:solidFill>
              </a:rPr>
              <a:t>3+ potential CSR partners identified &amp; approached</a:t>
            </a:r>
          </a:p>
          <a:p>
            <a:pPr marL="85725" indent="-85725">
              <a:buFont typeface="Arial" panose="020B0604020202020204" pitchFamily="34" charset="0"/>
              <a:buChar char="•"/>
            </a:pPr>
            <a:r>
              <a:rPr lang="en-AU" sz="700" dirty="0">
                <a:solidFill>
                  <a:schemeClr val="tx1"/>
                </a:solidFill>
              </a:rPr>
              <a:t>1 nutrition business diagnostic tool</a:t>
            </a:r>
          </a:p>
          <a:p>
            <a:pPr marL="85725" indent="-85725">
              <a:buFont typeface="Arial" panose="020B0604020202020204" pitchFamily="34" charset="0"/>
              <a:buChar char="•"/>
            </a:pPr>
            <a:r>
              <a:rPr lang="en-AU" sz="700" dirty="0">
                <a:solidFill>
                  <a:schemeClr val="tx1"/>
                </a:solidFill>
              </a:rPr>
              <a:t>2 major research studies</a:t>
            </a:r>
          </a:p>
          <a:p>
            <a:pPr marL="85725" indent="-85725">
              <a:buFont typeface="Arial" panose="020B0604020202020204" pitchFamily="34" charset="0"/>
              <a:buChar char="•"/>
            </a:pPr>
            <a:r>
              <a:rPr lang="en-AU" sz="700" dirty="0">
                <a:solidFill>
                  <a:schemeClr val="tx1"/>
                </a:solidFill>
              </a:rPr>
              <a:t>3+ capacity build initiatives facilitated</a:t>
            </a: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p:txBody>
      </p:sp>
      <p:sp>
        <p:nvSpPr>
          <p:cNvPr id="90" name="Rectangle 89"/>
          <p:cNvSpPr/>
          <p:nvPr/>
        </p:nvSpPr>
        <p:spPr>
          <a:xfrm>
            <a:off x="3369263" y="5658629"/>
            <a:ext cx="1080000" cy="947811"/>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650" dirty="0">
                <a:solidFill>
                  <a:schemeClr val="tx1"/>
                </a:solidFill>
              </a:rPr>
              <a:t>3+ workforce health initiatives</a:t>
            </a:r>
          </a:p>
          <a:p>
            <a:pPr marL="85725" indent="-85725">
              <a:buFont typeface="Arial" panose="020B0604020202020204" pitchFamily="34" charset="0"/>
              <a:buChar char="•"/>
            </a:pPr>
            <a:r>
              <a:rPr lang="en-AU" sz="650" dirty="0">
                <a:solidFill>
                  <a:schemeClr val="tx1"/>
                </a:solidFill>
              </a:rPr>
              <a:t>3+ members with nutrition CSR initiatives</a:t>
            </a:r>
          </a:p>
          <a:p>
            <a:pPr marL="85725" indent="-85725">
              <a:buFont typeface="Arial" panose="020B0604020202020204" pitchFamily="34" charset="0"/>
              <a:buChar char="•"/>
            </a:pPr>
            <a:r>
              <a:rPr lang="en-AU" sz="650" dirty="0">
                <a:solidFill>
                  <a:schemeClr val="tx1"/>
                </a:solidFill>
              </a:rPr>
              <a:t>Greater exposure and access for all consumers</a:t>
            </a:r>
          </a:p>
        </p:txBody>
      </p:sp>
      <p:sp>
        <p:nvSpPr>
          <p:cNvPr id="92" name="Rectangle 91"/>
          <p:cNvSpPr/>
          <p:nvPr/>
        </p:nvSpPr>
        <p:spPr>
          <a:xfrm>
            <a:off x="4511232" y="2108641"/>
            <a:ext cx="1080000" cy="566855"/>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b="1" dirty="0">
                <a:solidFill>
                  <a:schemeClr val="tx1"/>
                </a:solidFill>
              </a:rPr>
              <a:t>4. Facilitate meaningful partnerships &amp; investment options in nutrition</a:t>
            </a:r>
          </a:p>
        </p:txBody>
      </p:sp>
      <p:sp>
        <p:nvSpPr>
          <p:cNvPr id="93" name="Rectangle 92"/>
          <p:cNvSpPr/>
          <p:nvPr/>
        </p:nvSpPr>
        <p:spPr>
          <a:xfrm>
            <a:off x="4511232" y="2724046"/>
            <a:ext cx="1080000" cy="159939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800" dirty="0">
                <a:solidFill>
                  <a:schemeClr val="tx1"/>
                </a:solidFill>
              </a:rPr>
              <a:t>Partnerships: Select, facilitate and grow nutrition partnerships</a:t>
            </a:r>
          </a:p>
          <a:p>
            <a:pPr marL="85725" indent="-85725">
              <a:buFont typeface="Arial" panose="020B0604020202020204" pitchFamily="34" charset="0"/>
              <a:buChar char="•"/>
            </a:pPr>
            <a:r>
              <a:rPr lang="en-AU" sz="800" dirty="0">
                <a:solidFill>
                  <a:schemeClr val="tx1"/>
                </a:solidFill>
              </a:rPr>
              <a:t>Investments: Publicise and facilitate corporate investments in nutrition</a:t>
            </a:r>
          </a:p>
          <a:p>
            <a:pPr marL="85725" indent="-85725">
              <a:buFont typeface="Arial" panose="020B0604020202020204" pitchFamily="34" charset="0"/>
              <a:buChar char="•"/>
            </a:pPr>
            <a:endParaRPr lang="en-AU" sz="800" dirty="0">
              <a:solidFill>
                <a:schemeClr val="tx1"/>
              </a:solidFill>
            </a:endParaRPr>
          </a:p>
        </p:txBody>
      </p:sp>
      <p:sp>
        <p:nvSpPr>
          <p:cNvPr id="94" name="Rectangle 93"/>
          <p:cNvSpPr/>
          <p:nvPr/>
        </p:nvSpPr>
        <p:spPr>
          <a:xfrm>
            <a:off x="4511230" y="4369604"/>
            <a:ext cx="1080000" cy="1240952"/>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Partnership brokering facility established</a:t>
            </a:r>
          </a:p>
          <a:p>
            <a:pPr marL="85725" indent="-85725">
              <a:buFont typeface="Arial" panose="020B0604020202020204" pitchFamily="34" charset="0"/>
              <a:buChar char="•"/>
            </a:pPr>
            <a:r>
              <a:rPr lang="en-AU" sz="700" dirty="0">
                <a:solidFill>
                  <a:schemeClr val="tx1"/>
                </a:solidFill>
              </a:rPr>
              <a:t>1 integrated partnerships &amp; investment plan developed</a:t>
            </a:r>
          </a:p>
          <a:p>
            <a:pPr marL="85725" indent="-85725">
              <a:buFont typeface="Arial" panose="020B0604020202020204" pitchFamily="34" charset="0"/>
              <a:buChar char="•"/>
            </a:pPr>
            <a:r>
              <a:rPr lang="en-AU" sz="700" dirty="0">
                <a:solidFill>
                  <a:schemeClr val="tx1"/>
                </a:solidFill>
              </a:rPr>
              <a:t>3 public-private partnerships established</a:t>
            </a:r>
          </a:p>
          <a:p>
            <a:pPr marL="85725" indent="-85725">
              <a:buFont typeface="Arial" panose="020B0604020202020204" pitchFamily="34" charset="0"/>
              <a:buChar char="•"/>
            </a:pPr>
            <a:r>
              <a:rPr lang="en-AU" sz="700" dirty="0">
                <a:solidFill>
                  <a:schemeClr val="tx1"/>
                </a:solidFill>
              </a:rPr>
              <a:t>3 corporate investments secured</a:t>
            </a: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p:txBody>
      </p:sp>
      <p:sp>
        <p:nvSpPr>
          <p:cNvPr id="95" name="Rectangle 94"/>
          <p:cNvSpPr/>
          <p:nvPr/>
        </p:nvSpPr>
        <p:spPr>
          <a:xfrm>
            <a:off x="4511230" y="5658629"/>
            <a:ext cx="1080000" cy="94780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More businesses are partnering on or investing in nutrition initiatives</a:t>
            </a:r>
          </a:p>
          <a:p>
            <a:pPr marL="85725" indent="-85725">
              <a:buFont typeface="Arial" panose="020B0604020202020204" pitchFamily="34" charset="0"/>
              <a:buChar char="•"/>
            </a:pPr>
            <a:r>
              <a:rPr lang="en-AU" sz="700" dirty="0">
                <a:solidFill>
                  <a:schemeClr val="tx1"/>
                </a:solidFill>
              </a:rPr>
              <a:t>The SBN is the focal point for nutrition investments and partnerships</a:t>
            </a: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p:txBody>
      </p:sp>
      <p:sp>
        <p:nvSpPr>
          <p:cNvPr id="96" name="Rectangle 95"/>
          <p:cNvSpPr/>
          <p:nvPr/>
        </p:nvSpPr>
        <p:spPr>
          <a:xfrm>
            <a:off x="5648241" y="3003771"/>
            <a:ext cx="1080000" cy="1321576"/>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8000" rtlCol="0" anchor="t"/>
          <a:lstStyle/>
          <a:p>
            <a:pPr marL="85725" indent="-85725">
              <a:buFont typeface="Arial" panose="020B0604020202020204" pitchFamily="34" charset="0"/>
              <a:buChar char="•"/>
            </a:pPr>
            <a:r>
              <a:rPr lang="en-AU" sz="800" dirty="0">
                <a:solidFill>
                  <a:schemeClr val="tx1"/>
                </a:solidFill>
              </a:rPr>
              <a:t>Identify nutrition opportunities in agriculture</a:t>
            </a:r>
          </a:p>
          <a:p>
            <a:pPr marL="85725" indent="-85725">
              <a:buFont typeface="Arial" panose="020B0604020202020204" pitchFamily="34" charset="0"/>
              <a:buChar char="•"/>
            </a:pPr>
            <a:r>
              <a:rPr lang="en-AU" sz="800" dirty="0">
                <a:solidFill>
                  <a:schemeClr val="tx1"/>
                </a:solidFill>
              </a:rPr>
              <a:t>Promote nutrition to smallholder families &amp; estate workers</a:t>
            </a:r>
          </a:p>
        </p:txBody>
      </p:sp>
      <p:sp>
        <p:nvSpPr>
          <p:cNvPr id="98" name="Rectangle 97"/>
          <p:cNvSpPr/>
          <p:nvPr/>
        </p:nvSpPr>
        <p:spPr>
          <a:xfrm>
            <a:off x="5654743" y="4369604"/>
            <a:ext cx="1080000" cy="1240952"/>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6+ opportunities for nutrition initiatives in ag identified </a:t>
            </a:r>
          </a:p>
          <a:p>
            <a:pPr marL="85725" indent="-85725">
              <a:buFont typeface="Arial" panose="020B0604020202020204" pitchFamily="34" charset="0"/>
              <a:buChar char="•"/>
            </a:pPr>
            <a:r>
              <a:rPr lang="en-AU" sz="700" dirty="0">
                <a:solidFill>
                  <a:schemeClr val="tx1"/>
                </a:solidFill>
              </a:rPr>
              <a:t>1+ smallholder / estate nutrition initiative implemented</a:t>
            </a: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a:p>
            <a:pPr marL="85725" indent="-85725">
              <a:buFont typeface="Arial" panose="020B0604020202020204" pitchFamily="34" charset="0"/>
              <a:buChar char="•"/>
            </a:pPr>
            <a:endParaRPr lang="en-AU" sz="700" dirty="0">
              <a:solidFill>
                <a:schemeClr val="tx1"/>
              </a:solidFill>
            </a:endParaRPr>
          </a:p>
        </p:txBody>
      </p:sp>
      <p:sp>
        <p:nvSpPr>
          <p:cNvPr id="100" name="Rectangle 99"/>
          <p:cNvSpPr/>
          <p:nvPr/>
        </p:nvSpPr>
        <p:spPr>
          <a:xfrm>
            <a:off x="5649798" y="5658629"/>
            <a:ext cx="1080000" cy="94780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Improved nutrition along the agricultural value chain in rural Tanzania</a:t>
            </a:r>
          </a:p>
          <a:p>
            <a:pPr marL="85725" indent="-85725">
              <a:buFont typeface="Arial" panose="020B0604020202020204" pitchFamily="34" charset="0"/>
              <a:buChar char="•"/>
            </a:pPr>
            <a:r>
              <a:rPr lang="en-AU" sz="700" dirty="0">
                <a:solidFill>
                  <a:schemeClr val="tx1"/>
                </a:solidFill>
              </a:rPr>
              <a:t>Improved productivity of smallholder and / or estates in target areas</a:t>
            </a:r>
          </a:p>
        </p:txBody>
      </p:sp>
      <p:sp>
        <p:nvSpPr>
          <p:cNvPr id="91" name="Rectangle 90"/>
          <p:cNvSpPr/>
          <p:nvPr/>
        </p:nvSpPr>
        <p:spPr>
          <a:xfrm flipH="1">
            <a:off x="151982" y="963197"/>
            <a:ext cx="875108" cy="178764"/>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Purpose</a:t>
            </a:r>
          </a:p>
        </p:txBody>
      </p:sp>
      <p:sp>
        <p:nvSpPr>
          <p:cNvPr id="102" name="Rectangle 101"/>
          <p:cNvSpPr/>
          <p:nvPr/>
        </p:nvSpPr>
        <p:spPr>
          <a:xfrm>
            <a:off x="6795802" y="3004659"/>
            <a:ext cx="1080000" cy="1320688"/>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8000" rtlCol="0" anchor="t"/>
          <a:lstStyle/>
          <a:p>
            <a:pPr marL="85725" indent="-85725">
              <a:buFont typeface="Arial" panose="020B0604020202020204" pitchFamily="34" charset="0"/>
              <a:buChar char="•"/>
            </a:pPr>
            <a:r>
              <a:rPr lang="en-AU" sz="700" dirty="0">
                <a:solidFill>
                  <a:schemeClr val="tx1"/>
                </a:solidFill>
              </a:rPr>
              <a:t>Identify fortification opportunities</a:t>
            </a:r>
          </a:p>
          <a:p>
            <a:pPr marL="85725" indent="-85725">
              <a:buFont typeface="Arial" panose="020B0604020202020204" pitchFamily="34" charset="0"/>
              <a:buChar char="•"/>
            </a:pPr>
            <a:r>
              <a:rPr lang="en-AU" sz="700" dirty="0">
                <a:solidFill>
                  <a:schemeClr val="tx1"/>
                </a:solidFill>
              </a:rPr>
              <a:t>Stimulate innovation &amp; new product development</a:t>
            </a:r>
          </a:p>
          <a:p>
            <a:pPr marL="85725" indent="-85725">
              <a:buFont typeface="Arial" panose="020B0604020202020204" pitchFamily="34" charset="0"/>
              <a:buChar char="•"/>
            </a:pPr>
            <a:r>
              <a:rPr lang="en-AU" sz="700" dirty="0">
                <a:solidFill>
                  <a:schemeClr val="tx1"/>
                </a:solidFill>
              </a:rPr>
              <a:t>Encourage increased retailing and sales of fortified products &amp; supplements</a:t>
            </a:r>
          </a:p>
          <a:p>
            <a:pPr marL="85725" indent="-85725">
              <a:buFont typeface="Arial" panose="020B0604020202020204" pitchFamily="34" charset="0"/>
              <a:buChar char="•"/>
            </a:pPr>
            <a:r>
              <a:rPr lang="en-AU" sz="700" dirty="0">
                <a:solidFill>
                  <a:schemeClr val="tx1"/>
                </a:solidFill>
              </a:rPr>
              <a:t>Support fortification initiatives in collaboration w/ govt.</a:t>
            </a:r>
          </a:p>
        </p:txBody>
      </p:sp>
      <p:sp>
        <p:nvSpPr>
          <p:cNvPr id="103" name="Rectangle 102"/>
          <p:cNvSpPr/>
          <p:nvPr/>
        </p:nvSpPr>
        <p:spPr>
          <a:xfrm>
            <a:off x="6798256" y="4369604"/>
            <a:ext cx="1080000" cy="1240952"/>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8000" rtlCol="0" anchor="t"/>
          <a:lstStyle/>
          <a:p>
            <a:pPr marL="85725" indent="-85725">
              <a:buFont typeface="Arial" panose="020B0604020202020204" pitchFamily="34" charset="0"/>
              <a:buChar char="•"/>
            </a:pPr>
            <a:r>
              <a:rPr lang="en-AU" sz="700" dirty="0">
                <a:solidFill>
                  <a:schemeClr val="tx1"/>
                </a:solidFill>
              </a:rPr>
              <a:t>6+ fortification opportunities identified</a:t>
            </a:r>
          </a:p>
          <a:p>
            <a:pPr marL="85725" indent="-85725">
              <a:buFont typeface="Arial" panose="020B0604020202020204" pitchFamily="34" charset="0"/>
              <a:buChar char="•"/>
            </a:pPr>
            <a:r>
              <a:rPr lang="en-AU" sz="700" dirty="0">
                <a:solidFill>
                  <a:schemeClr val="tx1"/>
                </a:solidFill>
              </a:rPr>
              <a:t>3+ innovation / new product programme engaged in</a:t>
            </a:r>
          </a:p>
          <a:p>
            <a:pPr marL="85725" indent="-85725">
              <a:buFont typeface="Arial" panose="020B0604020202020204" pitchFamily="34" charset="0"/>
              <a:buChar char="•"/>
            </a:pPr>
            <a:r>
              <a:rPr lang="en-AU" sz="700" dirty="0">
                <a:solidFill>
                  <a:schemeClr val="tx1"/>
                </a:solidFill>
              </a:rPr>
              <a:t>3+ retailers and wholesalers engaged </a:t>
            </a:r>
          </a:p>
          <a:p>
            <a:pPr marL="85725" indent="-85725">
              <a:buFont typeface="Arial" panose="020B0604020202020204" pitchFamily="34" charset="0"/>
              <a:buChar char="•"/>
            </a:pPr>
            <a:r>
              <a:rPr lang="en-AU" sz="700" dirty="0">
                <a:solidFill>
                  <a:schemeClr val="tx1"/>
                </a:solidFill>
              </a:rPr>
              <a:t>1 review study of national fortification programme completed</a:t>
            </a:r>
          </a:p>
        </p:txBody>
      </p:sp>
      <p:sp>
        <p:nvSpPr>
          <p:cNvPr id="104" name="Rectangle 103"/>
          <p:cNvSpPr/>
          <p:nvPr/>
        </p:nvSpPr>
        <p:spPr>
          <a:xfrm>
            <a:off x="6795802" y="5658629"/>
            <a:ext cx="1080000" cy="94780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650" dirty="0">
                <a:solidFill>
                  <a:schemeClr val="tx1"/>
                </a:solidFill>
              </a:rPr>
              <a:t>SBN is the focal point for the private sector on fortification</a:t>
            </a:r>
          </a:p>
          <a:p>
            <a:pPr marL="85725" indent="-85725">
              <a:buFont typeface="Arial" panose="020B0604020202020204" pitchFamily="34" charset="0"/>
              <a:buChar char="•"/>
            </a:pPr>
            <a:r>
              <a:rPr lang="en-AU" sz="650" dirty="0">
                <a:solidFill>
                  <a:schemeClr val="tx1"/>
                </a:solidFill>
              </a:rPr>
              <a:t>Increased sales, variety &amp; availability of fortified nutrition products</a:t>
            </a:r>
          </a:p>
          <a:p>
            <a:pPr marL="85725" indent="-85725">
              <a:buFont typeface="Arial" panose="020B0604020202020204" pitchFamily="34" charset="0"/>
              <a:buChar char="•"/>
            </a:pPr>
            <a:r>
              <a:rPr lang="en-AU" sz="650" dirty="0">
                <a:solidFill>
                  <a:schemeClr val="tx1"/>
                </a:solidFill>
              </a:rPr>
              <a:t>Regular and open dialogue with TFNC and NFA on fortification</a:t>
            </a:r>
          </a:p>
        </p:txBody>
      </p:sp>
      <p:sp>
        <p:nvSpPr>
          <p:cNvPr id="105" name="Rectangle 104"/>
          <p:cNvSpPr/>
          <p:nvPr/>
        </p:nvSpPr>
        <p:spPr>
          <a:xfrm>
            <a:off x="6787124" y="2108641"/>
            <a:ext cx="1080000" cy="556555"/>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6. Increase the availability of fortified products &amp; supplements</a:t>
            </a:r>
          </a:p>
        </p:txBody>
      </p:sp>
      <p:sp>
        <p:nvSpPr>
          <p:cNvPr id="61" name="Rectangle 60"/>
          <p:cNvSpPr/>
          <p:nvPr/>
        </p:nvSpPr>
        <p:spPr>
          <a:xfrm>
            <a:off x="7932811" y="3003772"/>
            <a:ext cx="1080000" cy="132157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800" dirty="0">
                <a:solidFill>
                  <a:schemeClr val="tx1"/>
                </a:solidFill>
              </a:rPr>
              <a:t>Identify awareness / BCC opportunities</a:t>
            </a:r>
          </a:p>
          <a:p>
            <a:pPr marL="85725" indent="-85725">
              <a:buFont typeface="Arial" panose="020B0604020202020204" pitchFamily="34" charset="0"/>
              <a:buChar char="•"/>
            </a:pPr>
            <a:r>
              <a:rPr lang="en-AU" sz="800" dirty="0">
                <a:solidFill>
                  <a:schemeClr val="tx1"/>
                </a:solidFill>
              </a:rPr>
              <a:t>Facilitate &amp; support awareness and BCC campaigns </a:t>
            </a:r>
          </a:p>
          <a:p>
            <a:endParaRPr lang="en-AU" sz="800" dirty="0">
              <a:solidFill>
                <a:schemeClr val="tx1"/>
              </a:solidFill>
            </a:endParaRPr>
          </a:p>
          <a:p>
            <a:pPr marL="85725" indent="-85725">
              <a:buFont typeface="Arial" panose="020B0604020202020204" pitchFamily="34" charset="0"/>
              <a:buChar char="•"/>
            </a:pPr>
            <a:endParaRPr lang="en-AU" sz="800" dirty="0">
              <a:solidFill>
                <a:schemeClr val="tx1"/>
              </a:solidFill>
            </a:endParaRPr>
          </a:p>
          <a:p>
            <a:pPr marL="85725" indent="-85725">
              <a:buFont typeface="Arial" panose="020B0604020202020204" pitchFamily="34" charset="0"/>
              <a:buChar char="•"/>
            </a:pPr>
            <a:endParaRPr lang="en-AU" sz="800" dirty="0">
              <a:solidFill>
                <a:schemeClr val="tx1"/>
              </a:solidFill>
            </a:endParaRPr>
          </a:p>
        </p:txBody>
      </p:sp>
      <p:sp>
        <p:nvSpPr>
          <p:cNvPr id="63" name="Rectangle 62"/>
          <p:cNvSpPr/>
          <p:nvPr/>
        </p:nvSpPr>
        <p:spPr>
          <a:xfrm>
            <a:off x="7938347" y="4369604"/>
            <a:ext cx="1080000" cy="1234531"/>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650" dirty="0">
                <a:solidFill>
                  <a:schemeClr val="tx1"/>
                </a:solidFill>
              </a:rPr>
              <a:t>6+ opportunities for awareness / BCC identified</a:t>
            </a:r>
          </a:p>
          <a:p>
            <a:pPr marL="85725" indent="-85725">
              <a:buFont typeface="Arial" panose="020B0604020202020204" pitchFamily="34" charset="0"/>
              <a:buChar char="•"/>
            </a:pPr>
            <a:r>
              <a:rPr lang="en-AU" sz="650" dirty="0">
                <a:solidFill>
                  <a:schemeClr val="tx1"/>
                </a:solidFill>
              </a:rPr>
              <a:t>1 nutrition fact sheet developed</a:t>
            </a:r>
          </a:p>
          <a:p>
            <a:pPr marL="85725" indent="-85725">
              <a:buFont typeface="Arial" panose="020B0604020202020204" pitchFamily="34" charset="0"/>
              <a:buChar char="•"/>
            </a:pPr>
            <a:r>
              <a:rPr lang="en-AU" sz="650" dirty="0">
                <a:solidFill>
                  <a:schemeClr val="tx1"/>
                </a:solidFill>
              </a:rPr>
              <a:t>1 nutrition audio visual presentation developed and shared</a:t>
            </a:r>
          </a:p>
          <a:p>
            <a:pPr marL="85725" indent="-85725">
              <a:buFont typeface="Arial" panose="020B0604020202020204" pitchFamily="34" charset="0"/>
              <a:buChar char="•"/>
            </a:pPr>
            <a:r>
              <a:rPr lang="en-AU" sz="650" dirty="0">
                <a:solidFill>
                  <a:schemeClr val="tx1"/>
                </a:solidFill>
              </a:rPr>
              <a:t>5+ potential partners identified and approached</a:t>
            </a:r>
          </a:p>
          <a:p>
            <a:pPr marL="85725" indent="-85725">
              <a:buFont typeface="Arial" panose="020B0604020202020204" pitchFamily="34" charset="0"/>
              <a:buChar char="•"/>
            </a:pPr>
            <a:r>
              <a:rPr lang="en-AU" sz="650" dirty="0">
                <a:solidFill>
                  <a:schemeClr val="tx1"/>
                </a:solidFill>
              </a:rPr>
              <a:t>1 advocacy workshop held</a:t>
            </a:r>
          </a:p>
          <a:p>
            <a:pPr marL="85725" indent="-85725">
              <a:buFont typeface="Arial" panose="020B0604020202020204" pitchFamily="34" charset="0"/>
              <a:buChar char="•"/>
            </a:pPr>
            <a:endParaRPr lang="en-AU" sz="650" dirty="0">
              <a:solidFill>
                <a:schemeClr val="tx1"/>
              </a:solidFill>
            </a:endParaRPr>
          </a:p>
        </p:txBody>
      </p:sp>
      <p:sp>
        <p:nvSpPr>
          <p:cNvPr id="65" name="Rectangle 64"/>
          <p:cNvSpPr/>
          <p:nvPr/>
        </p:nvSpPr>
        <p:spPr>
          <a:xfrm>
            <a:off x="7932811" y="5658629"/>
            <a:ext cx="1080000" cy="947805"/>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1 major nutrition awareness / BCC campaign funded and implemented</a:t>
            </a:r>
          </a:p>
          <a:p>
            <a:pPr marL="85725" indent="-85725">
              <a:buFont typeface="Arial" panose="020B0604020202020204" pitchFamily="34" charset="0"/>
              <a:buChar char="•"/>
            </a:pPr>
            <a:r>
              <a:rPr lang="en-AU" sz="700" dirty="0">
                <a:solidFill>
                  <a:schemeClr val="tx1"/>
                </a:solidFill>
              </a:rPr>
              <a:t>Positive shift in public perception of the role of private sector in nutrition</a:t>
            </a:r>
          </a:p>
        </p:txBody>
      </p:sp>
      <p:sp>
        <p:nvSpPr>
          <p:cNvPr id="66" name="Rectangle 65"/>
          <p:cNvSpPr/>
          <p:nvPr/>
        </p:nvSpPr>
        <p:spPr>
          <a:xfrm>
            <a:off x="5895724" y="2737972"/>
            <a:ext cx="815529" cy="2022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54000" rtlCol="0" anchor="ctr"/>
          <a:lstStyle/>
          <a:p>
            <a:pPr algn="ctr"/>
            <a:r>
              <a:rPr lang="en-AU" sz="600" i="1" dirty="0">
                <a:solidFill>
                  <a:schemeClr val="tx1"/>
                </a:solidFill>
              </a:rPr>
              <a:t>Nutrition sensitive agriculture</a:t>
            </a:r>
          </a:p>
        </p:txBody>
      </p:sp>
      <p:sp>
        <p:nvSpPr>
          <p:cNvPr id="67" name="Rectangle 66"/>
          <p:cNvSpPr/>
          <p:nvPr/>
        </p:nvSpPr>
        <p:spPr>
          <a:xfrm>
            <a:off x="7011745" y="2745839"/>
            <a:ext cx="815529" cy="2022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54000" rtlCol="0" anchor="ctr"/>
          <a:lstStyle/>
          <a:p>
            <a:pPr algn="ctr"/>
            <a:r>
              <a:rPr lang="en-AU" sz="600" i="1" dirty="0">
                <a:solidFill>
                  <a:schemeClr val="tx1"/>
                </a:solidFill>
              </a:rPr>
              <a:t>Food fortification &amp; supplementation</a:t>
            </a:r>
          </a:p>
        </p:txBody>
      </p:sp>
      <p:sp>
        <p:nvSpPr>
          <p:cNvPr id="71" name="Rectangle 70"/>
          <p:cNvSpPr/>
          <p:nvPr/>
        </p:nvSpPr>
        <p:spPr>
          <a:xfrm>
            <a:off x="8113641" y="2745839"/>
            <a:ext cx="969419" cy="2022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54000" rtlCol="0" anchor="ctr"/>
          <a:lstStyle/>
          <a:p>
            <a:pPr algn="ctr"/>
            <a:r>
              <a:rPr lang="en-AU" sz="600" i="1" dirty="0">
                <a:solidFill>
                  <a:schemeClr val="tx1"/>
                </a:solidFill>
              </a:rPr>
              <a:t>Building demand &amp; behaviour change</a:t>
            </a:r>
          </a:p>
        </p:txBody>
      </p:sp>
      <p:sp>
        <p:nvSpPr>
          <p:cNvPr id="72" name="Rectangle 71"/>
          <p:cNvSpPr/>
          <p:nvPr/>
        </p:nvSpPr>
        <p:spPr>
          <a:xfrm>
            <a:off x="7938347" y="2108641"/>
            <a:ext cx="1080000" cy="556555"/>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7. Increase nutrition awareness &amp; demand</a:t>
            </a:r>
          </a:p>
        </p:txBody>
      </p:sp>
      <p:sp>
        <p:nvSpPr>
          <p:cNvPr id="84" name="Rectangle 83"/>
          <p:cNvSpPr/>
          <p:nvPr/>
        </p:nvSpPr>
        <p:spPr>
          <a:xfrm>
            <a:off x="2231662" y="5658629"/>
            <a:ext cx="1080000" cy="947811"/>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18000" bIns="18000" rtlCol="0" anchor="t"/>
          <a:lstStyle/>
          <a:p>
            <a:pPr marL="85725" indent="-85725">
              <a:buFont typeface="Arial" panose="020B0604020202020204" pitchFamily="34" charset="0"/>
              <a:buChar char="•"/>
            </a:pPr>
            <a:r>
              <a:rPr lang="en-AU" sz="700" dirty="0">
                <a:solidFill>
                  <a:schemeClr val="tx1"/>
                </a:solidFill>
              </a:rPr>
              <a:t>Improved nutrition regulatory environment</a:t>
            </a:r>
          </a:p>
          <a:p>
            <a:pPr marL="85725" indent="-85725">
              <a:buFont typeface="Arial" panose="020B0604020202020204" pitchFamily="34" charset="0"/>
              <a:buChar char="•"/>
            </a:pPr>
            <a:r>
              <a:rPr lang="en-AU" sz="700" dirty="0">
                <a:solidFill>
                  <a:schemeClr val="tx1"/>
                </a:solidFill>
              </a:rPr>
              <a:t>SBN is the main conduit for govt &amp; private sector nutrition issues</a:t>
            </a:r>
          </a:p>
        </p:txBody>
      </p:sp>
    </p:spTree>
    <p:extLst>
      <p:ext uri="{BB962C8B-B14F-4D97-AF65-F5344CB8AC3E}">
        <p14:creationId xmlns:p14="http://schemas.microsoft.com/office/powerpoint/2010/main" val="74204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8087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The Strategy explained</a:t>
            </a:r>
          </a:p>
          <a:p>
            <a:pPr algn="l">
              <a:lnSpc>
                <a:spcPct val="100000"/>
              </a:lnSpc>
            </a:pPr>
            <a:r>
              <a:rPr lang="en-AU" sz="2200" dirty="0">
                <a:latin typeface="Georgia" panose="02040502050405020303" pitchFamily="18" charset="0"/>
              </a:rPr>
              <a:t>Objectives and priority initiatives in detail</a:t>
            </a:r>
          </a:p>
        </p:txBody>
      </p:sp>
      <p:sp>
        <p:nvSpPr>
          <p:cNvPr id="23" name="Title 11"/>
          <p:cNvSpPr txBox="1">
            <a:spLocks/>
          </p:cNvSpPr>
          <p:nvPr/>
        </p:nvSpPr>
        <p:spPr>
          <a:xfrm>
            <a:off x="6836928" y="2663080"/>
            <a:ext cx="2279093"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6200" b="1" i="1" dirty="0">
                <a:solidFill>
                  <a:schemeClr val="accent1">
                    <a:lumMod val="50000"/>
                  </a:schemeClr>
                </a:solidFill>
                <a:latin typeface="Georgia" panose="02040502050405020303" pitchFamily="18" charset="0"/>
              </a:rPr>
              <a:t>3</a:t>
            </a:r>
          </a:p>
        </p:txBody>
      </p:sp>
      <p:graphicFrame>
        <p:nvGraphicFramePr>
          <p:cNvPr id="39" name="Table 38"/>
          <p:cNvGraphicFramePr>
            <a:graphicFrameLocks noGrp="1"/>
          </p:cNvGraphicFramePr>
          <p:nvPr>
            <p:extLst>
              <p:ext uri="{D42A27DB-BD31-4B8C-83A1-F6EECF244321}">
                <p14:modId xmlns:p14="http://schemas.microsoft.com/office/powerpoint/2010/main" val="4260921683"/>
              </p:ext>
            </p:extLst>
          </p:nvPr>
        </p:nvGraphicFramePr>
        <p:xfrm>
          <a:off x="378942" y="3804912"/>
          <a:ext cx="2524760" cy="1435200"/>
        </p:xfrm>
        <a:graphic>
          <a:graphicData uri="http://schemas.openxmlformats.org/drawingml/2006/table">
            <a:tbl>
              <a:tblPr firstRow="1" bandRow="1">
                <a:tableStyleId>{5C22544A-7EE6-4342-B048-85BDC9FD1C3A}</a:tableStyleId>
              </a:tblPr>
              <a:tblGrid>
                <a:gridCol w="470720">
                  <a:extLst>
                    <a:ext uri="{9D8B030D-6E8A-4147-A177-3AD203B41FA5}">
                      <a16:colId xmlns:a16="http://schemas.microsoft.com/office/drawing/2014/main" val="20000"/>
                    </a:ext>
                  </a:extLst>
                </a:gridCol>
                <a:gridCol w="2054040">
                  <a:extLst>
                    <a:ext uri="{9D8B030D-6E8A-4147-A177-3AD203B41FA5}">
                      <a16:colId xmlns:a16="http://schemas.microsoft.com/office/drawing/2014/main" val="20001"/>
                    </a:ext>
                  </a:extLst>
                </a:gridCol>
              </a:tblGrid>
              <a:tr h="304800">
                <a:tc gridSpan="2">
                  <a:txBody>
                    <a:bodyPr/>
                    <a:lstStyle/>
                    <a:p>
                      <a:pPr algn="ctr"/>
                      <a:r>
                        <a:rPr lang="en-AU" sz="1100" dirty="0">
                          <a:solidFill>
                            <a:schemeClr val="tx1"/>
                          </a:solidFill>
                        </a:rPr>
                        <a:t>1. </a:t>
                      </a:r>
                      <a:r>
                        <a:rPr lang="en-AU" sz="1100" baseline="0" dirty="0">
                          <a:solidFill>
                            <a:schemeClr val="tx1"/>
                          </a:solidFill>
                        </a:rPr>
                        <a:t>Level of impact</a:t>
                      </a:r>
                      <a:endParaRPr lang="en-AU" sz="1100" dirty="0">
                        <a:solidFill>
                          <a:schemeClr val="tx1"/>
                        </a:solidFill>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lnL w="6350" cap="flat" cmpd="sng" algn="ctr">
                      <a:solidFill>
                        <a:schemeClr val="accent2">
                          <a:lumMod val="60000"/>
                          <a:lumOff val="40000"/>
                        </a:schemeClr>
                      </a:solid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6350" cap="flat" cmpd="sng" algn="ctr">
                      <a:solidFill>
                        <a:schemeClr val="accent2">
                          <a:lumMod val="60000"/>
                          <a:lumOff val="40000"/>
                        </a:schemeClr>
                      </a:solidFill>
                      <a:prstDash val="solid"/>
                      <a:round/>
                      <a:headEnd type="none" w="med" len="med"/>
                      <a:tailEnd type="none" w="med" len="med"/>
                    </a:lnT>
                    <a:lnB w="6350" cap="flat" cmpd="sng" algn="ctr">
                      <a:solidFill>
                        <a:schemeClr val="accent2">
                          <a:lumMod val="60000"/>
                          <a:lumOff val="4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57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05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000" kern="1200" baseline="0" dirty="0">
                          <a:solidFill>
                            <a:schemeClr val="dk1"/>
                          </a:solidFill>
                          <a:latin typeface="+mn-lt"/>
                          <a:ea typeface="+mn-ea"/>
                          <a:cs typeface="+mn-cs"/>
                        </a:rPr>
                        <a:t>Potential positive impact of this initiative, if successful, is HIGH</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000" kern="1200" dirty="0">
                          <a:solidFill>
                            <a:schemeClr val="dk1"/>
                          </a:solidFill>
                          <a:latin typeface="+mn-lt"/>
                          <a:ea typeface="+mn-ea"/>
                          <a:cs typeface="+mn-cs"/>
                        </a:rPr>
                        <a:t>Potential positive impact of this</a:t>
                      </a:r>
                      <a:r>
                        <a:rPr lang="en-AU" sz="1000" kern="1200" baseline="0" dirty="0">
                          <a:solidFill>
                            <a:schemeClr val="dk1"/>
                          </a:solidFill>
                          <a:latin typeface="+mn-lt"/>
                          <a:ea typeface="+mn-ea"/>
                          <a:cs typeface="+mn-cs"/>
                        </a:rPr>
                        <a:t> initiative, if successful, is MEDIUM</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000" kern="1200" dirty="0">
                          <a:solidFill>
                            <a:schemeClr val="dk1"/>
                          </a:solidFill>
                          <a:latin typeface="+mn-lt"/>
                          <a:ea typeface="+mn-ea"/>
                          <a:cs typeface="+mn-cs"/>
                        </a:rPr>
                        <a:t>Potential positive</a:t>
                      </a:r>
                      <a:r>
                        <a:rPr lang="en-AU" sz="1000" kern="1200" baseline="0" dirty="0">
                          <a:solidFill>
                            <a:schemeClr val="dk1"/>
                          </a:solidFill>
                          <a:latin typeface="+mn-lt"/>
                          <a:ea typeface="+mn-ea"/>
                          <a:cs typeface="+mn-cs"/>
                        </a:rPr>
                        <a:t> impact of this initiative, if successful is LOW</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9" name="Oval 28"/>
          <p:cNvSpPr>
            <a:spLocks noChangeAspect="1"/>
          </p:cNvSpPr>
          <p:nvPr/>
        </p:nvSpPr>
        <p:spPr>
          <a:xfrm>
            <a:off x="505793" y="4158057"/>
            <a:ext cx="242865" cy="242865"/>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H</a:t>
            </a:r>
          </a:p>
        </p:txBody>
      </p:sp>
      <p:sp>
        <p:nvSpPr>
          <p:cNvPr id="40" name="Oval 39"/>
          <p:cNvSpPr>
            <a:spLocks noChangeAspect="1"/>
          </p:cNvSpPr>
          <p:nvPr/>
        </p:nvSpPr>
        <p:spPr>
          <a:xfrm>
            <a:off x="505793" y="4544830"/>
            <a:ext cx="242865" cy="242865"/>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M</a:t>
            </a:r>
          </a:p>
        </p:txBody>
      </p:sp>
      <p:sp>
        <p:nvSpPr>
          <p:cNvPr id="41" name="Oval 40"/>
          <p:cNvSpPr>
            <a:spLocks noChangeAspect="1"/>
          </p:cNvSpPr>
          <p:nvPr/>
        </p:nvSpPr>
        <p:spPr>
          <a:xfrm>
            <a:off x="505792" y="4912845"/>
            <a:ext cx="242865" cy="242865"/>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L</a:t>
            </a:r>
          </a:p>
        </p:txBody>
      </p:sp>
      <p:graphicFrame>
        <p:nvGraphicFramePr>
          <p:cNvPr id="42" name="Table 41"/>
          <p:cNvGraphicFramePr>
            <a:graphicFrameLocks noGrp="1"/>
          </p:cNvGraphicFramePr>
          <p:nvPr>
            <p:extLst>
              <p:ext uri="{D42A27DB-BD31-4B8C-83A1-F6EECF244321}">
                <p14:modId xmlns:p14="http://schemas.microsoft.com/office/powerpoint/2010/main" val="1077255087"/>
              </p:ext>
            </p:extLst>
          </p:nvPr>
        </p:nvGraphicFramePr>
        <p:xfrm>
          <a:off x="3099954" y="3803756"/>
          <a:ext cx="3407526" cy="1812000"/>
        </p:xfrm>
        <a:graphic>
          <a:graphicData uri="http://schemas.openxmlformats.org/drawingml/2006/table">
            <a:tbl>
              <a:tblPr firstRow="1" bandRow="1">
                <a:tableStyleId>{5C22544A-7EE6-4342-B048-85BDC9FD1C3A}</a:tableStyleId>
              </a:tblPr>
              <a:tblGrid>
                <a:gridCol w="770786">
                  <a:extLst>
                    <a:ext uri="{9D8B030D-6E8A-4147-A177-3AD203B41FA5}">
                      <a16:colId xmlns:a16="http://schemas.microsoft.com/office/drawing/2014/main" val="20000"/>
                    </a:ext>
                  </a:extLst>
                </a:gridCol>
                <a:gridCol w="2636740">
                  <a:extLst>
                    <a:ext uri="{9D8B030D-6E8A-4147-A177-3AD203B41FA5}">
                      <a16:colId xmlns:a16="http://schemas.microsoft.com/office/drawing/2014/main" val="20001"/>
                    </a:ext>
                  </a:extLst>
                </a:gridCol>
              </a:tblGrid>
              <a:tr h="304800">
                <a:tc gridSpan="2">
                  <a:txBody>
                    <a:bodyPr/>
                    <a:lstStyle/>
                    <a:p>
                      <a:pPr algn="ctr"/>
                      <a:r>
                        <a:rPr lang="en-AU" sz="1100" dirty="0">
                          <a:solidFill>
                            <a:schemeClr val="tx1"/>
                          </a:solidFill>
                        </a:rPr>
                        <a:t>2. </a:t>
                      </a:r>
                      <a:r>
                        <a:rPr lang="en-AU" sz="1100" baseline="0" dirty="0">
                          <a:solidFill>
                            <a:schemeClr val="tx1"/>
                          </a:solidFill>
                        </a:rPr>
                        <a:t>Focus of impact</a:t>
                      </a:r>
                      <a:endParaRPr lang="en-AU" sz="1100" dirty="0">
                        <a:solidFill>
                          <a:schemeClr val="tx1"/>
                        </a:solidFill>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lnL w="6350" cap="flat" cmpd="sng" algn="ctr">
                      <a:solidFill>
                        <a:schemeClr val="accent2">
                          <a:lumMod val="60000"/>
                          <a:lumOff val="40000"/>
                        </a:schemeClr>
                      </a:solid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6350" cap="flat" cmpd="sng" algn="ctr">
                      <a:solidFill>
                        <a:schemeClr val="accent2">
                          <a:lumMod val="60000"/>
                          <a:lumOff val="40000"/>
                        </a:schemeClr>
                      </a:solidFill>
                      <a:prstDash val="solid"/>
                      <a:round/>
                      <a:headEnd type="none" w="med" len="med"/>
                      <a:tailEnd type="none" w="med" len="med"/>
                    </a:lnT>
                    <a:lnB w="6350" cap="flat" cmpd="sng" algn="ctr">
                      <a:solidFill>
                        <a:schemeClr val="accent2">
                          <a:lumMod val="60000"/>
                          <a:lumOff val="4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57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Members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000" kern="1200" baseline="0" dirty="0">
                          <a:solidFill>
                            <a:schemeClr val="dk1"/>
                          </a:solidFill>
                          <a:latin typeface="+mn-lt"/>
                          <a:ea typeface="+mn-ea"/>
                          <a:cs typeface="+mn-cs"/>
                        </a:rPr>
                        <a:t>Impact on the value and relevance of the SBN to its members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Consumers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000" kern="1200" dirty="0">
                          <a:solidFill>
                            <a:schemeClr val="dk1"/>
                          </a:solidFill>
                          <a:latin typeface="+mn-lt"/>
                          <a:ea typeface="+mn-ea"/>
                          <a:cs typeface="+mn-cs"/>
                        </a:rPr>
                        <a:t>Impact on the accessibility,</a:t>
                      </a:r>
                      <a:r>
                        <a:rPr lang="en-AU" sz="1000" kern="1200" baseline="0" dirty="0">
                          <a:solidFill>
                            <a:schemeClr val="dk1"/>
                          </a:solidFill>
                          <a:latin typeface="+mn-lt"/>
                          <a:ea typeface="+mn-ea"/>
                          <a:cs typeface="+mn-cs"/>
                        </a:rPr>
                        <a:t> affordability and availability of nutrition products for consumers</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Market</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000" kern="1200" dirty="0">
                          <a:solidFill>
                            <a:schemeClr val="dk1"/>
                          </a:solidFill>
                          <a:latin typeface="+mn-lt"/>
                          <a:ea typeface="+mn-ea"/>
                          <a:cs typeface="+mn-cs"/>
                        </a:rPr>
                        <a:t>Impact on the growth of the market for nutritious</a:t>
                      </a:r>
                      <a:r>
                        <a:rPr lang="en-AU" sz="1000" kern="1200" baseline="0" dirty="0">
                          <a:solidFill>
                            <a:schemeClr val="dk1"/>
                          </a:solidFill>
                          <a:latin typeface="+mn-lt"/>
                          <a:ea typeface="+mn-ea"/>
                          <a:cs typeface="+mn-cs"/>
                        </a:rPr>
                        <a:t> food and drink products</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Nutrition</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000" kern="1200" dirty="0">
                          <a:solidFill>
                            <a:schemeClr val="dk1"/>
                          </a:solidFill>
                          <a:latin typeface="+mn-lt"/>
                          <a:ea typeface="+mn-ea"/>
                          <a:cs typeface="+mn-cs"/>
                        </a:rPr>
                        <a:t>Impact on the overall level of nutrition</a:t>
                      </a:r>
                      <a:r>
                        <a:rPr lang="en-AU" sz="1000" kern="1200" baseline="0" dirty="0">
                          <a:solidFill>
                            <a:schemeClr val="dk1"/>
                          </a:solidFill>
                          <a:latin typeface="+mn-lt"/>
                          <a:ea typeface="+mn-ea"/>
                          <a:cs typeface="+mn-cs"/>
                        </a:rPr>
                        <a:t> in Tanzania</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3" name="Rectangle 42"/>
          <p:cNvSpPr/>
          <p:nvPr/>
        </p:nvSpPr>
        <p:spPr>
          <a:xfrm>
            <a:off x="378942" y="1696200"/>
            <a:ext cx="3096582" cy="8133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AU" sz="1600" b="1" dirty="0">
                <a:solidFill>
                  <a:schemeClr val="tx1"/>
                </a:solidFill>
              </a:rPr>
              <a:t>Overview </a:t>
            </a:r>
            <a:r>
              <a:rPr lang="en-AU" sz="1600" dirty="0">
                <a:solidFill>
                  <a:schemeClr val="tx1"/>
                </a:solidFill>
              </a:rPr>
              <a:t>– </a:t>
            </a:r>
            <a:r>
              <a:rPr lang="en-AU" sz="1600" i="1" dirty="0">
                <a:solidFill>
                  <a:schemeClr val="tx1"/>
                </a:solidFill>
              </a:rPr>
              <a:t>What’s in this section?</a:t>
            </a:r>
          </a:p>
          <a:p>
            <a:r>
              <a:rPr lang="en-AU" sz="1200" dirty="0">
                <a:solidFill>
                  <a:schemeClr val="tx1"/>
                </a:solidFill>
              </a:rPr>
              <a:t>This section expands on the 7 core objectives identified in the ‘Strategy on a Page’ in the previous section. For each priority initiative, this section outlines ‘what’ the initiative is and ‘how’ the SUN Business Network in Tanzania plans to achieve it </a:t>
            </a:r>
          </a:p>
        </p:txBody>
      </p:sp>
      <p:sp>
        <p:nvSpPr>
          <p:cNvPr id="44" name="Rectangle 43"/>
          <p:cNvSpPr/>
          <p:nvPr/>
        </p:nvSpPr>
        <p:spPr>
          <a:xfrm>
            <a:off x="3765175" y="1696200"/>
            <a:ext cx="4401172" cy="11623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AU" sz="1600" b="1" dirty="0">
                <a:solidFill>
                  <a:schemeClr val="tx1"/>
                </a:solidFill>
              </a:rPr>
              <a:t>‘Navigator’ </a:t>
            </a:r>
            <a:r>
              <a:rPr lang="en-AU" sz="1600" dirty="0">
                <a:solidFill>
                  <a:schemeClr val="tx1"/>
                </a:solidFill>
              </a:rPr>
              <a:t>– </a:t>
            </a:r>
            <a:r>
              <a:rPr lang="en-AU" sz="1600" i="1" dirty="0">
                <a:solidFill>
                  <a:schemeClr val="tx1"/>
                </a:solidFill>
              </a:rPr>
              <a:t>What is it?</a:t>
            </a:r>
          </a:p>
          <a:p>
            <a:pPr marL="171450" indent="-171450">
              <a:buFont typeface="Arial" panose="020B0604020202020204" pitchFamily="34" charset="0"/>
              <a:buChar char="•"/>
            </a:pPr>
            <a:r>
              <a:rPr lang="en-AU" sz="1200" dirty="0">
                <a:solidFill>
                  <a:schemeClr val="tx1"/>
                </a:solidFill>
              </a:rPr>
              <a:t>The </a:t>
            </a:r>
            <a:r>
              <a:rPr lang="en-AU" sz="1200" b="1" dirty="0">
                <a:solidFill>
                  <a:schemeClr val="tx1"/>
                </a:solidFill>
              </a:rPr>
              <a:t>‘Navigator’</a:t>
            </a:r>
            <a:r>
              <a:rPr lang="en-AU" sz="1200" dirty="0">
                <a:solidFill>
                  <a:schemeClr val="tx1"/>
                </a:solidFill>
              </a:rPr>
              <a:t> shows which core objective is being explained, in relation to the other 6 initiatives</a:t>
            </a:r>
          </a:p>
        </p:txBody>
      </p:sp>
      <p:cxnSp>
        <p:nvCxnSpPr>
          <p:cNvPr id="48" name="Straight Arrow Connector 47"/>
          <p:cNvCxnSpPr/>
          <p:nvPr/>
        </p:nvCxnSpPr>
        <p:spPr>
          <a:xfrm flipV="1">
            <a:off x="5790920" y="672638"/>
            <a:ext cx="1046008" cy="94661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78942" y="3406113"/>
            <a:ext cx="3096582" cy="3176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AU" sz="1600" b="1" dirty="0">
                <a:solidFill>
                  <a:schemeClr val="tx1"/>
                </a:solidFill>
              </a:rPr>
              <a:t>Key:</a:t>
            </a:r>
            <a:endParaRPr lang="en-AU" sz="1200" dirty="0">
              <a:solidFill>
                <a:schemeClr val="tx1"/>
              </a:solidFill>
            </a:endParaRPr>
          </a:p>
        </p:txBody>
      </p:sp>
      <p:cxnSp>
        <p:nvCxnSpPr>
          <p:cNvPr id="31"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33" name="Rectangle 32"/>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34" name="Rectangle 33"/>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35" name="Rectangle 34"/>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36" name="Rectangle 35"/>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37" name="Rectangle 36"/>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38" name="Rectangle 37"/>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45" name="Rectangle 44"/>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145651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103304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Overview of the core objectives</a:t>
            </a:r>
            <a:endParaRPr lang="en-AU" sz="1800" dirty="0">
              <a:solidFill>
                <a:schemeClr val="accent1">
                  <a:lumMod val="50000"/>
                </a:schemeClr>
              </a:solidFill>
              <a:latin typeface="Georgia" panose="02040502050405020303" pitchFamily="18" charset="0"/>
            </a:endParaRPr>
          </a:p>
          <a:p>
            <a:pPr algn="l">
              <a:lnSpc>
                <a:spcPct val="100000"/>
              </a:lnSpc>
            </a:pPr>
            <a:r>
              <a:rPr lang="en-AU" sz="1800" dirty="0">
                <a:latin typeface="Georgia" panose="02040502050405020303" pitchFamily="18" charset="0"/>
              </a:rPr>
              <a:t>There are 7 core objectives, identified in the ‘Strategy on a page’, which form the foundation for the SBN’s priority initiatives for the next 3 years</a:t>
            </a:r>
          </a:p>
          <a:p>
            <a:pPr algn="l">
              <a:lnSpc>
                <a:spcPct val="100000"/>
              </a:lnSpc>
            </a:pPr>
            <a:endParaRPr lang="en-AU" sz="2200" b="1" i="1" dirty="0">
              <a:latin typeface="Georgia" panose="02040502050405020303" pitchFamily="18" charset="0"/>
            </a:endParaRPr>
          </a:p>
        </p:txBody>
      </p:sp>
      <p:sp>
        <p:nvSpPr>
          <p:cNvPr id="7" name="Rectangle 6"/>
          <p:cNvSpPr/>
          <p:nvPr/>
        </p:nvSpPr>
        <p:spPr>
          <a:xfrm>
            <a:off x="325155" y="1526392"/>
            <a:ext cx="8555458" cy="1504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Overview of the core objectives:</a:t>
            </a:r>
          </a:p>
          <a:p>
            <a:pPr marL="177800" indent="-177800">
              <a:buFont typeface="Arial" panose="020B0604020202020204" pitchFamily="34" charset="0"/>
              <a:buChar char="•"/>
            </a:pPr>
            <a:r>
              <a:rPr lang="en-AU" sz="1050" dirty="0">
                <a:solidFill>
                  <a:schemeClr val="tx1"/>
                </a:solidFill>
              </a:rPr>
              <a:t>These 7 core objectives collectively make up the SUN Business Network’s Vision</a:t>
            </a:r>
          </a:p>
          <a:p>
            <a:pPr marL="177800" indent="-177800">
              <a:buFont typeface="Arial" panose="020B0604020202020204" pitchFamily="34" charset="0"/>
              <a:buChar char="•"/>
            </a:pPr>
            <a:r>
              <a:rPr lang="en-AU" sz="1050" dirty="0">
                <a:solidFill>
                  <a:schemeClr val="tx1"/>
                </a:solidFill>
              </a:rPr>
              <a:t>They have been designed based on 2 main principles:</a:t>
            </a:r>
          </a:p>
          <a:p>
            <a:pPr marL="635000" lvl="1" indent="-177800">
              <a:buFont typeface="Arial" panose="020B0604020202020204" pitchFamily="34" charset="0"/>
              <a:buChar char="•"/>
            </a:pPr>
            <a:r>
              <a:rPr lang="en-AU" sz="1050" b="1" dirty="0">
                <a:solidFill>
                  <a:schemeClr val="tx1"/>
                </a:solidFill>
              </a:rPr>
              <a:t>Relative exclusivity: </a:t>
            </a:r>
            <a:r>
              <a:rPr lang="en-AU" sz="1050" dirty="0">
                <a:solidFill>
                  <a:schemeClr val="tx1"/>
                </a:solidFill>
              </a:rPr>
              <a:t>Although interlinked in their aim to achieve the Network’s Vision, each objective can be isolated and worked on as a standalone project. This enables the SBN to have a level of flexibility as resources and team capacity changes over time</a:t>
            </a:r>
          </a:p>
          <a:p>
            <a:pPr marL="635000" lvl="1" indent="-177800">
              <a:buFont typeface="Arial" panose="020B0604020202020204" pitchFamily="34" charset="0"/>
              <a:buChar char="•"/>
            </a:pPr>
            <a:r>
              <a:rPr lang="en-AU" sz="1050" b="1" dirty="0">
                <a:solidFill>
                  <a:schemeClr val="tx1"/>
                </a:solidFill>
              </a:rPr>
              <a:t>Target area: </a:t>
            </a:r>
            <a:r>
              <a:rPr lang="en-AU" sz="1050" dirty="0">
                <a:solidFill>
                  <a:schemeClr val="tx1"/>
                </a:solidFill>
              </a:rPr>
              <a:t>Each core objective falls within a target area. Each target area focuses on a specific stakeholder group which will play a pivotal role in the achieving the relevant objectives. Furthermore, 6 of the 7 objectives have a target area which is outside of the SBN’s core team. This means that the control the SBN has over the success of these objectives is more limited.</a:t>
            </a:r>
          </a:p>
        </p:txBody>
      </p:sp>
      <p:sp>
        <p:nvSpPr>
          <p:cNvPr id="22" name="Rectangle 21"/>
          <p:cNvSpPr/>
          <p:nvPr/>
        </p:nvSpPr>
        <p:spPr>
          <a:xfrm>
            <a:off x="325155" y="4373324"/>
            <a:ext cx="8555458" cy="35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Our 7 core objectives, at a glance:</a:t>
            </a:r>
            <a:endParaRPr lang="en-AU" sz="1200" b="1" dirty="0">
              <a:solidFill>
                <a:srgbClr val="FF0000"/>
              </a:solidFill>
            </a:endParaRPr>
          </a:p>
        </p:txBody>
      </p:sp>
      <p:sp>
        <p:nvSpPr>
          <p:cNvPr id="24" name="Rectangle 23"/>
          <p:cNvSpPr/>
          <p:nvPr/>
        </p:nvSpPr>
        <p:spPr>
          <a:xfrm>
            <a:off x="325155" y="2936902"/>
            <a:ext cx="8555458" cy="1356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Key Performance Indicators (KPIs):</a:t>
            </a:r>
          </a:p>
          <a:p>
            <a:pPr marL="177800" indent="-177800">
              <a:buFont typeface="Arial" panose="020B0604020202020204" pitchFamily="34" charset="0"/>
              <a:buChar char="•"/>
            </a:pPr>
            <a:r>
              <a:rPr lang="en-AU" sz="1050" dirty="0">
                <a:solidFill>
                  <a:schemeClr val="tx1"/>
                </a:solidFill>
              </a:rPr>
              <a:t>Each of the 7 core objectives is complemented by a set of KPIs:</a:t>
            </a:r>
          </a:p>
          <a:p>
            <a:pPr marL="635000" lvl="1" indent="-177800">
              <a:buFont typeface="Arial" panose="020B0604020202020204" pitchFamily="34" charset="0"/>
              <a:buChar char="•"/>
            </a:pPr>
            <a:r>
              <a:rPr lang="en-AU" sz="1050" b="1" dirty="0">
                <a:solidFill>
                  <a:schemeClr val="tx1"/>
                </a:solidFill>
              </a:rPr>
              <a:t>Direct KPIs: </a:t>
            </a:r>
            <a:r>
              <a:rPr lang="en-AU" sz="1050" dirty="0">
                <a:solidFill>
                  <a:schemeClr val="tx1"/>
                </a:solidFill>
              </a:rPr>
              <a:t>Performance metrics for the SBN team. These are within the direct control of the SBN team and the SBN Coordinator is accountable for achieving these targets</a:t>
            </a:r>
          </a:p>
          <a:p>
            <a:pPr marL="635000" lvl="1" indent="-177800">
              <a:buFont typeface="Arial" panose="020B0604020202020204" pitchFamily="34" charset="0"/>
              <a:buChar char="•"/>
            </a:pPr>
            <a:r>
              <a:rPr lang="en-AU" sz="1050" b="1" dirty="0">
                <a:solidFill>
                  <a:schemeClr val="tx1"/>
                </a:solidFill>
              </a:rPr>
              <a:t>Indirect KPIs: </a:t>
            </a:r>
            <a:r>
              <a:rPr lang="en-AU" sz="1050" dirty="0">
                <a:solidFill>
                  <a:schemeClr val="tx1"/>
                </a:solidFill>
              </a:rPr>
              <a:t>Desired outcomes not within the direct control of the SBN team. The positive work of the SBN team will hopefully lead to these outcomes but they are beyond the control of the SBN team and, as such, the team’s work will not be discounted if they are not achieved</a:t>
            </a:r>
          </a:p>
          <a:p>
            <a:pPr marL="177800" indent="-177800">
              <a:buFont typeface="Arial" panose="020B0604020202020204" pitchFamily="34" charset="0"/>
              <a:buChar char="•"/>
            </a:pPr>
            <a:r>
              <a:rPr lang="en-AU" sz="1050" dirty="0">
                <a:solidFill>
                  <a:schemeClr val="tx1"/>
                </a:solidFill>
              </a:rPr>
              <a:t>KPIs should be monitored and reviewed on an annual basis, as part of the broader strategic review process, outlined in the ‘Housekeeping’ section’. They may be updated in accordingly, following due procedure</a:t>
            </a:r>
          </a:p>
        </p:txBody>
      </p:sp>
      <p:sp>
        <p:nvSpPr>
          <p:cNvPr id="25"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algn="r">
              <a:defRPr sz="900" b="1">
                <a:solidFill>
                  <a:schemeClr val="accent1">
                    <a:lumMod val="50000"/>
                  </a:schemeClr>
                </a:solidFill>
              </a:defRPr>
            </a:lvl1pPr>
          </a:lstStyle>
          <a:p>
            <a:r>
              <a:rPr lang="en-AU" dirty="0"/>
              <a:t>3. The Strategy explained</a:t>
            </a:r>
          </a:p>
        </p:txBody>
      </p:sp>
      <p:cxnSp>
        <p:nvCxnSpPr>
          <p:cNvPr id="32"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1088698" y="4704439"/>
            <a:ext cx="1080000" cy="684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1. Develop a strong SBN membership &amp; community profile</a:t>
            </a:r>
          </a:p>
        </p:txBody>
      </p:sp>
      <p:sp>
        <p:nvSpPr>
          <p:cNvPr id="34" name="Rectangle 33"/>
          <p:cNvSpPr/>
          <p:nvPr/>
        </p:nvSpPr>
        <p:spPr>
          <a:xfrm>
            <a:off x="5655130" y="4704439"/>
            <a:ext cx="1080000" cy="684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5. Improve nutrition sensitivity along the agricultural value chain</a:t>
            </a:r>
          </a:p>
        </p:txBody>
      </p:sp>
      <p:sp>
        <p:nvSpPr>
          <p:cNvPr id="35" name="Rectangle 34"/>
          <p:cNvSpPr/>
          <p:nvPr/>
        </p:nvSpPr>
        <p:spPr>
          <a:xfrm>
            <a:off x="2230306" y="4704439"/>
            <a:ext cx="1080000" cy="684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2. Improve nutrition policies &amp; regulations</a:t>
            </a:r>
          </a:p>
        </p:txBody>
      </p:sp>
      <p:sp>
        <p:nvSpPr>
          <p:cNvPr id="36" name="Rectangle 35"/>
          <p:cNvSpPr/>
          <p:nvPr/>
        </p:nvSpPr>
        <p:spPr>
          <a:xfrm>
            <a:off x="151982" y="4704439"/>
            <a:ext cx="875108" cy="684000"/>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Core objectives</a:t>
            </a:r>
          </a:p>
        </p:txBody>
      </p:sp>
      <p:sp>
        <p:nvSpPr>
          <p:cNvPr id="37" name="Rectangle 36"/>
          <p:cNvSpPr/>
          <p:nvPr/>
        </p:nvSpPr>
        <p:spPr>
          <a:xfrm>
            <a:off x="3371914" y="4704439"/>
            <a:ext cx="1080000" cy="684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3. Increase business engagement in the nutrition sector</a:t>
            </a:r>
          </a:p>
        </p:txBody>
      </p:sp>
      <p:sp>
        <p:nvSpPr>
          <p:cNvPr id="38" name="Rectangle 37"/>
          <p:cNvSpPr/>
          <p:nvPr/>
        </p:nvSpPr>
        <p:spPr>
          <a:xfrm>
            <a:off x="4513522" y="4704439"/>
            <a:ext cx="1080000" cy="684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4. Facilitate meaningful partnerships &amp; investment options in nutrition</a:t>
            </a:r>
          </a:p>
        </p:txBody>
      </p:sp>
      <p:sp>
        <p:nvSpPr>
          <p:cNvPr id="39" name="Rectangle 38"/>
          <p:cNvSpPr/>
          <p:nvPr/>
        </p:nvSpPr>
        <p:spPr>
          <a:xfrm>
            <a:off x="6796738" y="4704439"/>
            <a:ext cx="1080000" cy="684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6. Increase the availability of fortified products &amp; supplements</a:t>
            </a:r>
          </a:p>
        </p:txBody>
      </p:sp>
      <p:sp>
        <p:nvSpPr>
          <p:cNvPr id="40" name="Rectangle 39"/>
          <p:cNvSpPr/>
          <p:nvPr/>
        </p:nvSpPr>
        <p:spPr>
          <a:xfrm>
            <a:off x="7938347" y="4704439"/>
            <a:ext cx="1080000" cy="684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7. Increase nutrition awareness &amp; demand</a:t>
            </a:r>
          </a:p>
        </p:txBody>
      </p:sp>
      <p:sp>
        <p:nvSpPr>
          <p:cNvPr id="41" name="Rectangle 40"/>
          <p:cNvSpPr/>
          <p:nvPr/>
        </p:nvSpPr>
        <p:spPr>
          <a:xfrm>
            <a:off x="151982" y="5477737"/>
            <a:ext cx="875108" cy="984494"/>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does it mean?</a:t>
            </a:r>
          </a:p>
        </p:txBody>
      </p:sp>
      <p:sp>
        <p:nvSpPr>
          <p:cNvPr id="42" name="Rectangle 41"/>
          <p:cNvSpPr/>
          <p:nvPr/>
        </p:nvSpPr>
        <p:spPr>
          <a:xfrm>
            <a:off x="1088698" y="5479706"/>
            <a:ext cx="1080000" cy="9864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Continue to increase the number of active members and become more visible in the community</a:t>
            </a:r>
          </a:p>
        </p:txBody>
      </p:sp>
      <p:sp>
        <p:nvSpPr>
          <p:cNvPr id="43" name="Rectangle 42"/>
          <p:cNvSpPr/>
          <p:nvPr/>
        </p:nvSpPr>
        <p:spPr>
          <a:xfrm>
            <a:off x="2230306" y="5475831"/>
            <a:ext cx="1080000" cy="9864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Provide input and recommendations to public policies, based on feedback from the private sector</a:t>
            </a:r>
          </a:p>
        </p:txBody>
      </p:sp>
      <p:sp>
        <p:nvSpPr>
          <p:cNvPr id="44" name="Rectangle 43"/>
          <p:cNvSpPr/>
          <p:nvPr/>
        </p:nvSpPr>
        <p:spPr>
          <a:xfrm>
            <a:off x="3371914" y="5475831"/>
            <a:ext cx="1080000" cy="9864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Help businesses to become more active in workplace nutrition, CSR initiatives and the broader nutrition market</a:t>
            </a:r>
          </a:p>
        </p:txBody>
      </p:sp>
      <p:sp>
        <p:nvSpPr>
          <p:cNvPr id="45" name="Rectangle 44"/>
          <p:cNvSpPr/>
          <p:nvPr/>
        </p:nvSpPr>
        <p:spPr>
          <a:xfrm>
            <a:off x="4513522" y="5475831"/>
            <a:ext cx="1080000" cy="9864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Work with businesses to set up cooperative partnerships and investments in nutrition initiatives</a:t>
            </a:r>
          </a:p>
        </p:txBody>
      </p:sp>
      <p:sp>
        <p:nvSpPr>
          <p:cNvPr id="46" name="Rectangle 45"/>
          <p:cNvSpPr/>
          <p:nvPr/>
        </p:nvSpPr>
        <p:spPr>
          <a:xfrm>
            <a:off x="5655131" y="5484445"/>
            <a:ext cx="1080000" cy="9864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Help to increase the focus on nutrition within smallholder farming communities and estates</a:t>
            </a:r>
          </a:p>
        </p:txBody>
      </p:sp>
      <p:sp>
        <p:nvSpPr>
          <p:cNvPr id="47" name="Rectangle 46"/>
          <p:cNvSpPr/>
          <p:nvPr/>
        </p:nvSpPr>
        <p:spPr>
          <a:xfrm>
            <a:off x="6796739" y="5484445"/>
            <a:ext cx="1080000" cy="9864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Help to ameliorate the challenges and build on the opportunities around fortification along the whole supply chain</a:t>
            </a:r>
          </a:p>
        </p:txBody>
      </p:sp>
      <p:sp>
        <p:nvSpPr>
          <p:cNvPr id="48" name="Rectangle 47"/>
          <p:cNvSpPr/>
          <p:nvPr/>
        </p:nvSpPr>
        <p:spPr>
          <a:xfrm>
            <a:off x="7938347" y="5484445"/>
            <a:ext cx="1080000" cy="9864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Initiate and support the roll out of a major nutrition awareness / BCC campaign</a:t>
            </a:r>
          </a:p>
        </p:txBody>
      </p:sp>
    </p:spTree>
    <p:extLst>
      <p:ext uri="{BB962C8B-B14F-4D97-AF65-F5344CB8AC3E}">
        <p14:creationId xmlns:p14="http://schemas.microsoft.com/office/powerpoint/2010/main" val="88364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1 (Initiatives)</a:t>
            </a:r>
          </a:p>
          <a:p>
            <a:pPr algn="l">
              <a:lnSpc>
                <a:spcPct val="100000"/>
              </a:lnSpc>
            </a:pPr>
            <a:r>
              <a:rPr lang="en-AU" sz="1800" dirty="0">
                <a:latin typeface="Georgia" panose="02040502050405020303" pitchFamily="18" charset="0"/>
              </a:rPr>
              <a:t>Develop a strong SBN membership &amp; community profile</a:t>
            </a:r>
          </a:p>
        </p:txBody>
      </p:sp>
      <p:graphicFrame>
        <p:nvGraphicFramePr>
          <p:cNvPr id="7" name="Table 6"/>
          <p:cNvGraphicFramePr>
            <a:graphicFrameLocks noGrp="1"/>
          </p:cNvGraphicFramePr>
          <p:nvPr>
            <p:extLst>
              <p:ext uri="{D42A27DB-BD31-4B8C-83A1-F6EECF244321}">
                <p14:modId xmlns:p14="http://schemas.microsoft.com/office/powerpoint/2010/main" val="841319078"/>
              </p:ext>
            </p:extLst>
          </p:nvPr>
        </p:nvGraphicFramePr>
        <p:xfrm>
          <a:off x="325155" y="1362468"/>
          <a:ext cx="8501671" cy="519108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900391">
                  <a:extLst>
                    <a:ext uri="{9D8B030D-6E8A-4147-A177-3AD203B41FA5}">
                      <a16:colId xmlns:a16="http://schemas.microsoft.com/office/drawing/2014/main" val="20001"/>
                    </a:ext>
                  </a:extLst>
                </a:gridCol>
                <a:gridCol w="1578260">
                  <a:extLst>
                    <a:ext uri="{9D8B030D-6E8A-4147-A177-3AD203B41FA5}">
                      <a16:colId xmlns:a16="http://schemas.microsoft.com/office/drawing/2014/main" val="20002"/>
                    </a:ext>
                  </a:extLst>
                </a:gridCol>
                <a:gridCol w="4836549">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algn="ctr"/>
                      <a:r>
                        <a:rPr lang="en-AU" sz="1100" dirty="0">
                          <a:solidFill>
                            <a:schemeClr val="tx1"/>
                          </a:solidFill>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algn="ctr"/>
                      <a:r>
                        <a:rPr lang="en-AU" sz="1100" dirty="0">
                          <a:solidFill>
                            <a:schemeClr val="tx1"/>
                          </a:solidFill>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1.1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algn="l" defTabSz="914400" rtl="0" eaLnBrk="1" latinLnBrk="0" hangingPunct="1"/>
                      <a:r>
                        <a:rPr lang="en-AU" sz="1000" kern="1200" dirty="0">
                          <a:solidFill>
                            <a:schemeClr val="dk1"/>
                          </a:solidFill>
                          <a:latin typeface="+mn-lt"/>
                          <a:ea typeface="+mn-ea"/>
                          <a:cs typeface="+mn-cs"/>
                        </a:rPr>
                        <a:t>Recruit</a:t>
                      </a:r>
                      <a:r>
                        <a:rPr lang="en-AU" sz="1000" kern="1200" baseline="0" dirty="0">
                          <a:solidFill>
                            <a:schemeClr val="dk1"/>
                          </a:solidFill>
                          <a:latin typeface="+mn-lt"/>
                          <a:ea typeface="+mn-ea"/>
                          <a:cs typeface="+mn-cs"/>
                        </a:rPr>
                        <a:t> and retain members</a:t>
                      </a:r>
                      <a:endParaRPr lang="en-AU" sz="1000" kern="1200" dirty="0">
                        <a:solidFill>
                          <a:schemeClr val="dk1"/>
                        </a:solidFill>
                        <a:latin typeface="+mn-lt"/>
                        <a:ea typeface="+mn-ea"/>
                        <a:cs typeface="+mn-cs"/>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Formally sign up businesses and organisations as members of the SBN Tanzania </a:t>
                      </a:r>
                      <a:r>
                        <a:rPr lang="en-AU" sz="900" kern="1200" baseline="0" dirty="0">
                          <a:solidFill>
                            <a:schemeClr val="dk1"/>
                          </a:solidFill>
                          <a:latin typeface="+mn-lt"/>
                          <a:ea typeface="+mn-ea"/>
                          <a:cs typeface="+mn-cs"/>
                        </a:rPr>
                        <a:t>on an ongoing basis</a:t>
                      </a:r>
                    </a:p>
                    <a:p>
                      <a:pPr marL="85725"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Request they include a nutrition commitment</a:t>
                      </a:r>
                      <a:endParaRPr lang="en-AU" sz="900" i="0"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Develop a comprehensive stakeholder contact list and ensure it is continuously added to and strengthened. To be checked and updated on a monthly basis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Identify, approach and meet with a large proportion of all businesses along the nutrition value chain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kern="1200" dirty="0">
                          <a:solidFill>
                            <a:schemeClr val="dk1"/>
                          </a:solidFill>
                          <a:latin typeface="+mn-lt"/>
                          <a:ea typeface="+mn-ea"/>
                          <a:cs typeface="+mn-cs"/>
                        </a:rPr>
                        <a:t>Target</a:t>
                      </a:r>
                      <a:r>
                        <a:rPr lang="en-AU" sz="900" kern="1200" baseline="0" dirty="0">
                          <a:solidFill>
                            <a:schemeClr val="dk1"/>
                          </a:solidFill>
                          <a:latin typeface="+mn-lt"/>
                          <a:ea typeface="+mn-ea"/>
                          <a:cs typeface="+mn-cs"/>
                        </a:rPr>
                        <a:t> existing stakeholder group as founding members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kern="1200" dirty="0">
                          <a:solidFill>
                            <a:schemeClr val="dk1"/>
                          </a:solidFill>
                          <a:latin typeface="+mn-lt"/>
                          <a:ea typeface="+mn-ea"/>
                          <a:cs typeface="+mn-cs"/>
                        </a:rPr>
                        <a:t>Develop and implement a membership platform (including</a:t>
                      </a:r>
                      <a:r>
                        <a:rPr lang="en-AU" sz="900" kern="1200" baseline="0" dirty="0">
                          <a:solidFill>
                            <a:schemeClr val="dk1"/>
                          </a:solidFill>
                          <a:latin typeface="+mn-lt"/>
                          <a:ea typeface="+mn-ea"/>
                          <a:cs typeface="+mn-cs"/>
                        </a:rPr>
                        <a:t> nutrition commitment tracking mechanism) as outlined in the </a:t>
                      </a:r>
                      <a:r>
                        <a:rPr lang="en-AU" sz="900" i="1" kern="1200" baseline="0" dirty="0">
                          <a:solidFill>
                            <a:schemeClr val="dk1"/>
                          </a:solidFill>
                          <a:latin typeface="+mn-lt"/>
                          <a:ea typeface="+mn-ea"/>
                          <a:cs typeface="+mn-cs"/>
                        </a:rPr>
                        <a:t>Nutrition Advocacy Plan</a:t>
                      </a:r>
                      <a:endParaRPr lang="en-AU" sz="900" i="1" kern="120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kern="1200" baseline="0" dirty="0">
                          <a:solidFill>
                            <a:schemeClr val="dk1"/>
                          </a:solidFill>
                          <a:latin typeface="+mn-lt"/>
                          <a:ea typeface="+mn-ea"/>
                          <a:cs typeface="+mn-cs"/>
                        </a:rPr>
                        <a:t>Liaise regularly with existing and prospective members, private sector champions and other key stakeholders, as outlined in the </a:t>
                      </a:r>
                      <a:r>
                        <a:rPr lang="en-AU" sz="900" b="0" i="1" kern="1200" baseline="0" dirty="0">
                          <a:solidFill>
                            <a:schemeClr val="dk1"/>
                          </a:solidFill>
                          <a:latin typeface="+mn-lt"/>
                          <a:ea typeface="+mn-ea"/>
                          <a:cs typeface="+mn-cs"/>
                        </a:rPr>
                        <a:t>Nutrition Advocacy Plan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1.2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algn="l" defTabSz="914400" rtl="0" eaLnBrk="1" latinLnBrk="0" hangingPunct="1"/>
                      <a:r>
                        <a:rPr lang="en-AU" sz="1000" kern="1200" dirty="0">
                          <a:solidFill>
                            <a:schemeClr val="dk1"/>
                          </a:solidFill>
                          <a:latin typeface="+mn-lt"/>
                          <a:ea typeface="+mn-ea"/>
                          <a:cs typeface="+mn-cs"/>
                        </a:rPr>
                        <a:t>Monitor</a:t>
                      </a:r>
                      <a:r>
                        <a:rPr lang="en-AU" sz="1000" kern="1200" baseline="0" dirty="0">
                          <a:solidFill>
                            <a:schemeClr val="dk1"/>
                          </a:solidFill>
                          <a:latin typeface="+mn-lt"/>
                          <a:ea typeface="+mn-ea"/>
                          <a:cs typeface="+mn-cs"/>
                        </a:rPr>
                        <a:t> and track commitments</a:t>
                      </a:r>
                      <a:endParaRPr lang="en-AU" sz="1000" kern="1200" dirty="0">
                        <a:solidFill>
                          <a:schemeClr val="dk1"/>
                        </a:solidFill>
                        <a:latin typeface="+mn-lt"/>
                        <a:ea typeface="+mn-ea"/>
                        <a:cs typeface="+mn-cs"/>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Record, monitor and track nutrition commitments made by SBN members when they sign up</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Develop a tracking tool to list all the nutrition commitments made by members upon joining the network. This should be a simple Excel spreadsheet, maintained regularly</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Contact members on a quarterly basis (4 times per year) to discuss progress on meeting their commitments. Review and update commitments where necessary</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Develop an </a:t>
                      </a:r>
                      <a:r>
                        <a:rPr lang="en-AU" sz="900" i="1" kern="1200" baseline="0" dirty="0">
                          <a:solidFill>
                            <a:schemeClr val="dk1"/>
                          </a:solidFill>
                          <a:latin typeface="+mn-lt"/>
                          <a:ea typeface="+mn-ea"/>
                          <a:cs typeface="+mn-cs"/>
                        </a:rPr>
                        <a:t>annual nutrition commitment report</a:t>
                      </a:r>
                      <a:r>
                        <a:rPr lang="en-AU" sz="900" i="0" kern="1200" baseline="0" dirty="0">
                          <a:solidFill>
                            <a:schemeClr val="dk1"/>
                          </a:solidFill>
                          <a:latin typeface="+mn-lt"/>
                          <a:ea typeface="+mn-ea"/>
                          <a:cs typeface="+mn-cs"/>
                        </a:rPr>
                        <a:t> on progress made against all commitments, with commentary, and share this with SBN global team and government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7183">
                <a:tc>
                  <a:txBody>
                    <a:bodyPr/>
                    <a:lstStyle/>
                    <a:p>
                      <a:pPr algn="ctr"/>
                      <a:r>
                        <a:rPr lang="en-AU" sz="1000" dirty="0"/>
                        <a:t>1.3</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mn-lt"/>
                          <a:ea typeface="+mn-ea"/>
                          <a:cs typeface="+mn-cs"/>
                        </a:rPr>
                        <a:t>Provide networking</a:t>
                      </a:r>
                      <a:r>
                        <a:rPr lang="en-AU" sz="1000" kern="1200" baseline="0" dirty="0">
                          <a:solidFill>
                            <a:schemeClr val="dk1"/>
                          </a:solidFill>
                          <a:latin typeface="+mn-lt"/>
                          <a:ea typeface="+mn-ea"/>
                          <a:cs typeface="+mn-cs"/>
                        </a:rPr>
                        <a:t> opportunities</a:t>
                      </a:r>
                      <a:endParaRPr lang="en-AU" sz="1000" kern="1200" dirty="0">
                        <a:solidFill>
                          <a:schemeClr val="dk1"/>
                        </a:solidFill>
                        <a:latin typeface="+mn-lt"/>
                        <a:ea typeface="+mn-ea"/>
                        <a:cs typeface="+mn-cs"/>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kern="1200" baseline="0" dirty="0">
                          <a:solidFill>
                            <a:schemeClr val="dk1"/>
                          </a:solidFill>
                          <a:latin typeface="+mn-lt"/>
                          <a:ea typeface="+mn-ea"/>
                          <a:cs typeface="+mn-cs"/>
                        </a:rPr>
                        <a:t>Ensure that SBN members have regular opportunities to physically meet and interact with each other, government stakeholders and key partners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indent="-85725" algn="l" defTabSz="914400" rtl="0" eaLnBrk="1" latinLnBrk="0" hangingPunct="1">
                        <a:buFont typeface="Arial" panose="020B0604020202020204" pitchFamily="34" charset="0"/>
                        <a:buChar char="•"/>
                      </a:pPr>
                      <a:r>
                        <a:rPr lang="en-GB" sz="900" kern="1200" baseline="0" dirty="0">
                          <a:solidFill>
                            <a:schemeClr val="dk1"/>
                          </a:solidFill>
                          <a:latin typeface="+mn-lt"/>
                          <a:ea typeface="+mn-ea"/>
                          <a:cs typeface="+mn-cs"/>
                        </a:rPr>
                        <a:t>Share information related to relevant events and meetings which may be of interest to members and key stakeholders (incl. government, donors and CSOs)</a:t>
                      </a:r>
                    </a:p>
                    <a:p>
                      <a:pPr marL="85725" indent="-85725" algn="l" defTabSz="914400" rtl="0" eaLnBrk="1" latinLnBrk="0" hangingPunct="1">
                        <a:buFont typeface="Arial" panose="020B0604020202020204" pitchFamily="34" charset="0"/>
                        <a:buChar char="•"/>
                      </a:pPr>
                      <a:r>
                        <a:rPr lang="en-GB" sz="900" kern="1200" baseline="0" dirty="0">
                          <a:solidFill>
                            <a:schemeClr val="dk1"/>
                          </a:solidFill>
                          <a:latin typeface="+mn-lt"/>
                          <a:ea typeface="+mn-ea"/>
                          <a:cs typeface="+mn-cs"/>
                        </a:rPr>
                        <a:t>Organise biannual events for members to enable networking and to provide useful, practical information and support (presentations, workshops, focus groups or general meetings). This will also contribute to initiative 3.3 </a:t>
                      </a:r>
                      <a:r>
                        <a:rPr lang="en-GB" sz="900" i="1" kern="1200" baseline="0" dirty="0">
                          <a:solidFill>
                            <a:schemeClr val="dk1"/>
                          </a:solidFill>
                          <a:latin typeface="+mn-lt"/>
                          <a:ea typeface="+mn-ea"/>
                          <a:cs typeface="+mn-cs"/>
                        </a:rPr>
                        <a:t>(‘Support food &amp; nutrition companies with guidance, tools &amp; information’)</a:t>
                      </a:r>
                      <a:endParaRPr lang="en-AU" sz="900" i="1"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7183">
                <a:tc>
                  <a:txBody>
                    <a:bodyPr/>
                    <a:lstStyle/>
                    <a:p>
                      <a:pPr algn="ctr"/>
                      <a:r>
                        <a:rPr lang="en-AU" sz="1000" dirty="0"/>
                        <a:t>1.4</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mn-lt"/>
                          <a:ea typeface="+mn-ea"/>
                          <a:cs typeface="+mn-cs"/>
                        </a:rPr>
                        <a:t>Actively generate positive SBN publicity</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Promote the role of business in improving nutrition in Tanzania, and highlight the SBN’s key role in this process</a:t>
                      </a:r>
                    </a:p>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Maintain an active communications agenda</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Act as the spokesperson for the nutrition private sector and collectively represent members on nutrition topics in the public arena</a:t>
                      </a:r>
                    </a:p>
                    <a:p>
                      <a:pPr marL="85725"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Develop and share a quarterly newsletter which includes (but not limited to): </a:t>
                      </a:r>
                    </a:p>
                    <a:p>
                      <a:pPr marL="266700"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Update</a:t>
                      </a:r>
                      <a:r>
                        <a:rPr lang="en-AU" sz="900" kern="1200" baseline="0" dirty="0">
                          <a:solidFill>
                            <a:schemeClr val="dk1"/>
                          </a:solidFill>
                          <a:latin typeface="+mn-lt"/>
                          <a:ea typeface="+mn-ea"/>
                          <a:cs typeface="+mn-cs"/>
                        </a:rPr>
                        <a:t> on SBN initiatives from Tanzania team and global team</a:t>
                      </a:r>
                    </a:p>
                    <a:p>
                      <a:pPr marL="266700"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Upcoming events (both SBN and in the community)</a:t>
                      </a:r>
                    </a:p>
                    <a:p>
                      <a:pPr marL="266700"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Good news stories from members and international case studies</a:t>
                      </a:r>
                    </a:p>
                    <a:p>
                      <a:pPr marL="266700"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News from the Tanzanian nutrition market</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Liaise regularly with the other SUN groups in Tanzania and highlight the critical role that the private sector can play in scaling up nutrition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5532">
                <a:tc>
                  <a:txBody>
                    <a:bodyPr/>
                    <a:lstStyle/>
                    <a:p>
                      <a:pPr algn="ctr"/>
                      <a:r>
                        <a:rPr lang="en-AU" sz="1000" dirty="0"/>
                        <a:t>1.5</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solidFill>
                            <a:schemeClr val="tx1"/>
                          </a:solidFill>
                        </a:rPr>
                        <a:t>Establish an</a:t>
                      </a:r>
                      <a:r>
                        <a:rPr lang="en-AU" sz="900" baseline="0" dirty="0">
                          <a:solidFill>
                            <a:schemeClr val="tx1"/>
                          </a:solidFill>
                        </a:rPr>
                        <a:t> active and accountable governance structure</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Establish</a:t>
                      </a:r>
                      <a:r>
                        <a:rPr lang="en-AU" sz="900" kern="1200" baseline="0" dirty="0">
                          <a:solidFill>
                            <a:schemeClr val="dk1"/>
                          </a:solidFill>
                          <a:latin typeface="+mn-lt"/>
                          <a:ea typeface="+mn-ea"/>
                          <a:cs typeface="+mn-cs"/>
                        </a:rPr>
                        <a:t> an SBN Advisory Group and project management framework to provide strategic guidance and review progress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Establish an active Advisory Group with members </a:t>
                      </a:r>
                      <a:r>
                        <a:rPr lang="en-AU" sz="900" kern="1200" baseline="0" dirty="0">
                          <a:solidFill>
                            <a:schemeClr val="dk1"/>
                          </a:solidFill>
                          <a:latin typeface="+mn-lt"/>
                          <a:ea typeface="+mn-ea"/>
                          <a:cs typeface="+mn-cs"/>
                        </a:rPr>
                        <a:t>from the private sector, donors, civil society organisations and / or high profile members of the community</a:t>
                      </a:r>
                    </a:p>
                    <a:p>
                      <a:pPr marL="85725"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Prepare for, coordinate and convene quarterly advisory group meetings</a:t>
                      </a:r>
                    </a:p>
                    <a:p>
                      <a:pPr marL="85725"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Develop an accountable internal project management framework to review SBN progress</a:t>
                      </a:r>
                    </a:p>
                    <a:p>
                      <a:pPr marL="85725"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Strengthen local SBN capacity to deliver on commitments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cxnSp>
        <p:nvCxnSpPr>
          <p:cNvPr id="8"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7960283" y="1700434"/>
            <a:ext cx="827267" cy="209550"/>
            <a:chOff x="8020608" y="1962150"/>
            <a:chExt cx="827267" cy="209550"/>
          </a:xfrm>
        </p:grpSpPr>
        <p:sp>
          <p:nvSpPr>
            <p:cNvPr id="11" name="Rectangle 10"/>
            <p:cNvSpPr/>
            <p:nvPr/>
          </p:nvSpPr>
          <p:spPr>
            <a:xfrm>
              <a:off x="8145093" y="196215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2" name="Oval 11"/>
            <p:cNvSpPr>
              <a:spLocks noChangeAspect="1"/>
            </p:cNvSpPr>
            <p:nvPr/>
          </p:nvSpPr>
          <p:spPr>
            <a:xfrm>
              <a:off x="8020608" y="2006809"/>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grpSp>
        <p:nvGrpSpPr>
          <p:cNvPr id="13" name="Group 12"/>
          <p:cNvGrpSpPr/>
          <p:nvPr/>
        </p:nvGrpSpPr>
        <p:grpSpPr>
          <a:xfrm>
            <a:off x="7957976" y="1882129"/>
            <a:ext cx="829574" cy="209550"/>
            <a:chOff x="8018301" y="2139950"/>
            <a:chExt cx="829574" cy="209550"/>
          </a:xfrm>
        </p:grpSpPr>
        <p:sp>
          <p:nvSpPr>
            <p:cNvPr id="14" name="Rectangle 13"/>
            <p:cNvSpPr/>
            <p:nvPr/>
          </p:nvSpPr>
          <p:spPr>
            <a:xfrm>
              <a:off x="8145093" y="213995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5" name="Oval 14"/>
            <p:cNvSpPr>
              <a:spLocks noChangeAspect="1"/>
            </p:cNvSpPr>
            <p:nvPr/>
          </p:nvSpPr>
          <p:spPr>
            <a:xfrm>
              <a:off x="8018301" y="2181329"/>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16" name="Group 15"/>
          <p:cNvGrpSpPr/>
          <p:nvPr/>
        </p:nvGrpSpPr>
        <p:grpSpPr>
          <a:xfrm>
            <a:off x="7957977" y="2245519"/>
            <a:ext cx="829573" cy="209550"/>
            <a:chOff x="8018302" y="2507235"/>
            <a:chExt cx="829573" cy="209550"/>
          </a:xfrm>
        </p:grpSpPr>
        <p:sp>
          <p:nvSpPr>
            <p:cNvPr id="17" name="Rectangle 16"/>
            <p:cNvSpPr/>
            <p:nvPr/>
          </p:nvSpPr>
          <p:spPr>
            <a:xfrm>
              <a:off x="8145093" y="2507235"/>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18" name="Oval 17"/>
            <p:cNvSpPr>
              <a:spLocks noChangeAspect="1"/>
            </p:cNvSpPr>
            <p:nvPr/>
          </p:nvSpPr>
          <p:spPr>
            <a:xfrm>
              <a:off x="8018302" y="2548614"/>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19" name="Group 18"/>
          <p:cNvGrpSpPr/>
          <p:nvPr/>
        </p:nvGrpSpPr>
        <p:grpSpPr>
          <a:xfrm>
            <a:off x="7957977" y="2063824"/>
            <a:ext cx="829573" cy="209550"/>
            <a:chOff x="8018302" y="2323618"/>
            <a:chExt cx="829573" cy="209550"/>
          </a:xfrm>
        </p:grpSpPr>
        <p:sp>
          <p:nvSpPr>
            <p:cNvPr id="20" name="Rectangle 19"/>
            <p:cNvSpPr/>
            <p:nvPr/>
          </p:nvSpPr>
          <p:spPr>
            <a:xfrm>
              <a:off x="8145093" y="232361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21" name="Oval 20"/>
            <p:cNvSpPr>
              <a:spLocks noChangeAspect="1"/>
            </p:cNvSpPr>
            <p:nvPr/>
          </p:nvSpPr>
          <p:spPr>
            <a:xfrm>
              <a:off x="8018302" y="2368277"/>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22" name="Group 21"/>
          <p:cNvGrpSpPr/>
          <p:nvPr/>
        </p:nvGrpSpPr>
        <p:grpSpPr>
          <a:xfrm>
            <a:off x="7971079" y="3728868"/>
            <a:ext cx="827267" cy="209550"/>
            <a:chOff x="8020608" y="3109368"/>
            <a:chExt cx="827267" cy="209550"/>
          </a:xfrm>
        </p:grpSpPr>
        <p:sp>
          <p:nvSpPr>
            <p:cNvPr id="23" name="Rectangle 22"/>
            <p:cNvSpPr/>
            <p:nvPr/>
          </p:nvSpPr>
          <p:spPr>
            <a:xfrm>
              <a:off x="8145093" y="310936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24" name="Oval 23"/>
            <p:cNvSpPr>
              <a:spLocks noChangeAspect="1"/>
            </p:cNvSpPr>
            <p:nvPr/>
          </p:nvSpPr>
          <p:spPr>
            <a:xfrm>
              <a:off x="8020608" y="3154027"/>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grpSp>
        <p:nvGrpSpPr>
          <p:cNvPr id="25" name="Group 24"/>
          <p:cNvGrpSpPr/>
          <p:nvPr/>
        </p:nvGrpSpPr>
        <p:grpSpPr>
          <a:xfrm>
            <a:off x="7968772" y="3912516"/>
            <a:ext cx="829574" cy="209550"/>
            <a:chOff x="8018301" y="3287168"/>
            <a:chExt cx="829574" cy="209550"/>
          </a:xfrm>
        </p:grpSpPr>
        <p:sp>
          <p:nvSpPr>
            <p:cNvPr id="26" name="Rectangle 25"/>
            <p:cNvSpPr/>
            <p:nvPr/>
          </p:nvSpPr>
          <p:spPr>
            <a:xfrm>
              <a:off x="8145093" y="328716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27" name="Oval 26"/>
            <p:cNvSpPr>
              <a:spLocks noChangeAspect="1"/>
            </p:cNvSpPr>
            <p:nvPr/>
          </p:nvSpPr>
          <p:spPr>
            <a:xfrm>
              <a:off x="8018301" y="3328547"/>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28" name="Group 27"/>
          <p:cNvGrpSpPr/>
          <p:nvPr/>
        </p:nvGrpSpPr>
        <p:grpSpPr>
          <a:xfrm>
            <a:off x="7968773" y="4279811"/>
            <a:ext cx="829573" cy="209550"/>
            <a:chOff x="8018302" y="3660311"/>
            <a:chExt cx="829573" cy="209550"/>
          </a:xfrm>
        </p:grpSpPr>
        <p:sp>
          <p:nvSpPr>
            <p:cNvPr id="29" name="Rectangle 28"/>
            <p:cNvSpPr/>
            <p:nvPr/>
          </p:nvSpPr>
          <p:spPr>
            <a:xfrm>
              <a:off x="8145093" y="366031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30" name="Oval 29"/>
            <p:cNvSpPr>
              <a:spLocks noChangeAspect="1"/>
            </p:cNvSpPr>
            <p:nvPr/>
          </p:nvSpPr>
          <p:spPr>
            <a:xfrm>
              <a:off x="8018302" y="370169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31" name="Group 30"/>
          <p:cNvGrpSpPr/>
          <p:nvPr/>
        </p:nvGrpSpPr>
        <p:grpSpPr>
          <a:xfrm>
            <a:off x="7968773" y="4096164"/>
            <a:ext cx="829573" cy="209550"/>
            <a:chOff x="8018302" y="3474597"/>
            <a:chExt cx="829573" cy="209550"/>
          </a:xfrm>
        </p:grpSpPr>
        <p:sp>
          <p:nvSpPr>
            <p:cNvPr id="32" name="Rectangle 31"/>
            <p:cNvSpPr/>
            <p:nvPr/>
          </p:nvSpPr>
          <p:spPr>
            <a:xfrm>
              <a:off x="8145093" y="347459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33" name="Oval 32"/>
            <p:cNvSpPr>
              <a:spLocks noChangeAspect="1"/>
            </p:cNvSpPr>
            <p:nvPr/>
          </p:nvSpPr>
          <p:spPr>
            <a:xfrm>
              <a:off x="8018302" y="3519256"/>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34" name="Group 33"/>
          <p:cNvGrpSpPr/>
          <p:nvPr/>
        </p:nvGrpSpPr>
        <p:grpSpPr>
          <a:xfrm>
            <a:off x="7960283" y="4520172"/>
            <a:ext cx="827267" cy="209550"/>
            <a:chOff x="8020607" y="4263040"/>
            <a:chExt cx="827267" cy="209550"/>
          </a:xfrm>
        </p:grpSpPr>
        <p:sp>
          <p:nvSpPr>
            <p:cNvPr id="35" name="Rectangle 34"/>
            <p:cNvSpPr/>
            <p:nvPr/>
          </p:nvSpPr>
          <p:spPr>
            <a:xfrm>
              <a:off x="8145092" y="426304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36" name="Oval 35"/>
            <p:cNvSpPr>
              <a:spLocks noChangeAspect="1"/>
            </p:cNvSpPr>
            <p:nvPr/>
          </p:nvSpPr>
          <p:spPr>
            <a:xfrm>
              <a:off x="8020607" y="4307699"/>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grpSp>
        <p:nvGrpSpPr>
          <p:cNvPr id="37" name="Group 36"/>
          <p:cNvGrpSpPr/>
          <p:nvPr/>
        </p:nvGrpSpPr>
        <p:grpSpPr>
          <a:xfrm>
            <a:off x="7957976" y="4706669"/>
            <a:ext cx="829574" cy="209550"/>
            <a:chOff x="8018300" y="4440840"/>
            <a:chExt cx="829574" cy="209550"/>
          </a:xfrm>
        </p:grpSpPr>
        <p:sp>
          <p:nvSpPr>
            <p:cNvPr id="38" name="Rectangle 37"/>
            <p:cNvSpPr/>
            <p:nvPr/>
          </p:nvSpPr>
          <p:spPr>
            <a:xfrm>
              <a:off x="8145092" y="444084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39" name="Oval 38"/>
            <p:cNvSpPr>
              <a:spLocks noChangeAspect="1"/>
            </p:cNvSpPr>
            <p:nvPr/>
          </p:nvSpPr>
          <p:spPr>
            <a:xfrm>
              <a:off x="8018300" y="4482219"/>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40" name="Group 39"/>
          <p:cNvGrpSpPr/>
          <p:nvPr/>
        </p:nvGrpSpPr>
        <p:grpSpPr>
          <a:xfrm>
            <a:off x="7957977" y="5079663"/>
            <a:ext cx="829573" cy="209550"/>
            <a:chOff x="8018301" y="4822531"/>
            <a:chExt cx="829573" cy="209550"/>
          </a:xfrm>
        </p:grpSpPr>
        <p:sp>
          <p:nvSpPr>
            <p:cNvPr id="41" name="Rectangle 40"/>
            <p:cNvSpPr/>
            <p:nvPr/>
          </p:nvSpPr>
          <p:spPr>
            <a:xfrm>
              <a:off x="8145092" y="482253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42" name="Oval 41"/>
            <p:cNvSpPr>
              <a:spLocks noChangeAspect="1"/>
            </p:cNvSpPr>
            <p:nvPr/>
          </p:nvSpPr>
          <p:spPr>
            <a:xfrm>
              <a:off x="8018301" y="486391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43" name="Group 42"/>
          <p:cNvGrpSpPr/>
          <p:nvPr/>
        </p:nvGrpSpPr>
        <p:grpSpPr>
          <a:xfrm>
            <a:off x="7957977" y="4893166"/>
            <a:ext cx="829573" cy="209550"/>
            <a:chOff x="8018301" y="4634137"/>
            <a:chExt cx="829573" cy="209550"/>
          </a:xfrm>
        </p:grpSpPr>
        <p:sp>
          <p:nvSpPr>
            <p:cNvPr id="44" name="Rectangle 43"/>
            <p:cNvSpPr/>
            <p:nvPr/>
          </p:nvSpPr>
          <p:spPr>
            <a:xfrm>
              <a:off x="8145092" y="463413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45" name="Oval 44"/>
            <p:cNvSpPr>
              <a:spLocks noChangeAspect="1"/>
            </p:cNvSpPr>
            <p:nvPr/>
          </p:nvSpPr>
          <p:spPr>
            <a:xfrm>
              <a:off x="8018301" y="4678796"/>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46" name="Group 45"/>
          <p:cNvGrpSpPr/>
          <p:nvPr/>
        </p:nvGrpSpPr>
        <p:grpSpPr>
          <a:xfrm>
            <a:off x="7960283" y="5790424"/>
            <a:ext cx="827267" cy="209550"/>
            <a:chOff x="8020607" y="4263040"/>
            <a:chExt cx="827267" cy="209550"/>
          </a:xfrm>
        </p:grpSpPr>
        <p:sp>
          <p:nvSpPr>
            <p:cNvPr id="47" name="Rectangle 46"/>
            <p:cNvSpPr/>
            <p:nvPr/>
          </p:nvSpPr>
          <p:spPr>
            <a:xfrm>
              <a:off x="8145092" y="426304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48" name="Oval 47"/>
            <p:cNvSpPr>
              <a:spLocks noChangeAspect="1"/>
            </p:cNvSpPr>
            <p:nvPr/>
          </p:nvSpPr>
          <p:spPr>
            <a:xfrm>
              <a:off x="8020607" y="4307699"/>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49" name="Group 48"/>
          <p:cNvGrpSpPr/>
          <p:nvPr/>
        </p:nvGrpSpPr>
        <p:grpSpPr>
          <a:xfrm>
            <a:off x="7957976" y="5976921"/>
            <a:ext cx="829574" cy="209550"/>
            <a:chOff x="8018300" y="4440840"/>
            <a:chExt cx="829574" cy="209550"/>
          </a:xfrm>
        </p:grpSpPr>
        <p:sp>
          <p:nvSpPr>
            <p:cNvPr id="50" name="Rectangle 49"/>
            <p:cNvSpPr/>
            <p:nvPr/>
          </p:nvSpPr>
          <p:spPr>
            <a:xfrm>
              <a:off x="8145092" y="444084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51" name="Oval 50"/>
            <p:cNvSpPr>
              <a:spLocks noChangeAspect="1"/>
            </p:cNvSpPr>
            <p:nvPr/>
          </p:nvSpPr>
          <p:spPr>
            <a:xfrm>
              <a:off x="8018300" y="4482219"/>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52" name="Group 51"/>
          <p:cNvGrpSpPr/>
          <p:nvPr/>
        </p:nvGrpSpPr>
        <p:grpSpPr>
          <a:xfrm>
            <a:off x="7957977" y="6349915"/>
            <a:ext cx="829573" cy="209550"/>
            <a:chOff x="8018301" y="4822531"/>
            <a:chExt cx="829573" cy="209550"/>
          </a:xfrm>
        </p:grpSpPr>
        <p:sp>
          <p:nvSpPr>
            <p:cNvPr id="53" name="Rectangle 52"/>
            <p:cNvSpPr/>
            <p:nvPr/>
          </p:nvSpPr>
          <p:spPr>
            <a:xfrm>
              <a:off x="8145092" y="482253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54" name="Oval 53"/>
            <p:cNvSpPr>
              <a:spLocks noChangeAspect="1"/>
            </p:cNvSpPr>
            <p:nvPr/>
          </p:nvSpPr>
          <p:spPr>
            <a:xfrm>
              <a:off x="8018301" y="486391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55" name="Group 54"/>
          <p:cNvGrpSpPr/>
          <p:nvPr/>
        </p:nvGrpSpPr>
        <p:grpSpPr>
          <a:xfrm>
            <a:off x="7957977" y="6163418"/>
            <a:ext cx="829573" cy="209550"/>
            <a:chOff x="8018301" y="4634137"/>
            <a:chExt cx="829573" cy="209550"/>
          </a:xfrm>
        </p:grpSpPr>
        <p:sp>
          <p:nvSpPr>
            <p:cNvPr id="56" name="Rectangle 55"/>
            <p:cNvSpPr/>
            <p:nvPr/>
          </p:nvSpPr>
          <p:spPr>
            <a:xfrm>
              <a:off x="8145092" y="463413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57" name="Oval 56"/>
            <p:cNvSpPr>
              <a:spLocks noChangeAspect="1"/>
            </p:cNvSpPr>
            <p:nvPr/>
          </p:nvSpPr>
          <p:spPr>
            <a:xfrm>
              <a:off x="8018301" y="4678796"/>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sp>
        <p:nvSpPr>
          <p:cNvPr id="58" name="Rectangle 57"/>
          <p:cNvSpPr/>
          <p:nvPr/>
        </p:nvSpPr>
        <p:spPr>
          <a:xfrm>
            <a:off x="7449591"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1</a:t>
            </a:r>
          </a:p>
        </p:txBody>
      </p:sp>
      <p:sp>
        <p:nvSpPr>
          <p:cNvPr id="59" name="Rectangle 58"/>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60" name="Rectangle 59"/>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61" name="Rectangle 60"/>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62" name="Rectangle 61"/>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63" name="Rectangle 62"/>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67" name="Rectangle 66"/>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69" name="Rectangle 68"/>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
        <p:nvSpPr>
          <p:cNvPr id="65" name="Rectangle 64"/>
          <p:cNvSpPr/>
          <p:nvPr/>
        </p:nvSpPr>
        <p:spPr>
          <a:xfrm>
            <a:off x="8084768" y="2852953"/>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66" name="Oval 65"/>
          <p:cNvSpPr>
            <a:spLocks noChangeAspect="1"/>
          </p:cNvSpPr>
          <p:nvPr/>
        </p:nvSpPr>
        <p:spPr>
          <a:xfrm>
            <a:off x="7960283" y="2897612"/>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70" name="Rectangle 69"/>
          <p:cNvSpPr/>
          <p:nvPr/>
        </p:nvSpPr>
        <p:spPr>
          <a:xfrm>
            <a:off x="8084768" y="303660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71" name="Oval 70"/>
          <p:cNvSpPr>
            <a:spLocks noChangeAspect="1"/>
          </p:cNvSpPr>
          <p:nvPr/>
        </p:nvSpPr>
        <p:spPr>
          <a:xfrm>
            <a:off x="7957976" y="307798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73" name="Rectangle 72"/>
          <p:cNvSpPr/>
          <p:nvPr/>
        </p:nvSpPr>
        <p:spPr>
          <a:xfrm>
            <a:off x="8084768" y="340389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74" name="Oval 73"/>
          <p:cNvSpPr>
            <a:spLocks noChangeAspect="1"/>
          </p:cNvSpPr>
          <p:nvPr/>
        </p:nvSpPr>
        <p:spPr>
          <a:xfrm>
            <a:off x="7957977" y="3445275"/>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76" name="Rectangle 75"/>
          <p:cNvSpPr/>
          <p:nvPr/>
        </p:nvSpPr>
        <p:spPr>
          <a:xfrm>
            <a:off x="8084768" y="3220249"/>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77" name="Oval 76"/>
          <p:cNvSpPr>
            <a:spLocks noChangeAspect="1"/>
          </p:cNvSpPr>
          <p:nvPr/>
        </p:nvSpPr>
        <p:spPr>
          <a:xfrm>
            <a:off x="7957977" y="3264908"/>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Tree>
    <p:extLst>
      <p:ext uri="{BB962C8B-B14F-4D97-AF65-F5344CB8AC3E}">
        <p14:creationId xmlns:p14="http://schemas.microsoft.com/office/powerpoint/2010/main" val="2442623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1 (KPIs)</a:t>
            </a:r>
          </a:p>
          <a:p>
            <a:pPr algn="l">
              <a:lnSpc>
                <a:spcPct val="100000"/>
              </a:lnSpc>
            </a:pPr>
            <a:r>
              <a:rPr lang="en-AU" sz="1800" dirty="0">
                <a:latin typeface="Georgia" panose="02040502050405020303" pitchFamily="18" charset="0"/>
              </a:rPr>
              <a:t>Develop a strong SBN Brand and Membership</a:t>
            </a:r>
          </a:p>
        </p:txBody>
      </p:sp>
      <p:graphicFrame>
        <p:nvGraphicFramePr>
          <p:cNvPr id="7" name="Table 6"/>
          <p:cNvGraphicFramePr>
            <a:graphicFrameLocks noGrp="1"/>
          </p:cNvGraphicFramePr>
          <p:nvPr>
            <p:extLst>
              <p:ext uri="{D42A27DB-BD31-4B8C-83A1-F6EECF244321}">
                <p14:modId xmlns:p14="http://schemas.microsoft.com/office/powerpoint/2010/main" val="1168233920"/>
              </p:ext>
            </p:extLst>
          </p:nvPr>
        </p:nvGraphicFramePr>
        <p:xfrm>
          <a:off x="378941" y="1568564"/>
          <a:ext cx="8522813" cy="3205680"/>
        </p:xfrm>
        <a:graphic>
          <a:graphicData uri="http://schemas.openxmlformats.org/drawingml/2006/table">
            <a:tbl>
              <a:tblPr firstRow="1" bandRow="1">
                <a:tableStyleId>{5C22544A-7EE6-4342-B048-85BDC9FD1C3A}</a:tableStyleId>
              </a:tblPr>
              <a:tblGrid>
                <a:gridCol w="1069821">
                  <a:extLst>
                    <a:ext uri="{9D8B030D-6E8A-4147-A177-3AD203B41FA5}">
                      <a16:colId xmlns:a16="http://schemas.microsoft.com/office/drawing/2014/main" val="20000"/>
                    </a:ext>
                  </a:extLst>
                </a:gridCol>
                <a:gridCol w="6069638">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20+ members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To have at least 20 formally registered local members which satisfy the membership criteria</a:t>
                      </a:r>
                    </a:p>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All members to be on relevant mailing lists and will receive newsletters, updates, invitations </a:t>
                      </a:r>
                      <a:r>
                        <a:rPr lang="en-AU" sz="800" kern="1200" baseline="0" dirty="0" err="1">
                          <a:solidFill>
                            <a:schemeClr val="dk1"/>
                          </a:solidFill>
                          <a:latin typeface="+mn-lt"/>
                          <a:ea typeface="+mn-ea"/>
                          <a:cs typeface="+mn-cs"/>
                        </a:rPr>
                        <a:t>etc</a:t>
                      </a:r>
                      <a:endParaRPr lang="en-AU" sz="800" kern="1200" baseline="0" dirty="0">
                        <a:solidFill>
                          <a:schemeClr val="dk1"/>
                        </a:solidFill>
                        <a:latin typeface="+mn-lt"/>
                        <a:ea typeface="+mn-ea"/>
                        <a:cs typeface="+mn-cs"/>
                      </a:endParaRPr>
                    </a:p>
                    <a:p>
                      <a:pPr marL="0" indent="0" algn="l" defTabSz="914400" rtl="0" eaLnBrk="1" latinLnBrk="0" hangingPunct="1">
                        <a:buFont typeface="Arial" panose="020B0604020202020204" pitchFamily="34" charset="0"/>
                        <a:buNone/>
                      </a:pPr>
                      <a:r>
                        <a:rPr lang="en-AU" sz="800" i="1" kern="1200" baseline="0" dirty="0">
                          <a:solidFill>
                            <a:schemeClr val="dk1"/>
                          </a:solidFill>
                          <a:latin typeface="+mn-lt"/>
                          <a:ea typeface="+mn-ea"/>
                          <a:cs typeface="+mn-cs"/>
                        </a:rPr>
                        <a:t>Note: Short term objective is to achieve 10+ members by the end of 2015</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2016</a:t>
                      </a:r>
                    </a:p>
                    <a:p>
                      <a:pPr marL="0" indent="0" algn="l" defTabSz="914400" rtl="0" eaLnBrk="1" latinLnBrk="0" hangingPunct="1">
                        <a:buFont typeface="Arial" panose="020B0604020202020204" pitchFamily="34" charset="0"/>
                        <a:buNone/>
                      </a:pPr>
                      <a:r>
                        <a:rPr lang="en-AU" sz="800" i="1" kern="1200" dirty="0">
                          <a:solidFill>
                            <a:schemeClr val="dk1"/>
                          </a:solidFill>
                          <a:latin typeface="+mn-lt"/>
                          <a:ea typeface="+mn-ea"/>
                          <a:cs typeface="+mn-cs"/>
                        </a:rPr>
                        <a:t>(to be reviewed in 2017)</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6 biannual events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baseline="0" dirty="0">
                          <a:solidFill>
                            <a:schemeClr val="dk1"/>
                          </a:solidFill>
                          <a:latin typeface="+mn-lt"/>
                          <a:ea typeface="+mn-ea"/>
                          <a:cs typeface="+mn-cs"/>
                        </a:rPr>
                        <a:t>Plan and coordinate 6 events (2 per year) in order to provide networking opportunities for members, provide useful and practical information and support, and share up to date information on the Network and its activities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baseline="0" dirty="0">
                          <a:solidFill>
                            <a:schemeClr val="dk1"/>
                          </a:solidFill>
                          <a:latin typeface="+mn-lt"/>
                          <a:ea typeface="+mn-ea"/>
                          <a:cs typeface="+mn-cs"/>
                        </a:rPr>
                        <a:t>Each year, 1 of these events should incorporate an Annual General Meeting (AGM) (i.e. to look at the year that was and the year ahead)</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baseline="0" dirty="0">
                          <a:solidFill>
                            <a:schemeClr val="dk1"/>
                          </a:solidFill>
                          <a:latin typeface="+mn-lt"/>
                          <a:ea typeface="+mn-ea"/>
                          <a:cs typeface="+mn-cs"/>
                        </a:rPr>
                        <a:t>This will also contribute to achieving initiative 3.3 – </a:t>
                      </a:r>
                      <a:r>
                        <a:rPr lang="en-AU" sz="800" i="1" kern="1200" baseline="0" dirty="0">
                          <a:solidFill>
                            <a:schemeClr val="dk1"/>
                          </a:solidFill>
                          <a:latin typeface="+mn-lt"/>
                          <a:ea typeface="+mn-ea"/>
                          <a:cs typeface="+mn-cs"/>
                        </a:rPr>
                        <a:t>Support food &amp; nutrition companies with guidance, tools &amp; information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12 Advisory Group</a:t>
                      </a:r>
                      <a:r>
                        <a:rPr lang="en-AU" sz="900" baseline="0" dirty="0"/>
                        <a:t> meetings held</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To have organised and facilitated 4 advisory group meetings in 2016, as per the long term goal of convening the advisory group three times per year</a:t>
                      </a:r>
                      <a:endParaRPr lang="en-AU" sz="8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2018</a:t>
                      </a:r>
                    </a:p>
                    <a:p>
                      <a:pPr marL="0" indent="0" algn="l" defTabSz="914400" rtl="0" eaLnBrk="1" latinLnBrk="0" hangingPunct="1">
                        <a:buFont typeface="Arial" panose="020B0604020202020204" pitchFamily="34" charset="0"/>
                        <a:buNone/>
                      </a:pPr>
                      <a:r>
                        <a:rPr lang="en-AU" sz="800" i="1" kern="1200" dirty="0">
                          <a:solidFill>
                            <a:schemeClr val="dk1"/>
                          </a:solidFill>
                          <a:latin typeface="+mn-lt"/>
                          <a:ea typeface="+mn-ea"/>
                          <a:cs typeface="+mn-cs"/>
                        </a:rPr>
                        <a:t>(4</a:t>
                      </a:r>
                      <a:r>
                        <a:rPr lang="en-AU" sz="800" i="1" kern="1200" baseline="0" dirty="0">
                          <a:solidFill>
                            <a:schemeClr val="dk1"/>
                          </a:solidFill>
                          <a:latin typeface="+mn-lt"/>
                          <a:ea typeface="+mn-ea"/>
                          <a:cs typeface="+mn-cs"/>
                        </a:rPr>
                        <a:t> per year)</a:t>
                      </a:r>
                      <a:endParaRPr lang="en-AU" sz="8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12 quarterly</a:t>
                      </a:r>
                      <a:r>
                        <a:rPr lang="en-AU" sz="900" baseline="0" dirty="0"/>
                        <a:t> newsletters</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800" kern="1200" dirty="0">
                          <a:solidFill>
                            <a:schemeClr val="dk1"/>
                          </a:solidFill>
                          <a:latin typeface="+mn-lt"/>
                          <a:ea typeface="+mn-ea"/>
                          <a:cs typeface="+mn-cs"/>
                        </a:rPr>
                        <a:t>To develop and send SBN</a:t>
                      </a:r>
                      <a:r>
                        <a:rPr lang="en-AU" sz="800" kern="1200" baseline="0" dirty="0">
                          <a:solidFill>
                            <a:schemeClr val="dk1"/>
                          </a:solidFill>
                          <a:latin typeface="+mn-lt"/>
                          <a:ea typeface="+mn-ea"/>
                          <a:cs typeface="+mn-cs"/>
                        </a:rPr>
                        <a:t> Tanzania newsletters, as per the ‘How’ under initiative 1.3. This will also contribute to achieving initiative 3.3 – </a:t>
                      </a:r>
                      <a:r>
                        <a:rPr lang="en-AU" sz="800" i="1" kern="1200" baseline="0" dirty="0">
                          <a:solidFill>
                            <a:schemeClr val="dk1"/>
                          </a:solidFill>
                          <a:latin typeface="+mn-lt"/>
                          <a:ea typeface="+mn-ea"/>
                          <a:cs typeface="+mn-cs"/>
                        </a:rPr>
                        <a:t>Support food &amp; nutrition companies with guidance, tools &amp; information</a:t>
                      </a:r>
                    </a:p>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Newsletters to be sent 4 times per year, at regular quarterly intervals from 2016 – 2018</a:t>
                      </a:r>
                      <a:endParaRPr lang="en-AU" sz="8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2018</a:t>
                      </a:r>
                    </a:p>
                    <a:p>
                      <a:pPr marL="0" indent="0" algn="l" defTabSz="914400" rtl="0" eaLnBrk="1" latinLnBrk="0" hangingPunct="1">
                        <a:buFont typeface="Arial" panose="020B0604020202020204" pitchFamily="34" charset="0"/>
                        <a:buNone/>
                      </a:pPr>
                      <a:r>
                        <a:rPr lang="en-AU" sz="800" i="1" kern="1200" dirty="0">
                          <a:solidFill>
                            <a:schemeClr val="dk1"/>
                          </a:solidFill>
                          <a:latin typeface="+mn-lt"/>
                          <a:ea typeface="+mn-ea"/>
                          <a:cs typeface="+mn-cs"/>
                        </a:rPr>
                        <a:t>(4 per year)</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3 annual nutrition commitment reports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To develop 1 comprehensive report each year which outlines the nutrition commitments which SBN members have made and the progress achieved over the course of the year</a:t>
                      </a:r>
                    </a:p>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To be shared with the government SBN focal point, SBN global team and any other relevant stakeholders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a:t>
                      </a:r>
                      <a:r>
                        <a:rPr lang="en-AU" sz="800" i="0" kern="1200" baseline="0" dirty="0">
                          <a:solidFill>
                            <a:schemeClr val="dk1"/>
                          </a:solidFill>
                          <a:latin typeface="+mn-lt"/>
                          <a:ea typeface="+mn-ea"/>
                          <a:cs typeface="+mn-cs"/>
                        </a:rPr>
                        <a:t> of 2018</a:t>
                      </a:r>
                    </a:p>
                    <a:p>
                      <a:pPr marL="0" indent="0" algn="l" defTabSz="914400" rtl="0" eaLnBrk="1" latinLnBrk="0" hangingPunct="1">
                        <a:buFont typeface="Arial" panose="020B0604020202020204" pitchFamily="34" charset="0"/>
                        <a:buNone/>
                      </a:pPr>
                      <a:r>
                        <a:rPr lang="en-AU" sz="800" i="1" kern="1200" baseline="0" dirty="0">
                          <a:solidFill>
                            <a:schemeClr val="dk1"/>
                          </a:solidFill>
                          <a:latin typeface="+mn-lt"/>
                          <a:ea typeface="+mn-ea"/>
                          <a:cs typeface="+mn-cs"/>
                        </a:rPr>
                        <a:t>(1 report each year)</a:t>
                      </a:r>
                      <a:endParaRPr lang="en-AU" sz="8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1 nutrition fact sheet &amp; audio-visual presentation</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To develop a fact sheet, or brief report, on the role of the private sector in scaling up nutrition. Include topics on salt iodisation, food fortification and locally produced food products</a:t>
                      </a:r>
                    </a:p>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This should be complemented by a brief audio-visual presentation (or a suitable alternative if agreed with the authors of the Advocacy Plan)</a:t>
                      </a:r>
                    </a:p>
                    <a:p>
                      <a:pPr marL="85725" indent="-85725" algn="l" defTabSz="914400" rtl="0" eaLnBrk="1" latinLnBrk="0" hangingPunct="1">
                        <a:buFont typeface="Arial" panose="020B0604020202020204" pitchFamily="34" charset="0"/>
                        <a:buChar char="•"/>
                      </a:pPr>
                      <a:r>
                        <a:rPr lang="en-AU" sz="800" kern="1200" baseline="0" dirty="0">
                          <a:solidFill>
                            <a:schemeClr val="dk1"/>
                          </a:solidFill>
                          <a:latin typeface="+mn-lt"/>
                          <a:ea typeface="+mn-ea"/>
                          <a:cs typeface="+mn-cs"/>
                        </a:rPr>
                        <a:t>To be shared with the government SBN focal point and any other relevant stakeholders</a:t>
                      </a:r>
                    </a:p>
                    <a:p>
                      <a:pPr marL="0" indent="0" algn="l" defTabSz="914400" rtl="0" eaLnBrk="1" latinLnBrk="0" hangingPunct="1">
                        <a:buFont typeface="Arial" panose="020B0604020202020204" pitchFamily="34" charset="0"/>
                        <a:buNone/>
                      </a:pPr>
                      <a:r>
                        <a:rPr lang="en-AU" sz="800" i="1" kern="1200" baseline="0" dirty="0">
                          <a:solidFill>
                            <a:schemeClr val="dk1"/>
                          </a:solidFill>
                          <a:latin typeface="+mn-lt"/>
                          <a:ea typeface="+mn-ea"/>
                          <a:cs typeface="+mn-cs"/>
                        </a:rPr>
                        <a:t>Note: This KPI was stipulated in the ‘Tanzania Nutrition Advocacy Plan’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2016</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36757689"/>
              </p:ext>
            </p:extLst>
          </p:nvPr>
        </p:nvGraphicFramePr>
        <p:xfrm>
          <a:off x="378941" y="5157633"/>
          <a:ext cx="8501673" cy="1451220"/>
        </p:xfrm>
        <a:graphic>
          <a:graphicData uri="http://schemas.openxmlformats.org/drawingml/2006/table">
            <a:tbl>
              <a:tblPr firstRow="1" bandRow="1">
                <a:tableStyleId>{5C22544A-7EE6-4342-B048-85BDC9FD1C3A}</a:tableStyleId>
              </a:tblPr>
              <a:tblGrid>
                <a:gridCol w="1475109">
                  <a:extLst>
                    <a:ext uri="{9D8B030D-6E8A-4147-A177-3AD203B41FA5}">
                      <a16:colId xmlns:a16="http://schemas.microsoft.com/office/drawing/2014/main" val="20000"/>
                    </a:ext>
                  </a:extLst>
                </a:gridCol>
                <a:gridCol w="5715150">
                  <a:extLst>
                    <a:ext uri="{9D8B030D-6E8A-4147-A177-3AD203B41FA5}">
                      <a16:colId xmlns:a16="http://schemas.microsoft.com/office/drawing/2014/main" val="20001"/>
                    </a:ext>
                  </a:extLst>
                </a:gridCol>
                <a:gridCol w="131141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23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Satisfied, supportive and active membership base</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i="0" kern="1200" dirty="0">
                          <a:solidFill>
                            <a:schemeClr val="dk1"/>
                          </a:solidFill>
                          <a:latin typeface="+mn-lt"/>
                          <a:ea typeface="+mn-ea"/>
                          <a:cs typeface="+mn-cs"/>
                        </a:rPr>
                        <a:t>The</a:t>
                      </a:r>
                      <a:r>
                        <a:rPr lang="en-AU" sz="900" i="0" kern="1200" baseline="0" dirty="0">
                          <a:solidFill>
                            <a:schemeClr val="dk1"/>
                          </a:solidFill>
                          <a:latin typeface="+mn-lt"/>
                          <a:ea typeface="+mn-ea"/>
                          <a:cs typeface="+mn-cs"/>
                        </a:rPr>
                        <a:t> majority of members see the Network as a valuable contributor to growing the market for nutritious foods</a:t>
                      </a:r>
                    </a:p>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The majority of members take an interest in the Network and respond to emails, attend events, receive and value communications shared</a:t>
                      </a:r>
                    </a:p>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Prospective members actively reaching out to the SBN to request to join, unsolicited</a:t>
                      </a:r>
                      <a:endParaRPr lang="en-AU" sz="9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Members actively working to honour their commitments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i="0" kern="1200" dirty="0">
                          <a:solidFill>
                            <a:schemeClr val="dk1"/>
                          </a:solidFill>
                          <a:latin typeface="+mn-lt"/>
                          <a:ea typeface="+mn-ea"/>
                          <a:cs typeface="+mn-cs"/>
                        </a:rPr>
                        <a:t>The majority</a:t>
                      </a:r>
                      <a:r>
                        <a:rPr lang="en-AU" sz="900" i="0" kern="1200" baseline="0" dirty="0">
                          <a:solidFill>
                            <a:schemeClr val="dk1"/>
                          </a:solidFill>
                          <a:latin typeface="+mn-lt"/>
                          <a:ea typeface="+mn-ea"/>
                          <a:cs typeface="+mn-cs"/>
                        </a:rPr>
                        <a:t> of members take their commitments seriously and are actively striving to honour them as part of their broader business objectives</a:t>
                      </a:r>
                    </a:p>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Commitments made by members are well understood and valued by senior managers within the business</a:t>
                      </a:r>
                      <a:endParaRPr lang="en-AU" sz="9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5" name="Rectangle 14"/>
          <p:cNvSpPr/>
          <p:nvPr/>
        </p:nvSpPr>
        <p:spPr>
          <a:xfrm>
            <a:off x="378941" y="4815747"/>
            <a:ext cx="8062604"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Indirect KPIs </a:t>
            </a:r>
            <a:r>
              <a:rPr lang="en-AU" sz="1600" i="1" dirty="0">
                <a:solidFill>
                  <a:schemeClr val="tx1"/>
                </a:solidFill>
              </a:rPr>
              <a:t>– Desired outcomes not within the direct control of the SBN team</a:t>
            </a:r>
          </a:p>
        </p:txBody>
      </p:sp>
      <p:sp>
        <p:nvSpPr>
          <p:cNvPr id="16" name="Rectangle 15"/>
          <p:cNvSpPr/>
          <p:nvPr/>
        </p:nvSpPr>
        <p:spPr>
          <a:xfrm>
            <a:off x="378942" y="1214181"/>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Direct KPIs </a:t>
            </a:r>
            <a:r>
              <a:rPr lang="en-AU" sz="1600" dirty="0">
                <a:solidFill>
                  <a:schemeClr val="tx1"/>
                </a:solidFill>
              </a:rPr>
              <a:t>– </a:t>
            </a:r>
            <a:r>
              <a:rPr lang="en-AU" sz="1600" i="1" dirty="0">
                <a:solidFill>
                  <a:schemeClr val="tx1"/>
                </a:solidFill>
              </a:rPr>
              <a:t>Performance metrics for the SBN team </a:t>
            </a:r>
          </a:p>
        </p:txBody>
      </p:sp>
      <p:cxnSp>
        <p:nvCxnSpPr>
          <p:cNvPr id="28"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7449591"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1</a:t>
            </a:r>
          </a:p>
        </p:txBody>
      </p:sp>
      <p:sp>
        <p:nvSpPr>
          <p:cNvPr id="19" name="Rectangle 18"/>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20" name="Rectangle 19"/>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21" name="Rectangle 20"/>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22" name="Rectangle 21"/>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23" name="Rectangle 22"/>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24" name="Rectangle 23"/>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25" name="Rectangle 24"/>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647914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2 (Initiatives)</a:t>
            </a:r>
          </a:p>
          <a:p>
            <a:pPr algn="l">
              <a:lnSpc>
                <a:spcPct val="100000"/>
              </a:lnSpc>
            </a:pPr>
            <a:r>
              <a:rPr lang="en-AU" sz="1800" dirty="0">
                <a:latin typeface="Georgia" panose="02040502050405020303" pitchFamily="18" charset="0"/>
              </a:rPr>
              <a:t>Improve nutrition policies &amp; regulations</a:t>
            </a:r>
          </a:p>
        </p:txBody>
      </p:sp>
      <p:graphicFrame>
        <p:nvGraphicFramePr>
          <p:cNvPr id="7" name="Table 6"/>
          <p:cNvGraphicFramePr>
            <a:graphicFrameLocks noGrp="1"/>
          </p:cNvGraphicFramePr>
          <p:nvPr>
            <p:extLst>
              <p:ext uri="{D42A27DB-BD31-4B8C-83A1-F6EECF244321}">
                <p14:modId xmlns:p14="http://schemas.microsoft.com/office/powerpoint/2010/main" val="4111434240"/>
              </p:ext>
            </p:extLst>
          </p:nvPr>
        </p:nvGraphicFramePr>
        <p:xfrm>
          <a:off x="325155" y="1372232"/>
          <a:ext cx="8501671" cy="441120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1416422">
                  <a:extLst>
                    <a:ext uri="{9D8B030D-6E8A-4147-A177-3AD203B41FA5}">
                      <a16:colId xmlns:a16="http://schemas.microsoft.com/office/drawing/2014/main" val="20002"/>
                    </a:ext>
                  </a:extLst>
                </a:gridCol>
                <a:gridCol w="4841503">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marL="0" algn="ctr" defTabSz="914400" rtl="0" eaLnBrk="1" latinLnBrk="0" hangingPunct="1"/>
                      <a:r>
                        <a:rPr lang="en-AU" sz="1100" b="1" kern="1200" dirty="0">
                          <a:solidFill>
                            <a:schemeClr val="tx1"/>
                          </a:solidFill>
                          <a:latin typeface="+mn-lt"/>
                          <a:ea typeface="+mn-ea"/>
                          <a:cs typeface="+mn-cs"/>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marL="0" algn="ctr" defTabSz="914400" rtl="0" eaLnBrk="1" latinLnBrk="0" hangingPunct="1"/>
                      <a:r>
                        <a:rPr lang="en-AU" sz="1100" b="1" kern="1200" dirty="0">
                          <a:solidFill>
                            <a:schemeClr val="tx1"/>
                          </a:solidFill>
                          <a:latin typeface="+mn-lt"/>
                          <a:ea typeface="+mn-ea"/>
                          <a:cs typeface="+mn-cs"/>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algn="ctr" defTabSz="914400" rtl="0" eaLnBrk="1" latinLnBrk="0" hangingPunct="1"/>
                      <a:r>
                        <a:rPr lang="en-AU" sz="1100" b="1" kern="1200" dirty="0">
                          <a:solidFill>
                            <a:schemeClr val="tx1"/>
                          </a:solidFill>
                          <a:latin typeface="+mn-lt"/>
                          <a:ea typeface="+mn-ea"/>
                          <a:cs typeface="+mn-cs"/>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mn-cs"/>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algn="ctr"/>
                      <a:r>
                        <a:rPr lang="en-AU" sz="1000" dirty="0"/>
                        <a:t>2.1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rPr>
                        <a:t>Act as the primary convenor</a:t>
                      </a:r>
                      <a:r>
                        <a:rPr lang="en-AU" sz="1000" baseline="0" dirty="0">
                          <a:solidFill>
                            <a:schemeClr val="tx1"/>
                          </a:solidFill>
                        </a:rPr>
                        <a:t> &amp; link between </a:t>
                      </a:r>
                      <a:r>
                        <a:rPr lang="en-AU" sz="1000" baseline="0" dirty="0" err="1">
                          <a:solidFill>
                            <a:schemeClr val="tx1"/>
                          </a:solidFill>
                        </a:rPr>
                        <a:t>govt</a:t>
                      </a:r>
                      <a:r>
                        <a:rPr lang="en-AU" sz="1000" baseline="0" dirty="0">
                          <a:solidFill>
                            <a:schemeClr val="tx1"/>
                          </a:solidFill>
                        </a:rPr>
                        <a:t> &amp; the private sector on nutrition</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Provide input to government on behalf of the private sector, in relation to nutrition</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Provide updates to the private sector on policy and government initiatives</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Build strategic relationships with key government departments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Through SBN newsletters, events and meetings; encourage members to use the SBN as a vehicle for a meaningful and ongoing dialogue with government on nutrition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dirty="0">
                          <a:solidFill>
                            <a:schemeClr val="dk1"/>
                          </a:solidFill>
                          <a:latin typeface="+mn-lt"/>
                          <a:ea typeface="+mn-ea"/>
                          <a:cs typeface="+mn-cs"/>
                        </a:rPr>
                        <a:t>D</a:t>
                      </a:r>
                      <a:r>
                        <a:rPr lang="en-AU" sz="1000" i="0" kern="1200" baseline="0" dirty="0">
                          <a:solidFill>
                            <a:schemeClr val="dk1"/>
                          </a:solidFill>
                          <a:latin typeface="+mn-lt"/>
                          <a:ea typeface="+mn-ea"/>
                          <a:cs typeface="+mn-cs"/>
                        </a:rPr>
                        <a:t>evelop an ongoing register of major private sector issues, challenges, opportunities and recommendations for change. This will enable the SBN to have an accurate view of the private sector’s views at all times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Share with government decision makers the key opportunities, challenges, issues and concerns of the private sector on nutrition. This should be done via position papers and meetings</a:t>
                      </a:r>
                      <a:endParaRPr lang="en-AU" sz="1000" dirty="0">
                        <a:solidFill>
                          <a:srgbClr val="FF0000"/>
                        </a:solidFill>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Liaise with government to understand relevant nutrition policy information, news and updates and share this with the private sector</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Support SBN members in understanding the policy and regulatory environment by taking enquiries and linking to relevant stakeholders (government or other) for input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71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2.2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rPr>
                        <a:t>Provide input to national nutrition policy, regulations &amp; standards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Provide input into the national nutrition strategy on the role of business in nutrition</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Make recommendations to government decision makers in order to create a more conducive business environment in nutrition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Review key national nutrition and fortification documents, including government position papers and standards and develop a thorough understanding of the existing regulatory environment</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Carry out an assessment of existing public fortification initiatives to determine their effectiveness, including the fortification logo. Make recommendations for improving or scaling up relevant initiatives</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Synthesise challenges and opportunities identified in initiative 2.1 (above) which are appropriate for govt. attention and develop recommendations for potential improvements to national nutrition policy, regulations and standards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Discuss these recommendations with private sector champions and formally submit to government decision makers</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Consult with government decision makers to understand the market opportunities and challenges inhibiting the production and distribution of high priority, nutrient-rich foods (incl. fortified foods) and offer practical solutions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8" name="Group 7"/>
          <p:cNvGrpSpPr/>
          <p:nvPr/>
        </p:nvGrpSpPr>
        <p:grpSpPr>
          <a:xfrm>
            <a:off x="7972983" y="1715989"/>
            <a:ext cx="827267" cy="209550"/>
            <a:chOff x="8020608" y="3109368"/>
            <a:chExt cx="827267" cy="209550"/>
          </a:xfrm>
        </p:grpSpPr>
        <p:sp>
          <p:nvSpPr>
            <p:cNvPr id="9" name="Rectangle 8"/>
            <p:cNvSpPr/>
            <p:nvPr/>
          </p:nvSpPr>
          <p:spPr>
            <a:xfrm>
              <a:off x="8145093" y="310936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0" name="Oval 9"/>
            <p:cNvSpPr>
              <a:spLocks noChangeAspect="1"/>
            </p:cNvSpPr>
            <p:nvPr/>
          </p:nvSpPr>
          <p:spPr>
            <a:xfrm>
              <a:off x="8020608" y="3154027"/>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sp>
        <p:nvSpPr>
          <p:cNvPr id="12" name="Rectangle 11"/>
          <p:cNvSpPr/>
          <p:nvPr/>
        </p:nvSpPr>
        <p:spPr>
          <a:xfrm>
            <a:off x="8097468" y="189963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grpSp>
        <p:nvGrpSpPr>
          <p:cNvPr id="14" name="Group 13"/>
          <p:cNvGrpSpPr/>
          <p:nvPr/>
        </p:nvGrpSpPr>
        <p:grpSpPr>
          <a:xfrm>
            <a:off x="7970677" y="2266932"/>
            <a:ext cx="829573" cy="209550"/>
            <a:chOff x="8018302" y="3660311"/>
            <a:chExt cx="829573" cy="209550"/>
          </a:xfrm>
        </p:grpSpPr>
        <p:sp>
          <p:nvSpPr>
            <p:cNvPr id="15" name="Rectangle 14"/>
            <p:cNvSpPr/>
            <p:nvPr/>
          </p:nvSpPr>
          <p:spPr>
            <a:xfrm>
              <a:off x="8145093" y="366031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16" name="Oval 15"/>
            <p:cNvSpPr>
              <a:spLocks noChangeAspect="1"/>
            </p:cNvSpPr>
            <p:nvPr/>
          </p:nvSpPr>
          <p:spPr>
            <a:xfrm>
              <a:off x="8018302" y="370169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17" name="Group 16"/>
          <p:cNvGrpSpPr/>
          <p:nvPr/>
        </p:nvGrpSpPr>
        <p:grpSpPr>
          <a:xfrm>
            <a:off x="7970677" y="2083285"/>
            <a:ext cx="829573" cy="209550"/>
            <a:chOff x="8018302" y="3474597"/>
            <a:chExt cx="829573" cy="209550"/>
          </a:xfrm>
        </p:grpSpPr>
        <p:sp>
          <p:nvSpPr>
            <p:cNvPr id="18" name="Rectangle 17"/>
            <p:cNvSpPr/>
            <p:nvPr/>
          </p:nvSpPr>
          <p:spPr>
            <a:xfrm>
              <a:off x="8145093" y="347459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19" name="Oval 18"/>
            <p:cNvSpPr>
              <a:spLocks noChangeAspect="1"/>
            </p:cNvSpPr>
            <p:nvPr/>
          </p:nvSpPr>
          <p:spPr>
            <a:xfrm>
              <a:off x="8018302" y="3519256"/>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20" name="Group 19"/>
          <p:cNvGrpSpPr/>
          <p:nvPr/>
        </p:nvGrpSpPr>
        <p:grpSpPr>
          <a:xfrm>
            <a:off x="7972982" y="3628055"/>
            <a:ext cx="827267" cy="209550"/>
            <a:chOff x="8020608" y="3109368"/>
            <a:chExt cx="827267" cy="209550"/>
          </a:xfrm>
        </p:grpSpPr>
        <p:sp>
          <p:nvSpPr>
            <p:cNvPr id="21" name="Rectangle 20"/>
            <p:cNvSpPr/>
            <p:nvPr/>
          </p:nvSpPr>
          <p:spPr>
            <a:xfrm>
              <a:off x="8145093" y="310936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22" name="Oval 21"/>
            <p:cNvSpPr>
              <a:spLocks noChangeAspect="1"/>
            </p:cNvSpPr>
            <p:nvPr/>
          </p:nvSpPr>
          <p:spPr>
            <a:xfrm>
              <a:off x="8020608" y="3154027"/>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grpSp>
        <p:nvGrpSpPr>
          <p:cNvPr id="23" name="Group 22"/>
          <p:cNvGrpSpPr/>
          <p:nvPr/>
        </p:nvGrpSpPr>
        <p:grpSpPr>
          <a:xfrm>
            <a:off x="7970675" y="3811703"/>
            <a:ext cx="829574" cy="209550"/>
            <a:chOff x="8018301" y="3287168"/>
            <a:chExt cx="829574" cy="209550"/>
          </a:xfrm>
        </p:grpSpPr>
        <p:sp>
          <p:nvSpPr>
            <p:cNvPr id="24" name="Rectangle 23"/>
            <p:cNvSpPr/>
            <p:nvPr/>
          </p:nvSpPr>
          <p:spPr>
            <a:xfrm>
              <a:off x="8145093" y="328716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25" name="Oval 24"/>
            <p:cNvSpPr>
              <a:spLocks noChangeAspect="1"/>
            </p:cNvSpPr>
            <p:nvPr/>
          </p:nvSpPr>
          <p:spPr>
            <a:xfrm>
              <a:off x="8018301" y="3328547"/>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26" name="Group 25"/>
          <p:cNvGrpSpPr/>
          <p:nvPr/>
        </p:nvGrpSpPr>
        <p:grpSpPr>
          <a:xfrm>
            <a:off x="7970676" y="4178998"/>
            <a:ext cx="829573" cy="209550"/>
            <a:chOff x="8018302" y="3660311"/>
            <a:chExt cx="829573" cy="209550"/>
          </a:xfrm>
        </p:grpSpPr>
        <p:sp>
          <p:nvSpPr>
            <p:cNvPr id="27" name="Rectangle 26"/>
            <p:cNvSpPr/>
            <p:nvPr/>
          </p:nvSpPr>
          <p:spPr>
            <a:xfrm>
              <a:off x="8145093" y="366031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28" name="Oval 27"/>
            <p:cNvSpPr>
              <a:spLocks noChangeAspect="1"/>
            </p:cNvSpPr>
            <p:nvPr/>
          </p:nvSpPr>
          <p:spPr>
            <a:xfrm>
              <a:off x="8018302" y="370169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29" name="Group 28"/>
          <p:cNvGrpSpPr/>
          <p:nvPr/>
        </p:nvGrpSpPr>
        <p:grpSpPr>
          <a:xfrm>
            <a:off x="7970676" y="3995351"/>
            <a:ext cx="829573" cy="209550"/>
            <a:chOff x="8018302" y="3474597"/>
            <a:chExt cx="829573" cy="209550"/>
          </a:xfrm>
        </p:grpSpPr>
        <p:sp>
          <p:nvSpPr>
            <p:cNvPr id="30" name="Rectangle 29"/>
            <p:cNvSpPr/>
            <p:nvPr/>
          </p:nvSpPr>
          <p:spPr>
            <a:xfrm>
              <a:off x="8145093" y="347459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31" name="Oval 30"/>
            <p:cNvSpPr>
              <a:spLocks noChangeAspect="1"/>
            </p:cNvSpPr>
            <p:nvPr/>
          </p:nvSpPr>
          <p:spPr>
            <a:xfrm>
              <a:off x="8018302" y="3519256"/>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sp>
        <p:nvSpPr>
          <p:cNvPr id="32" name="Oval 31"/>
          <p:cNvSpPr>
            <a:spLocks noChangeAspect="1"/>
          </p:cNvSpPr>
          <p:nvPr/>
        </p:nvSpPr>
        <p:spPr>
          <a:xfrm>
            <a:off x="7970676" y="1945295"/>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cxnSp>
        <p:nvCxnSpPr>
          <p:cNvPr id="33"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42" name="Rectangle 41"/>
          <p:cNvSpPr/>
          <p:nvPr/>
        </p:nvSpPr>
        <p:spPr>
          <a:xfrm>
            <a:off x="7660850"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2</a:t>
            </a:r>
          </a:p>
        </p:txBody>
      </p:sp>
      <p:sp>
        <p:nvSpPr>
          <p:cNvPr id="43" name="Rectangle 42"/>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44" name="Rectangle 43"/>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45" name="Rectangle 44"/>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46" name="Rectangle 45"/>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47" name="Rectangle 46"/>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48" name="Rectangle 47"/>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367979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2 (KPIs)</a:t>
            </a:r>
          </a:p>
          <a:p>
            <a:pPr algn="l">
              <a:lnSpc>
                <a:spcPct val="100000"/>
              </a:lnSpc>
            </a:pPr>
            <a:r>
              <a:rPr lang="en-AU" sz="1800" dirty="0">
                <a:latin typeface="Georgia" panose="02040502050405020303" pitchFamily="18" charset="0"/>
              </a:rPr>
              <a:t>Improve nutrition policies &amp; regulations</a:t>
            </a:r>
          </a:p>
        </p:txBody>
      </p:sp>
      <p:graphicFrame>
        <p:nvGraphicFramePr>
          <p:cNvPr id="27" name="Table 26"/>
          <p:cNvGraphicFramePr>
            <a:graphicFrameLocks noGrp="1"/>
          </p:cNvGraphicFramePr>
          <p:nvPr>
            <p:extLst>
              <p:ext uri="{D42A27DB-BD31-4B8C-83A1-F6EECF244321}">
                <p14:modId xmlns:p14="http://schemas.microsoft.com/office/powerpoint/2010/main" val="3608540325"/>
              </p:ext>
            </p:extLst>
          </p:nvPr>
        </p:nvGraphicFramePr>
        <p:xfrm>
          <a:off x="378941" y="1568564"/>
          <a:ext cx="8522813" cy="2578200"/>
        </p:xfrm>
        <a:graphic>
          <a:graphicData uri="http://schemas.openxmlformats.org/drawingml/2006/table">
            <a:tbl>
              <a:tblPr firstRow="1" bandRow="1">
                <a:tableStyleId>{5C22544A-7EE6-4342-B048-85BDC9FD1C3A}</a:tableStyleId>
              </a:tblPr>
              <a:tblGrid>
                <a:gridCol w="1069821">
                  <a:extLst>
                    <a:ext uri="{9D8B030D-6E8A-4147-A177-3AD203B41FA5}">
                      <a16:colId xmlns:a16="http://schemas.microsoft.com/office/drawing/2014/main" val="20000"/>
                    </a:ext>
                  </a:extLst>
                </a:gridCol>
                <a:gridCol w="6069638">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3 annual position papers on the</a:t>
                      </a:r>
                      <a:r>
                        <a:rPr lang="en-AU" sz="900" baseline="0" dirty="0"/>
                        <a:t> nutrition private sector</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Using the register outlined in initiatives 2.1 and 2.2, develop an annual position paper summarising the major private sector nutrition issues, challenges, opportunities and recommendations</a:t>
                      </a:r>
                    </a:p>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Share position paper with key government decision makers and support them in identifying practical solutions to prioritise and implement the recommendations</a:t>
                      </a:r>
                      <a:endParaRPr lang="en-AU" sz="900" i="1"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i="0" kern="1200" dirty="0">
                          <a:solidFill>
                            <a:schemeClr val="dk1"/>
                          </a:solidFill>
                          <a:latin typeface="+mn-lt"/>
                          <a:ea typeface="+mn-ea"/>
                          <a:cs typeface="+mn-cs"/>
                        </a:rPr>
                        <a:t>By</a:t>
                      </a:r>
                      <a:r>
                        <a:rPr lang="en-AU" sz="900" i="0" kern="1200" baseline="0" dirty="0">
                          <a:solidFill>
                            <a:schemeClr val="dk1"/>
                          </a:solidFill>
                          <a:latin typeface="+mn-lt"/>
                          <a:ea typeface="+mn-ea"/>
                          <a:cs typeface="+mn-cs"/>
                        </a:rPr>
                        <a:t> end of 2018</a:t>
                      </a:r>
                    </a:p>
                    <a:p>
                      <a:pPr marL="0" indent="0" algn="l" defTabSz="914400" rtl="0" eaLnBrk="1" latinLnBrk="0" hangingPunct="1">
                        <a:buFont typeface="Arial" panose="020B0604020202020204" pitchFamily="34" charset="0"/>
                        <a:buNone/>
                      </a:pPr>
                      <a:r>
                        <a:rPr lang="en-AU" sz="900" i="1" kern="1200" baseline="0" dirty="0">
                          <a:solidFill>
                            <a:schemeClr val="dk1"/>
                          </a:solidFill>
                          <a:latin typeface="+mn-lt"/>
                          <a:ea typeface="+mn-ea"/>
                          <a:cs typeface="+mn-cs"/>
                        </a:rPr>
                        <a:t>(1 position paper each year)</a:t>
                      </a:r>
                      <a:endParaRPr lang="en-AU" sz="9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Meet with 2+ non-</a:t>
                      </a:r>
                      <a:r>
                        <a:rPr lang="en-AU" sz="900" dirty="0" err="1"/>
                        <a:t>MoH</a:t>
                      </a:r>
                      <a:r>
                        <a:rPr lang="en-AU" sz="900" dirty="0"/>
                        <a:t> ministries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Meet with at least 2 ministries outside of the Ministry of Health to raise the profile of the private sector’s role in nutrition, and how the private sector can also benefit. Highlight the commercial opportunities in nutrition and the potential benefit to the Tanzanian economy of an improved business environment in this area</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Develop a light touch, on going relationship with stakeholders in these relevant ministries and invite to SBN events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Potential ministries should have the economy, the food industry and / or business in general as a core focus. E.g. Ministry of Agriculture, Food Security and Cooperatives; Ministry of Finance and Economic Affairs; Ministry of Industry and Trade; </a:t>
                      </a:r>
                      <a:r>
                        <a:rPr lang="en-AU" sz="900" i="0" kern="1200" baseline="0" dirty="0" err="1">
                          <a:solidFill>
                            <a:schemeClr val="dk1"/>
                          </a:solidFill>
                          <a:latin typeface="+mn-lt"/>
                          <a:ea typeface="+mn-ea"/>
                          <a:cs typeface="+mn-cs"/>
                        </a:rPr>
                        <a:t>etc</a:t>
                      </a:r>
                      <a:endParaRPr lang="en-AU" sz="900" i="0"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i="0" kern="1200" dirty="0">
                          <a:solidFill>
                            <a:schemeClr val="dk1"/>
                          </a:solidFill>
                          <a:latin typeface="+mn-lt"/>
                          <a:ea typeface="+mn-ea"/>
                          <a:cs typeface="+mn-cs"/>
                        </a:rPr>
                        <a:t>By end of 2016</a:t>
                      </a:r>
                    </a:p>
                    <a:p>
                      <a:pPr marL="0" indent="0" algn="l" defTabSz="914400" rtl="0" eaLnBrk="1" latinLnBrk="0" hangingPunct="1">
                        <a:buFont typeface="Arial" panose="020B0604020202020204" pitchFamily="34" charset="0"/>
                        <a:buNone/>
                      </a:pPr>
                      <a:r>
                        <a:rPr lang="en-AU" sz="900" i="1" kern="1200" dirty="0">
                          <a:solidFill>
                            <a:schemeClr val="dk1"/>
                          </a:solidFill>
                          <a:latin typeface="+mn-lt"/>
                          <a:ea typeface="+mn-ea"/>
                          <a:cs typeface="+mn-cs"/>
                        </a:rPr>
                        <a:t>(To</a:t>
                      </a:r>
                      <a:r>
                        <a:rPr lang="en-AU" sz="900" i="1" kern="1200" baseline="0" dirty="0">
                          <a:solidFill>
                            <a:schemeClr val="dk1"/>
                          </a:solidFill>
                          <a:latin typeface="+mn-lt"/>
                          <a:ea typeface="+mn-ea"/>
                          <a:cs typeface="+mn-cs"/>
                        </a:rPr>
                        <a:t> be reviewed in 2017)</a:t>
                      </a:r>
                      <a:endParaRPr lang="en-AU" sz="9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Arrange</a:t>
                      </a:r>
                      <a:r>
                        <a:rPr lang="en-AU" sz="900" baseline="0" dirty="0"/>
                        <a:t> 3+ meetings between </a:t>
                      </a:r>
                      <a:r>
                        <a:rPr lang="en-AU" sz="900" baseline="0" dirty="0" err="1"/>
                        <a:t>govt</a:t>
                      </a:r>
                      <a:r>
                        <a:rPr lang="en-AU" sz="900" baseline="0" dirty="0"/>
                        <a:t> and the private sector</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Arrange at least 1 meeting per year (3 total) between a</a:t>
                      </a:r>
                      <a:r>
                        <a:rPr lang="en-AU" sz="900" kern="1200" baseline="0" dirty="0">
                          <a:solidFill>
                            <a:schemeClr val="dk1"/>
                          </a:solidFill>
                          <a:latin typeface="+mn-lt"/>
                          <a:ea typeface="+mn-ea"/>
                          <a:cs typeface="+mn-cs"/>
                        </a:rPr>
                        <a:t> government SBN decision maker and a member of the private sector, with a nutrition focus. This aims to demonstrate the SBN’s role as the primary link and convenor between </a:t>
                      </a:r>
                      <a:r>
                        <a:rPr lang="en-AU" sz="900" kern="1200" baseline="0" dirty="0" err="1">
                          <a:solidFill>
                            <a:schemeClr val="dk1"/>
                          </a:solidFill>
                          <a:latin typeface="+mn-lt"/>
                          <a:ea typeface="+mn-ea"/>
                          <a:cs typeface="+mn-cs"/>
                        </a:rPr>
                        <a:t>govt</a:t>
                      </a:r>
                      <a:r>
                        <a:rPr lang="en-AU" sz="900" kern="1200" baseline="0" dirty="0">
                          <a:solidFill>
                            <a:schemeClr val="dk1"/>
                          </a:solidFill>
                          <a:latin typeface="+mn-lt"/>
                          <a:ea typeface="+mn-ea"/>
                          <a:cs typeface="+mn-cs"/>
                        </a:rPr>
                        <a:t> and business on nutrition</a:t>
                      </a:r>
                      <a:endParaRPr lang="en-AU" sz="900" kern="1200" dirty="0">
                        <a:solidFill>
                          <a:schemeClr val="dk1"/>
                        </a:solidFill>
                        <a:latin typeface="+mn-lt"/>
                        <a:ea typeface="+mn-ea"/>
                        <a:cs typeface="+mn-cs"/>
                      </a:endParaRPr>
                    </a:p>
                    <a:p>
                      <a:pPr marL="85725"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This could</a:t>
                      </a:r>
                      <a:r>
                        <a:rPr lang="en-AU" sz="900" kern="1200" baseline="0" dirty="0">
                          <a:solidFill>
                            <a:schemeClr val="dk1"/>
                          </a:solidFill>
                          <a:latin typeface="+mn-lt"/>
                          <a:ea typeface="+mn-ea"/>
                          <a:cs typeface="+mn-cs"/>
                        </a:rPr>
                        <a:t> take the form of a joint SUN Tanzania meeting whereby the SBN brings the SUN networks together with the relevant government SUN focal points</a:t>
                      </a:r>
                      <a:endParaRPr lang="en-AU" sz="9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i="0" kern="1200" dirty="0">
                          <a:solidFill>
                            <a:schemeClr val="dk1"/>
                          </a:solidFill>
                          <a:latin typeface="+mn-lt"/>
                          <a:ea typeface="+mn-ea"/>
                          <a:cs typeface="+mn-cs"/>
                        </a:rPr>
                        <a:t>By end of 2018</a:t>
                      </a:r>
                    </a:p>
                    <a:p>
                      <a:pPr marL="0" indent="0" algn="l" defTabSz="914400" rtl="0" eaLnBrk="1" latinLnBrk="0" hangingPunct="1">
                        <a:buFont typeface="Arial" panose="020B0604020202020204" pitchFamily="34" charset="0"/>
                        <a:buNone/>
                      </a:pPr>
                      <a:r>
                        <a:rPr lang="en-AU" sz="900" i="1" kern="1200" dirty="0">
                          <a:solidFill>
                            <a:schemeClr val="dk1"/>
                          </a:solidFill>
                          <a:latin typeface="+mn-lt"/>
                          <a:ea typeface="+mn-ea"/>
                          <a:cs typeface="+mn-cs"/>
                        </a:rPr>
                        <a:t>(1</a:t>
                      </a:r>
                      <a:r>
                        <a:rPr lang="en-AU" sz="900" i="1" kern="1200" baseline="0" dirty="0">
                          <a:solidFill>
                            <a:schemeClr val="dk1"/>
                          </a:solidFill>
                          <a:latin typeface="+mn-lt"/>
                          <a:ea typeface="+mn-ea"/>
                          <a:cs typeface="+mn-cs"/>
                        </a:rPr>
                        <a:t> meeting per year)</a:t>
                      </a:r>
                      <a:endParaRPr lang="en-AU" sz="9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559641658"/>
              </p:ext>
            </p:extLst>
          </p:nvPr>
        </p:nvGraphicFramePr>
        <p:xfrm>
          <a:off x="378941" y="4697905"/>
          <a:ext cx="8501673" cy="1587600"/>
        </p:xfrm>
        <a:graphic>
          <a:graphicData uri="http://schemas.openxmlformats.org/drawingml/2006/table">
            <a:tbl>
              <a:tblPr firstRow="1" bandRow="1">
                <a:tableStyleId>{5C22544A-7EE6-4342-B048-85BDC9FD1C3A}</a:tableStyleId>
              </a:tblPr>
              <a:tblGrid>
                <a:gridCol w="1113683">
                  <a:extLst>
                    <a:ext uri="{9D8B030D-6E8A-4147-A177-3AD203B41FA5}">
                      <a16:colId xmlns:a16="http://schemas.microsoft.com/office/drawing/2014/main" val="20000"/>
                    </a:ext>
                  </a:extLst>
                </a:gridCol>
                <a:gridCol w="6076576">
                  <a:extLst>
                    <a:ext uri="{9D8B030D-6E8A-4147-A177-3AD203B41FA5}">
                      <a16:colId xmlns:a16="http://schemas.microsoft.com/office/drawing/2014/main" val="20001"/>
                    </a:ext>
                  </a:extLst>
                </a:gridCol>
                <a:gridCol w="131141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700" dirty="0"/>
                        <a:t>Improved nutrition regulatory environment</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700" i="0" kern="1200" baseline="0" dirty="0">
                          <a:solidFill>
                            <a:schemeClr val="dk1"/>
                          </a:solidFill>
                          <a:latin typeface="+mn-lt"/>
                          <a:ea typeface="+mn-ea"/>
                          <a:cs typeface="+mn-cs"/>
                        </a:rPr>
                        <a:t>Government policies, regulations and standards around nutrition more accurately considers the contribution of the private sector and are having a positive effect on the business environment</a:t>
                      </a:r>
                    </a:p>
                    <a:p>
                      <a:pPr marL="85725" indent="-85725" algn="l" defTabSz="914400" rtl="0" eaLnBrk="1" latinLnBrk="0" hangingPunct="1">
                        <a:buFont typeface="Arial" panose="020B0604020202020204" pitchFamily="34" charset="0"/>
                        <a:buChar char="•"/>
                      </a:pPr>
                      <a:r>
                        <a:rPr lang="en-AU" sz="700" i="0" kern="1200" baseline="0" dirty="0">
                          <a:solidFill>
                            <a:schemeClr val="dk1"/>
                          </a:solidFill>
                          <a:latin typeface="+mn-lt"/>
                          <a:ea typeface="+mn-ea"/>
                          <a:cs typeface="+mn-cs"/>
                        </a:rPr>
                        <a:t>Rules and regulations related to the development, fortification and sale of nutritious products are being more strongly monitored and enforced</a:t>
                      </a:r>
                    </a:p>
                    <a:p>
                      <a:pPr marL="85725" indent="-85725" algn="l" defTabSz="914400" rtl="0" eaLnBrk="1" latinLnBrk="0" hangingPunct="1">
                        <a:buFont typeface="Arial" panose="020B0604020202020204" pitchFamily="34" charset="0"/>
                        <a:buChar char="•"/>
                      </a:pPr>
                      <a:r>
                        <a:rPr lang="en-AU" sz="700" i="0" kern="1200" baseline="0" dirty="0">
                          <a:solidFill>
                            <a:schemeClr val="dk1"/>
                          </a:solidFill>
                          <a:latin typeface="+mn-lt"/>
                          <a:ea typeface="+mn-ea"/>
                          <a:cs typeface="+mn-cs"/>
                        </a:rPr>
                        <a:t>Rules and regulations related to marketing, advertising and product placement of nutritious products are being more strongly monitored, enforced and complied with</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700" kern="1200" dirty="0">
                          <a:solidFill>
                            <a:schemeClr val="dk1"/>
                          </a:solidFill>
                          <a:latin typeface="+mn-lt"/>
                          <a:ea typeface="+mn-ea"/>
                          <a:cs typeface="+mn-cs"/>
                        </a:rPr>
                        <a:t>By end</a:t>
                      </a:r>
                      <a:r>
                        <a:rPr lang="en-AU" sz="700" kern="1200" baseline="0" dirty="0">
                          <a:solidFill>
                            <a:schemeClr val="dk1"/>
                          </a:solidFill>
                          <a:latin typeface="+mn-lt"/>
                          <a:ea typeface="+mn-ea"/>
                          <a:cs typeface="+mn-cs"/>
                        </a:rPr>
                        <a:t> of 2018</a:t>
                      </a:r>
                      <a:endParaRPr lang="en-AU" sz="7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700" i="0" dirty="0"/>
                        <a:t>Regular &amp;</a:t>
                      </a:r>
                      <a:r>
                        <a:rPr lang="en-AU" sz="700" i="0" baseline="0" dirty="0"/>
                        <a:t> open dialogue with government</a:t>
                      </a:r>
                      <a:endParaRPr lang="en-AU" sz="700" i="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700" i="0" kern="1200" baseline="0" dirty="0">
                          <a:solidFill>
                            <a:schemeClr val="dk1"/>
                          </a:solidFill>
                          <a:latin typeface="+mn-lt"/>
                          <a:ea typeface="+mn-ea"/>
                          <a:cs typeface="+mn-cs"/>
                        </a:rPr>
                        <a:t>Private sector challenges and opportunities around nutrition are shared and communicated openly to reflect the sentiment of the private sector</a:t>
                      </a:r>
                    </a:p>
                    <a:p>
                      <a:pPr marL="85725" indent="-85725" algn="l" defTabSz="914400" rtl="0" eaLnBrk="1" latinLnBrk="0" hangingPunct="1">
                        <a:buFont typeface="Arial" panose="020B0604020202020204" pitchFamily="34" charset="0"/>
                        <a:buChar char="•"/>
                      </a:pPr>
                      <a:r>
                        <a:rPr lang="en-AU" sz="700" i="0" kern="1200" baseline="0" dirty="0">
                          <a:solidFill>
                            <a:schemeClr val="dk1"/>
                          </a:solidFill>
                          <a:latin typeface="+mn-lt"/>
                          <a:ea typeface="+mn-ea"/>
                          <a:cs typeface="+mn-cs"/>
                        </a:rPr>
                        <a:t>The SUN Business Network is seen as a reputable and balanced body which strongly represents the private sector in areas related to nutrition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700" i="0" dirty="0"/>
                        <a:t>By end</a:t>
                      </a:r>
                      <a:r>
                        <a:rPr lang="en-AU" sz="700" i="0" baseline="0" dirty="0"/>
                        <a:t> of 2018</a:t>
                      </a:r>
                      <a:endParaRPr lang="en-AU" sz="700" i="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700" dirty="0"/>
                        <a:t>SBN is the main conduit for </a:t>
                      </a:r>
                      <a:r>
                        <a:rPr lang="en-AU" sz="700" dirty="0" err="1"/>
                        <a:t>govt</a:t>
                      </a:r>
                      <a:r>
                        <a:rPr lang="en-AU" sz="700" dirty="0"/>
                        <a:t> &amp;</a:t>
                      </a:r>
                      <a:r>
                        <a:rPr lang="en-AU" sz="700" baseline="0" dirty="0"/>
                        <a:t> private sector nutrition issues</a:t>
                      </a:r>
                      <a:endParaRPr lang="en-AU" sz="7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700" i="0" kern="1200" dirty="0">
                          <a:solidFill>
                            <a:schemeClr val="dk1"/>
                          </a:solidFill>
                          <a:latin typeface="+mn-lt"/>
                          <a:ea typeface="+mn-ea"/>
                          <a:cs typeface="+mn-cs"/>
                        </a:rPr>
                        <a:t>From</a:t>
                      </a:r>
                      <a:r>
                        <a:rPr lang="en-AU" sz="700" i="0" kern="1200" baseline="0" dirty="0">
                          <a:solidFill>
                            <a:schemeClr val="dk1"/>
                          </a:solidFill>
                          <a:latin typeface="+mn-lt"/>
                          <a:ea typeface="+mn-ea"/>
                          <a:cs typeface="+mn-cs"/>
                        </a:rPr>
                        <a:t> the perspective of both the government and the private sector, the SBN is seen as the primary conduit and link between the two parties on nutrition</a:t>
                      </a:r>
                    </a:p>
                    <a:p>
                      <a:pPr marL="85725" indent="-85725" algn="l" defTabSz="914400" rtl="0" eaLnBrk="1" latinLnBrk="0" hangingPunct="1">
                        <a:buFont typeface="Arial" panose="020B0604020202020204" pitchFamily="34" charset="0"/>
                        <a:buChar char="•"/>
                      </a:pPr>
                      <a:r>
                        <a:rPr lang="en-AU" sz="700" i="0" kern="1200" baseline="0" dirty="0">
                          <a:solidFill>
                            <a:schemeClr val="dk1"/>
                          </a:solidFill>
                          <a:latin typeface="+mn-lt"/>
                          <a:ea typeface="+mn-ea"/>
                          <a:cs typeface="+mn-cs"/>
                        </a:rPr>
                        <a:t>The SBN is the first port of call for government on private sector nutrition matters; and the first port of call for the private sector on nutrition matters which require government attention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70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9" name="Rectangle 28"/>
          <p:cNvSpPr/>
          <p:nvPr/>
        </p:nvSpPr>
        <p:spPr>
          <a:xfrm>
            <a:off x="378941" y="4336969"/>
            <a:ext cx="8062604"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Indirect KPIs </a:t>
            </a:r>
            <a:r>
              <a:rPr lang="en-AU" sz="1600" i="1" dirty="0">
                <a:solidFill>
                  <a:schemeClr val="tx1"/>
                </a:solidFill>
              </a:rPr>
              <a:t>– Desired outcomes not within the direct control of the SBN team</a:t>
            </a:r>
          </a:p>
        </p:txBody>
      </p:sp>
      <p:sp>
        <p:nvSpPr>
          <p:cNvPr id="30" name="Rectangle 29"/>
          <p:cNvSpPr/>
          <p:nvPr/>
        </p:nvSpPr>
        <p:spPr>
          <a:xfrm>
            <a:off x="378942" y="1214181"/>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Direct KPIs </a:t>
            </a:r>
            <a:r>
              <a:rPr lang="en-AU" sz="1600" dirty="0">
                <a:solidFill>
                  <a:schemeClr val="tx1"/>
                </a:solidFill>
              </a:rPr>
              <a:t>– </a:t>
            </a:r>
            <a:r>
              <a:rPr lang="en-AU" sz="1600" i="1" dirty="0">
                <a:solidFill>
                  <a:schemeClr val="tx1"/>
                </a:solidFill>
              </a:rPr>
              <a:t>Performance metrics for the SBN team </a:t>
            </a:r>
          </a:p>
        </p:txBody>
      </p:sp>
      <p:cxnSp>
        <p:nvCxnSpPr>
          <p:cNvPr id="31"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23" name="Rectangle 22"/>
          <p:cNvSpPr/>
          <p:nvPr/>
        </p:nvSpPr>
        <p:spPr>
          <a:xfrm>
            <a:off x="7660850"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2</a:t>
            </a:r>
          </a:p>
        </p:txBody>
      </p:sp>
      <p:sp>
        <p:nvSpPr>
          <p:cNvPr id="24" name="Rectangle 23"/>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25" name="Rectangle 24"/>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26" name="Rectangle 25"/>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32" name="Rectangle 31"/>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33" name="Rectangle 32"/>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34" name="Rectangle 33"/>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175258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1391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Housekeeping</a:t>
            </a:r>
          </a:p>
          <a:p>
            <a:pPr algn="l">
              <a:lnSpc>
                <a:spcPct val="100000"/>
              </a:lnSpc>
            </a:pPr>
            <a:r>
              <a:rPr lang="en-AU" sz="1800" dirty="0">
                <a:latin typeface="Georgia" panose="02040502050405020303" pitchFamily="18" charset="0"/>
              </a:rPr>
              <a:t>To be updated as changes to this document and the SBN team occur</a:t>
            </a:r>
          </a:p>
        </p:txBody>
      </p:sp>
      <p:graphicFrame>
        <p:nvGraphicFramePr>
          <p:cNvPr id="8" name="Table 7"/>
          <p:cNvGraphicFramePr>
            <a:graphicFrameLocks noGrp="1"/>
          </p:cNvGraphicFramePr>
          <p:nvPr>
            <p:extLst>
              <p:ext uri="{D42A27DB-BD31-4B8C-83A1-F6EECF244321}">
                <p14:modId xmlns:p14="http://schemas.microsoft.com/office/powerpoint/2010/main" val="917125716"/>
              </p:ext>
            </p:extLst>
          </p:nvPr>
        </p:nvGraphicFramePr>
        <p:xfrm>
          <a:off x="378940" y="1751093"/>
          <a:ext cx="8501673" cy="784080"/>
        </p:xfrm>
        <a:graphic>
          <a:graphicData uri="http://schemas.openxmlformats.org/drawingml/2006/table">
            <a:tbl>
              <a:tblPr firstRow="1" bandRow="1">
                <a:tableStyleId>{5C22544A-7EE6-4342-B048-85BDC9FD1C3A}</a:tableStyleId>
              </a:tblPr>
              <a:tblGrid>
                <a:gridCol w="790668">
                  <a:extLst>
                    <a:ext uri="{9D8B030D-6E8A-4147-A177-3AD203B41FA5}">
                      <a16:colId xmlns:a16="http://schemas.microsoft.com/office/drawing/2014/main" val="20000"/>
                    </a:ext>
                  </a:extLst>
                </a:gridCol>
                <a:gridCol w="1064153">
                  <a:extLst>
                    <a:ext uri="{9D8B030D-6E8A-4147-A177-3AD203B41FA5}">
                      <a16:colId xmlns:a16="http://schemas.microsoft.com/office/drawing/2014/main" val="20001"/>
                    </a:ext>
                  </a:extLst>
                </a:gridCol>
                <a:gridCol w="5197251">
                  <a:extLst>
                    <a:ext uri="{9D8B030D-6E8A-4147-A177-3AD203B41FA5}">
                      <a16:colId xmlns:a16="http://schemas.microsoft.com/office/drawing/2014/main" val="20002"/>
                    </a:ext>
                  </a:extLst>
                </a:gridCol>
                <a:gridCol w="1449601">
                  <a:extLst>
                    <a:ext uri="{9D8B030D-6E8A-4147-A177-3AD203B41FA5}">
                      <a16:colId xmlns:a16="http://schemas.microsoft.com/office/drawing/2014/main" val="20003"/>
                    </a:ext>
                  </a:extLst>
                </a:gridCol>
              </a:tblGrid>
              <a:tr h="233701">
                <a:tc>
                  <a:txBody>
                    <a:bodyPr/>
                    <a:lstStyle/>
                    <a:p>
                      <a:pPr algn="ctr"/>
                      <a:r>
                        <a:rPr lang="en-AU" sz="1200" dirty="0">
                          <a:solidFill>
                            <a:schemeClr val="tx1"/>
                          </a:solidFill>
                        </a:rPr>
                        <a:t>Version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200" dirty="0">
                          <a:solidFill>
                            <a:schemeClr val="tx1"/>
                          </a:solidFill>
                        </a:rPr>
                        <a:t>Date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200" dirty="0">
                          <a:solidFill>
                            <a:schemeClr val="tx1"/>
                          </a:solidFill>
                        </a:rPr>
                        <a:t>Summary of changes made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200" dirty="0">
                          <a:solidFill>
                            <a:schemeClr val="tx1"/>
                          </a:solidFill>
                        </a:rPr>
                        <a:t>Changes</a:t>
                      </a:r>
                      <a:r>
                        <a:rPr lang="en-AU" sz="1200" baseline="0" dirty="0">
                          <a:solidFill>
                            <a:schemeClr val="tx1"/>
                          </a:solidFill>
                        </a:rPr>
                        <a:t> made by:</a:t>
                      </a:r>
                      <a:endParaRPr lang="en-AU" sz="1200" dirty="0">
                        <a:solidFill>
                          <a:schemeClr val="tx1"/>
                        </a:solidFill>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i="0" dirty="0"/>
                        <a:t>1.0</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ctr" defTabSz="914400" rtl="0" eaLnBrk="1" latinLnBrk="0" hangingPunct="1">
                        <a:buFont typeface="Arial" panose="020B0604020202020204" pitchFamily="34" charset="0"/>
                        <a:buNone/>
                      </a:pPr>
                      <a:r>
                        <a:rPr lang="en-AU" sz="1200" i="0" kern="1200" baseline="0" dirty="0">
                          <a:solidFill>
                            <a:schemeClr val="dk1"/>
                          </a:solidFill>
                          <a:latin typeface="+mn-lt"/>
                          <a:ea typeface="+mn-ea"/>
                          <a:cs typeface="+mn-cs"/>
                        </a:rPr>
                        <a:t>December 2015</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200" i="0" kern="1200" baseline="0" dirty="0">
                          <a:solidFill>
                            <a:schemeClr val="dk1"/>
                          </a:solidFill>
                          <a:latin typeface="+mn-lt"/>
                          <a:ea typeface="+mn-ea"/>
                          <a:cs typeface="+mn-cs"/>
                        </a:rPr>
                        <a:t>Final version submitted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200" i="0" kern="1200" dirty="0">
                          <a:solidFill>
                            <a:schemeClr val="dk1"/>
                          </a:solidFill>
                          <a:latin typeface="+mn-lt"/>
                          <a:ea typeface="+mn-ea"/>
                          <a:cs typeface="+mn-cs"/>
                        </a:rPr>
                        <a:t>Jack </a:t>
                      </a:r>
                      <a:r>
                        <a:rPr lang="en-AU" sz="1200" i="0" kern="1200" dirty="0" err="1">
                          <a:solidFill>
                            <a:schemeClr val="dk1"/>
                          </a:solidFill>
                          <a:latin typeface="+mn-lt"/>
                          <a:ea typeface="+mn-ea"/>
                          <a:cs typeface="+mn-cs"/>
                        </a:rPr>
                        <a:t>O’Donoghue</a:t>
                      </a:r>
                      <a:endParaRPr lang="en-AU" sz="1200" i="0" kern="1200" dirty="0">
                        <a:solidFill>
                          <a:schemeClr val="dk1"/>
                        </a:solidFill>
                        <a:latin typeface="+mn-lt"/>
                        <a:ea typeface="+mn-ea"/>
                        <a:cs typeface="+mn-cs"/>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i="0" dirty="0"/>
                        <a:t>1.1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ctr" defTabSz="914400" rtl="0" eaLnBrk="1" latinLnBrk="0" hangingPunct="1">
                        <a:buFont typeface="Arial" panose="020B0604020202020204" pitchFamily="34" charset="0"/>
                        <a:buNone/>
                      </a:pPr>
                      <a:endParaRPr lang="en-AU" sz="12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endParaRPr lang="en-AU" sz="12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endParaRPr lang="en-AU" sz="12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Rectangle 8"/>
          <p:cNvSpPr/>
          <p:nvPr/>
        </p:nvSpPr>
        <p:spPr>
          <a:xfrm>
            <a:off x="378942" y="1353015"/>
            <a:ext cx="7850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Version Control </a:t>
            </a:r>
            <a:r>
              <a:rPr lang="en-AU" sz="1600" dirty="0">
                <a:solidFill>
                  <a:schemeClr val="tx1"/>
                </a:solidFill>
              </a:rPr>
              <a:t>– </a:t>
            </a:r>
            <a:r>
              <a:rPr lang="en-AU" sz="1600" i="1" dirty="0">
                <a:solidFill>
                  <a:schemeClr val="tx1"/>
                </a:solidFill>
              </a:rPr>
              <a:t>Summary of changes made by team members to this strategy document</a:t>
            </a:r>
          </a:p>
        </p:txBody>
      </p:sp>
      <p:sp>
        <p:nvSpPr>
          <p:cNvPr id="11" name="Rectangle 10"/>
          <p:cNvSpPr/>
          <p:nvPr/>
        </p:nvSpPr>
        <p:spPr>
          <a:xfrm>
            <a:off x="378942" y="4414412"/>
            <a:ext cx="7850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u="sng" dirty="0">
                <a:solidFill>
                  <a:schemeClr val="tx1"/>
                </a:solidFill>
              </a:rPr>
              <a:t>Contact details </a:t>
            </a:r>
            <a:r>
              <a:rPr lang="en-AU" sz="1600" u="sng" dirty="0">
                <a:solidFill>
                  <a:schemeClr val="tx1"/>
                </a:solidFill>
              </a:rPr>
              <a:t>– </a:t>
            </a:r>
            <a:r>
              <a:rPr lang="en-AU" sz="1600" i="1" u="sng" dirty="0">
                <a:solidFill>
                  <a:schemeClr val="tx1"/>
                </a:solidFill>
              </a:rPr>
              <a:t>SBN Team members</a:t>
            </a:r>
          </a:p>
        </p:txBody>
      </p:sp>
      <p:sp>
        <p:nvSpPr>
          <p:cNvPr id="12" name="Rectangle 11"/>
          <p:cNvSpPr/>
          <p:nvPr/>
        </p:nvSpPr>
        <p:spPr>
          <a:xfrm>
            <a:off x="378942" y="5754763"/>
            <a:ext cx="7850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u="sng" dirty="0">
                <a:solidFill>
                  <a:schemeClr val="tx1"/>
                </a:solidFill>
              </a:rPr>
              <a:t>SBN links and emails </a:t>
            </a:r>
            <a:r>
              <a:rPr lang="en-AU" sz="1600" i="1" u="sng" dirty="0">
                <a:solidFill>
                  <a:schemeClr val="tx1"/>
                </a:solidFill>
              </a:rPr>
              <a:t>– Monitored by the SBN Global team</a:t>
            </a:r>
          </a:p>
        </p:txBody>
      </p:sp>
      <p:sp>
        <p:nvSpPr>
          <p:cNvPr id="13" name="Rectangle 12"/>
          <p:cNvSpPr/>
          <p:nvPr/>
        </p:nvSpPr>
        <p:spPr>
          <a:xfrm>
            <a:off x="378942" y="4776431"/>
            <a:ext cx="3993033" cy="9541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AU" sz="1400" b="1" dirty="0" err="1">
                <a:solidFill>
                  <a:schemeClr val="tx1"/>
                </a:solidFill>
              </a:rPr>
              <a:t>Enock</a:t>
            </a:r>
            <a:r>
              <a:rPr lang="en-AU" sz="1400" b="1" dirty="0">
                <a:solidFill>
                  <a:schemeClr val="tx1"/>
                </a:solidFill>
              </a:rPr>
              <a:t> </a:t>
            </a:r>
            <a:r>
              <a:rPr lang="en-AU" sz="1400" b="1" dirty="0" err="1">
                <a:solidFill>
                  <a:schemeClr val="tx1"/>
                </a:solidFill>
              </a:rPr>
              <a:t>Musinguzi</a:t>
            </a:r>
            <a:endParaRPr lang="en-AU" sz="1400" b="1" dirty="0">
              <a:solidFill>
                <a:schemeClr val="tx1"/>
              </a:solidFill>
            </a:endParaRPr>
          </a:p>
          <a:p>
            <a:r>
              <a:rPr lang="en-AU" sz="1400" i="1" dirty="0">
                <a:solidFill>
                  <a:schemeClr val="tx1"/>
                </a:solidFill>
              </a:rPr>
              <a:t>Coordinator – SUN Business Network Tanzania</a:t>
            </a:r>
          </a:p>
          <a:p>
            <a:r>
              <a:rPr lang="en-AU" sz="1400" b="1" dirty="0">
                <a:solidFill>
                  <a:schemeClr val="tx1"/>
                </a:solidFill>
              </a:rPr>
              <a:t>Email: </a:t>
            </a:r>
            <a:r>
              <a:rPr lang="en-AU" sz="1400" dirty="0">
                <a:solidFill>
                  <a:schemeClr val="tx1"/>
                </a:solidFill>
              </a:rPr>
              <a:t>emusinguzi@gainhealth.org</a:t>
            </a:r>
          </a:p>
          <a:p>
            <a:r>
              <a:rPr lang="en-AU" sz="1400" b="1" dirty="0">
                <a:solidFill>
                  <a:schemeClr val="tx1"/>
                </a:solidFill>
              </a:rPr>
              <a:t>Phone: </a:t>
            </a:r>
            <a:r>
              <a:rPr lang="en-AU" sz="1400" dirty="0">
                <a:solidFill>
                  <a:schemeClr val="tx1"/>
                </a:solidFill>
              </a:rPr>
              <a:t>+255673144147</a:t>
            </a:r>
          </a:p>
        </p:txBody>
      </p:sp>
      <p:sp>
        <p:nvSpPr>
          <p:cNvPr id="15" name="Rectangle 14"/>
          <p:cNvSpPr/>
          <p:nvPr/>
        </p:nvSpPr>
        <p:spPr>
          <a:xfrm>
            <a:off x="4656672" y="4776431"/>
            <a:ext cx="3695652" cy="9541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AU" sz="1400" b="1" dirty="0">
                <a:solidFill>
                  <a:schemeClr val="tx1"/>
                </a:solidFill>
              </a:rPr>
              <a:t>Jonathan Tench</a:t>
            </a:r>
          </a:p>
          <a:p>
            <a:r>
              <a:rPr lang="en-AU" sz="1400" i="1" dirty="0">
                <a:solidFill>
                  <a:schemeClr val="tx1"/>
                </a:solidFill>
              </a:rPr>
              <a:t>Manager – SUN Business Network Global</a:t>
            </a:r>
          </a:p>
          <a:p>
            <a:r>
              <a:rPr lang="en-AU" sz="1400" b="1" dirty="0">
                <a:solidFill>
                  <a:schemeClr val="tx1"/>
                </a:solidFill>
              </a:rPr>
              <a:t>Email: </a:t>
            </a:r>
            <a:r>
              <a:rPr lang="en-AU" sz="1400" dirty="0">
                <a:solidFill>
                  <a:schemeClr val="tx1"/>
                </a:solidFill>
              </a:rPr>
              <a:t>jtench@gainhealth.org</a:t>
            </a:r>
          </a:p>
          <a:p>
            <a:r>
              <a:rPr lang="en-AU" sz="1400" b="1" dirty="0">
                <a:solidFill>
                  <a:schemeClr val="tx1"/>
                </a:solidFill>
              </a:rPr>
              <a:t>Phone: </a:t>
            </a:r>
            <a:r>
              <a:rPr lang="en-AU" sz="1400" dirty="0">
                <a:solidFill>
                  <a:schemeClr val="tx1"/>
                </a:solidFill>
              </a:rPr>
              <a:t>+447876887645</a:t>
            </a:r>
          </a:p>
        </p:txBody>
      </p:sp>
      <p:sp>
        <p:nvSpPr>
          <p:cNvPr id="16" name="Rectangle 15"/>
          <p:cNvSpPr/>
          <p:nvPr/>
        </p:nvSpPr>
        <p:spPr>
          <a:xfrm>
            <a:off x="378940" y="6089094"/>
            <a:ext cx="6879108" cy="6463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AU" sz="1200" b="1" dirty="0">
                <a:solidFill>
                  <a:schemeClr val="tx1"/>
                </a:solidFill>
              </a:rPr>
              <a:t>SBN Global email: </a:t>
            </a:r>
            <a:r>
              <a:rPr lang="en-AU" sz="1200" dirty="0">
                <a:solidFill>
                  <a:schemeClr val="tx1"/>
                </a:solidFill>
              </a:rPr>
              <a:t>secretariat@sunbusinessnetwork.org</a:t>
            </a:r>
          </a:p>
          <a:p>
            <a:r>
              <a:rPr lang="en-AU" sz="1200" b="1" dirty="0">
                <a:solidFill>
                  <a:schemeClr val="tx1"/>
                </a:solidFill>
              </a:rPr>
              <a:t>SBN Global website: </a:t>
            </a:r>
            <a:r>
              <a:rPr lang="en-AU" sz="1200" dirty="0">
                <a:solidFill>
                  <a:schemeClr val="tx1"/>
                </a:solidFill>
              </a:rPr>
              <a:t>www.sunbusinessnetwork.org</a:t>
            </a:r>
          </a:p>
          <a:p>
            <a:endParaRPr lang="en-AU" sz="1200" dirty="0">
              <a:solidFill>
                <a:schemeClr val="tx1"/>
              </a:solidFill>
            </a:endParaRPr>
          </a:p>
        </p:txBody>
      </p:sp>
      <p:cxnSp>
        <p:nvCxnSpPr>
          <p:cNvPr id="18"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4" name="Rectangle 13"/>
          <p:cNvSpPr>
            <a:spLocks/>
          </p:cNvSpPr>
          <p:nvPr/>
        </p:nvSpPr>
        <p:spPr>
          <a:xfrm>
            <a:off x="378473" y="2710766"/>
            <a:ext cx="8502140" cy="204143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AU" sz="1600" b="1" u="sng" dirty="0">
                <a:solidFill>
                  <a:schemeClr val="tx1"/>
                </a:solidFill>
              </a:rPr>
              <a:t>Making changes to this strategy</a:t>
            </a:r>
          </a:p>
          <a:p>
            <a:pPr marL="285750" indent="-285750">
              <a:buFont typeface="Arial" panose="020B0604020202020204" pitchFamily="34" charset="0"/>
              <a:buChar char="•"/>
            </a:pPr>
            <a:r>
              <a:rPr lang="en-AU" sz="1300" dirty="0">
                <a:solidFill>
                  <a:schemeClr val="tx1"/>
                </a:solidFill>
              </a:rPr>
              <a:t>Strategy review sessions to be held twice per year where all key aspects are reviewed</a:t>
            </a:r>
          </a:p>
          <a:p>
            <a:pPr marL="285750" indent="-285750">
              <a:buFont typeface="Arial" panose="020B0604020202020204" pitchFamily="34" charset="0"/>
              <a:buChar char="•"/>
            </a:pPr>
            <a:r>
              <a:rPr lang="en-AU" sz="1300" dirty="0">
                <a:solidFill>
                  <a:schemeClr val="tx1"/>
                </a:solidFill>
              </a:rPr>
              <a:t>Any changes to the </a:t>
            </a:r>
            <a:r>
              <a:rPr lang="en-AU" sz="1300" b="1" dirty="0">
                <a:solidFill>
                  <a:schemeClr val="tx1"/>
                </a:solidFill>
              </a:rPr>
              <a:t>Strategy on a Page </a:t>
            </a:r>
            <a:r>
              <a:rPr lang="en-AU" sz="1300" dirty="0">
                <a:solidFill>
                  <a:schemeClr val="tx1"/>
                </a:solidFill>
              </a:rPr>
              <a:t>(which will have flow on changes in the document) must be made with the approval of the SBN global team</a:t>
            </a:r>
          </a:p>
          <a:p>
            <a:pPr marL="285750" indent="-285750">
              <a:buFont typeface="Arial" panose="020B0604020202020204" pitchFamily="34" charset="0"/>
              <a:buChar char="•"/>
            </a:pPr>
            <a:r>
              <a:rPr lang="en-AU" sz="1300" dirty="0">
                <a:solidFill>
                  <a:schemeClr val="tx1"/>
                </a:solidFill>
              </a:rPr>
              <a:t>Changes to the KPIs can only be made following a strategy review session </a:t>
            </a:r>
          </a:p>
          <a:p>
            <a:pPr marL="285750" indent="-285750">
              <a:buFont typeface="Arial" panose="020B0604020202020204" pitchFamily="34" charset="0"/>
              <a:buChar char="•"/>
            </a:pPr>
            <a:r>
              <a:rPr lang="en-AU" sz="1300" dirty="0">
                <a:solidFill>
                  <a:schemeClr val="tx1"/>
                </a:solidFill>
              </a:rPr>
              <a:t>Changes to milestones and delivery can only be made following a strategy review session</a:t>
            </a:r>
          </a:p>
          <a:p>
            <a:pPr marL="285750" indent="-285750">
              <a:buFont typeface="Arial" panose="020B0604020202020204" pitchFamily="34" charset="0"/>
              <a:buChar char="•"/>
            </a:pPr>
            <a:r>
              <a:rPr lang="en-AU" sz="1300" dirty="0">
                <a:solidFill>
                  <a:schemeClr val="tx1"/>
                </a:solidFill>
              </a:rPr>
              <a:t>The SBN global team must be notified when any changes are made to the broader strategy document, excluding the </a:t>
            </a:r>
            <a:r>
              <a:rPr lang="en-AU" sz="1300" b="1" dirty="0">
                <a:solidFill>
                  <a:schemeClr val="tx1"/>
                </a:solidFill>
              </a:rPr>
              <a:t>Strategy on a Page</a:t>
            </a:r>
          </a:p>
          <a:p>
            <a:endParaRPr lang="en-AU" sz="1600" i="1" u="sng" dirty="0">
              <a:solidFill>
                <a:schemeClr val="tx1"/>
              </a:solidFill>
            </a:endParaRPr>
          </a:p>
        </p:txBody>
      </p:sp>
    </p:spTree>
    <p:extLst>
      <p:ext uri="{BB962C8B-B14F-4D97-AF65-F5344CB8AC3E}">
        <p14:creationId xmlns:p14="http://schemas.microsoft.com/office/powerpoint/2010/main" val="50018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3 (Initiatives)</a:t>
            </a:r>
          </a:p>
          <a:p>
            <a:pPr algn="l">
              <a:lnSpc>
                <a:spcPct val="100000"/>
              </a:lnSpc>
            </a:pPr>
            <a:r>
              <a:rPr lang="en-AU" sz="1800" dirty="0">
                <a:latin typeface="Georgia" panose="02040502050405020303" pitchFamily="18" charset="0"/>
              </a:rPr>
              <a:t>Increase business engagement in the nutrition sector</a:t>
            </a:r>
          </a:p>
        </p:txBody>
      </p:sp>
      <p:graphicFrame>
        <p:nvGraphicFramePr>
          <p:cNvPr id="7" name="Table 6"/>
          <p:cNvGraphicFramePr>
            <a:graphicFrameLocks noGrp="1"/>
          </p:cNvGraphicFramePr>
          <p:nvPr>
            <p:extLst>
              <p:ext uri="{D42A27DB-BD31-4B8C-83A1-F6EECF244321}">
                <p14:modId xmlns:p14="http://schemas.microsoft.com/office/powerpoint/2010/main" val="3864774764"/>
              </p:ext>
            </p:extLst>
          </p:nvPr>
        </p:nvGraphicFramePr>
        <p:xfrm>
          <a:off x="325155" y="1368335"/>
          <a:ext cx="8501671" cy="509280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1895475">
                  <a:extLst>
                    <a:ext uri="{9D8B030D-6E8A-4147-A177-3AD203B41FA5}">
                      <a16:colId xmlns:a16="http://schemas.microsoft.com/office/drawing/2014/main" val="20002"/>
                    </a:ext>
                  </a:extLst>
                </a:gridCol>
                <a:gridCol w="4362450">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algn="ctr"/>
                      <a:r>
                        <a:rPr lang="en-AU" sz="1100" dirty="0">
                          <a:solidFill>
                            <a:schemeClr val="tx1"/>
                          </a:solidFill>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algn="ctr"/>
                      <a:r>
                        <a:rPr lang="en-AU" sz="1100" dirty="0">
                          <a:solidFill>
                            <a:schemeClr val="tx1"/>
                          </a:solidFill>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3.1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Advocate for improved</a:t>
                      </a:r>
                      <a:r>
                        <a:rPr lang="en-AU" sz="1000" baseline="0" dirty="0"/>
                        <a:t> nutrition in the workplace</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Provide advocacy and encouragement, as part of day-to-day SBN activities, for workplace health and nutrition programmes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Facilitate linkages and introductions for interested parties</a:t>
                      </a:r>
                    </a:p>
                    <a:p>
                      <a:pPr marL="85725" indent="-85725" algn="l" defTabSz="914400" rtl="0" eaLnBrk="1" latinLnBrk="0" hangingPunct="1">
                        <a:buFont typeface="Arial" panose="020B0604020202020204" pitchFamily="34" charset="0"/>
                        <a:buChar char="•"/>
                      </a:pPr>
                      <a:endParaRPr lang="en-AU" sz="1000" i="0"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indent="-85725" algn="l" defTabSz="914400" rtl="0" eaLnBrk="1" latinLnBrk="0" hangingPunct="1">
                        <a:buFont typeface="Arial" panose="020B0604020202020204" pitchFamily="34" charset="0"/>
                        <a:buChar char="•"/>
                      </a:pPr>
                      <a:r>
                        <a:rPr lang="en-AU" sz="1000" i="0" kern="1200" dirty="0">
                          <a:solidFill>
                            <a:schemeClr val="dk1"/>
                          </a:solidFill>
                          <a:latin typeface="+mn-lt"/>
                          <a:ea typeface="+mn-ea"/>
                          <a:cs typeface="+mn-cs"/>
                        </a:rPr>
                        <a:t>Facilitate</a:t>
                      </a:r>
                      <a:r>
                        <a:rPr lang="en-AU" sz="1000" i="0" kern="1200" baseline="0" dirty="0">
                          <a:solidFill>
                            <a:schemeClr val="dk1"/>
                          </a:solidFill>
                          <a:latin typeface="+mn-lt"/>
                          <a:ea typeface="+mn-ea"/>
                          <a:cs typeface="+mn-cs"/>
                        </a:rPr>
                        <a:t> introductions and informal recommendations between workplace health programme providers and prospective companies</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Share information with SBN members and other stakeholders on the benefits of a healthy workforce</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Encourage SBN members to consider suitable workplace health programmes to promote improved nutrition; such as maternity leave for new mothers, breastfeeding-friendly areas, nutrition workshops, nutritious meals for staff </a:t>
                      </a:r>
                      <a:r>
                        <a:rPr lang="en-AU" sz="1000" i="0" kern="1200" baseline="0" dirty="0" err="1">
                          <a:solidFill>
                            <a:schemeClr val="dk1"/>
                          </a:solidFill>
                          <a:latin typeface="+mn-lt"/>
                          <a:ea typeface="+mn-ea"/>
                          <a:cs typeface="+mn-cs"/>
                        </a:rPr>
                        <a:t>etc</a:t>
                      </a:r>
                      <a:endParaRPr lang="en-AU" sz="1000" i="0" kern="1200" baseline="0" dirty="0">
                        <a:solidFill>
                          <a:schemeClr val="dk1"/>
                        </a:solidFill>
                        <a:latin typeface="+mn-lt"/>
                        <a:ea typeface="+mn-ea"/>
                        <a:cs typeface="+mn-cs"/>
                      </a:endParaRP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Encourage more nutrition-focused food purchasing behaviour; and advocate for equal pay for men and women to improve female purchasing power</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i="0" kern="1200" baseline="0" dirty="0">
                          <a:solidFill>
                            <a:schemeClr val="tx1"/>
                          </a:solidFill>
                          <a:latin typeface="+mn-lt"/>
                          <a:ea typeface="+mn-ea"/>
                          <a:cs typeface="+mn-cs"/>
                        </a:rPr>
                        <a:t>Encourage businesses to support community based activities that promote good nutrition; such as sponsoring local events, holding youth nutrition programmes </a:t>
                      </a:r>
                      <a:r>
                        <a:rPr lang="en-GB" sz="1000" i="0" kern="1200" baseline="0" dirty="0" err="1">
                          <a:solidFill>
                            <a:schemeClr val="tx1"/>
                          </a:solidFill>
                          <a:latin typeface="+mn-lt"/>
                          <a:ea typeface="+mn-ea"/>
                          <a:cs typeface="+mn-cs"/>
                        </a:rPr>
                        <a:t>etc</a:t>
                      </a:r>
                      <a:r>
                        <a:rPr lang="en-GB" sz="1000" i="0" kern="1200" baseline="0" dirty="0">
                          <a:solidFill>
                            <a:schemeClr val="tx1"/>
                          </a:solidFill>
                          <a:latin typeface="+mn-lt"/>
                          <a:ea typeface="+mn-ea"/>
                          <a:cs typeface="+mn-cs"/>
                        </a:rPr>
                        <a:t> (as outlined in the </a:t>
                      </a:r>
                      <a:r>
                        <a:rPr lang="en-GB" sz="1000" i="1" kern="1200" baseline="0" dirty="0">
                          <a:solidFill>
                            <a:schemeClr val="tx1"/>
                          </a:solidFill>
                          <a:latin typeface="+mn-lt"/>
                          <a:ea typeface="+mn-ea"/>
                          <a:cs typeface="+mn-cs"/>
                        </a:rPr>
                        <a:t>‘Fact Sheet for Private Sector’</a:t>
                      </a:r>
                      <a:r>
                        <a:rPr lang="en-GB" sz="1000" i="0" kern="1200" baseline="0" dirty="0">
                          <a:solidFill>
                            <a:schemeClr val="tx1"/>
                          </a:solidFill>
                          <a:latin typeface="+mn-lt"/>
                          <a:ea typeface="+mn-ea"/>
                          <a:cs typeface="+mn-cs"/>
                        </a:rPr>
                        <a: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7183">
                <a:tc>
                  <a:txBody>
                    <a:bodyPr/>
                    <a:lstStyle/>
                    <a:p>
                      <a:pPr algn="ctr"/>
                      <a:r>
                        <a:rPr lang="en-AU" sz="1000" dirty="0"/>
                        <a:t>3.2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rPr>
                        <a:t>Encourage increased CSR support for nutrition</a:t>
                      </a:r>
                    </a:p>
                    <a:p>
                      <a:pPr algn="l"/>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Encourage and promote Corporate Social Responsibility (CSR) support and engagement in nutrition for existing and prospective members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Regularly meet with prospective CSR partners in order to promote nutrition in the private sector and to encourage CSR engagement through the SBN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Share opportunities for CSR involvement in nutrition with relevant SBN members and prospective members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7183">
                <a:tc>
                  <a:txBody>
                    <a:bodyPr/>
                    <a:lstStyle/>
                    <a:p>
                      <a:pPr algn="ctr"/>
                      <a:r>
                        <a:rPr lang="en-AU" sz="1000" dirty="0"/>
                        <a:t>3.3</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algn="l"/>
                      <a:r>
                        <a:rPr lang="en-AU" sz="1000" dirty="0"/>
                        <a:t>Support food and nutrition companies</a:t>
                      </a:r>
                      <a:r>
                        <a:rPr lang="en-AU" sz="1000" baseline="0" dirty="0"/>
                        <a:t> with guidance, tools &amp; information</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Provide high level business support in the form of workshops, events, practical tools, research and information</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Ensure the information and business needs of members are considered when planning research</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The focus is on businesses in the food and nutrition industry to help them grow their presence in this market and contribute more towards nutrition improvements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indent="-85725" algn="l" defTabSz="914400" rtl="0" eaLnBrk="1" latinLnBrk="0" hangingPunct="1">
                        <a:buFont typeface="Arial" panose="020B0604020202020204" pitchFamily="34" charset="0"/>
                        <a:buChar char="•"/>
                      </a:pPr>
                      <a:r>
                        <a:rPr lang="en-AU" sz="1000" i="0" kern="1200" dirty="0">
                          <a:solidFill>
                            <a:schemeClr val="dk1"/>
                          </a:solidFill>
                          <a:latin typeface="+mn-lt"/>
                          <a:ea typeface="+mn-ea"/>
                          <a:cs typeface="+mn-cs"/>
                        </a:rPr>
                        <a:t>Undertake</a:t>
                      </a:r>
                      <a:r>
                        <a:rPr lang="en-AU" sz="1000" i="0" kern="1200" baseline="0" dirty="0">
                          <a:solidFill>
                            <a:schemeClr val="dk1"/>
                          </a:solidFill>
                          <a:latin typeface="+mn-lt"/>
                          <a:ea typeface="+mn-ea"/>
                          <a:cs typeface="+mn-cs"/>
                        </a:rPr>
                        <a:t> or commission research in areas where existing information is required and is currently insufficient or unavailable</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Share relevant market information with members on a regular basis and, where relevant, hold workshops to disseminate results from major research projects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Identify major nutrition knowledge gaps within member group</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Determine and implement effective methods for providing advice, guidance or training on identified knowledge gaps in order to build capacity (e.g. workshop with small-scale processors on food safety &amp; quality, workshop on post harvest lost reduction or food handling techniques, or engaging an industry leader for a networking event, or funding a key research piece to inform a business guidance paper)</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Develop and share practical business support tools and / or templates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12"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8097468" y="172673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7" name="Rectangle 16"/>
          <p:cNvSpPr/>
          <p:nvPr/>
        </p:nvSpPr>
        <p:spPr>
          <a:xfrm>
            <a:off x="8097468" y="191038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8" name="Oval 17"/>
          <p:cNvSpPr>
            <a:spLocks noChangeAspect="1"/>
          </p:cNvSpPr>
          <p:nvPr/>
        </p:nvSpPr>
        <p:spPr>
          <a:xfrm>
            <a:off x="7970676" y="195176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0" name="Rectangle 19"/>
          <p:cNvSpPr/>
          <p:nvPr/>
        </p:nvSpPr>
        <p:spPr>
          <a:xfrm>
            <a:off x="8097468" y="227768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21" name="Oval 20"/>
          <p:cNvSpPr>
            <a:spLocks noChangeAspect="1"/>
          </p:cNvSpPr>
          <p:nvPr/>
        </p:nvSpPr>
        <p:spPr>
          <a:xfrm>
            <a:off x="7970677" y="2319060"/>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3" name="Rectangle 22"/>
          <p:cNvSpPr/>
          <p:nvPr/>
        </p:nvSpPr>
        <p:spPr>
          <a:xfrm>
            <a:off x="8097468" y="209403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24" name="Oval 23"/>
          <p:cNvSpPr>
            <a:spLocks noChangeAspect="1"/>
          </p:cNvSpPr>
          <p:nvPr/>
        </p:nvSpPr>
        <p:spPr>
          <a:xfrm>
            <a:off x="7970677" y="2138693"/>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26" name="Rectangle 25"/>
          <p:cNvSpPr/>
          <p:nvPr/>
        </p:nvSpPr>
        <p:spPr>
          <a:xfrm>
            <a:off x="8097468" y="3590013"/>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27" name="Oval 26"/>
          <p:cNvSpPr>
            <a:spLocks noChangeAspect="1"/>
          </p:cNvSpPr>
          <p:nvPr/>
        </p:nvSpPr>
        <p:spPr>
          <a:xfrm>
            <a:off x="7972983" y="3634672"/>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9" name="Rectangle 28"/>
          <p:cNvSpPr/>
          <p:nvPr/>
        </p:nvSpPr>
        <p:spPr>
          <a:xfrm>
            <a:off x="8097468" y="377366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30" name="Oval 29"/>
          <p:cNvSpPr>
            <a:spLocks noChangeAspect="1"/>
          </p:cNvSpPr>
          <p:nvPr/>
        </p:nvSpPr>
        <p:spPr>
          <a:xfrm>
            <a:off x="7970676" y="381504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32" name="Rectangle 31"/>
          <p:cNvSpPr/>
          <p:nvPr/>
        </p:nvSpPr>
        <p:spPr>
          <a:xfrm>
            <a:off x="8097468" y="414095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33" name="Oval 32"/>
          <p:cNvSpPr>
            <a:spLocks noChangeAspect="1"/>
          </p:cNvSpPr>
          <p:nvPr/>
        </p:nvSpPr>
        <p:spPr>
          <a:xfrm>
            <a:off x="7970677" y="418233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35" name="Rectangle 34"/>
          <p:cNvSpPr/>
          <p:nvPr/>
        </p:nvSpPr>
        <p:spPr>
          <a:xfrm>
            <a:off x="8097468" y="3957309"/>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36" name="Oval 35"/>
          <p:cNvSpPr>
            <a:spLocks noChangeAspect="1"/>
          </p:cNvSpPr>
          <p:nvPr/>
        </p:nvSpPr>
        <p:spPr>
          <a:xfrm>
            <a:off x="7970677" y="4001968"/>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nvGrpSpPr>
          <p:cNvPr id="37" name="Group 36"/>
          <p:cNvGrpSpPr/>
          <p:nvPr/>
        </p:nvGrpSpPr>
        <p:grpSpPr>
          <a:xfrm>
            <a:off x="7972983" y="4455884"/>
            <a:ext cx="827267" cy="209550"/>
            <a:chOff x="8020608" y="3109368"/>
            <a:chExt cx="827267" cy="209550"/>
          </a:xfrm>
        </p:grpSpPr>
        <p:sp>
          <p:nvSpPr>
            <p:cNvPr id="38" name="Rectangle 37"/>
            <p:cNvSpPr/>
            <p:nvPr/>
          </p:nvSpPr>
          <p:spPr>
            <a:xfrm>
              <a:off x="8145093" y="310936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39" name="Oval 38"/>
            <p:cNvSpPr>
              <a:spLocks noChangeAspect="1"/>
            </p:cNvSpPr>
            <p:nvPr/>
          </p:nvSpPr>
          <p:spPr>
            <a:xfrm>
              <a:off x="8020608" y="3154027"/>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grpSp>
        <p:nvGrpSpPr>
          <p:cNvPr id="40" name="Group 39"/>
          <p:cNvGrpSpPr/>
          <p:nvPr/>
        </p:nvGrpSpPr>
        <p:grpSpPr>
          <a:xfrm>
            <a:off x="7970676" y="4639532"/>
            <a:ext cx="829574" cy="209550"/>
            <a:chOff x="8018301" y="3287168"/>
            <a:chExt cx="829574" cy="209550"/>
          </a:xfrm>
        </p:grpSpPr>
        <p:sp>
          <p:nvSpPr>
            <p:cNvPr id="41" name="Rectangle 40"/>
            <p:cNvSpPr/>
            <p:nvPr/>
          </p:nvSpPr>
          <p:spPr>
            <a:xfrm>
              <a:off x="8145093" y="328716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42" name="Oval 41"/>
            <p:cNvSpPr>
              <a:spLocks noChangeAspect="1"/>
            </p:cNvSpPr>
            <p:nvPr/>
          </p:nvSpPr>
          <p:spPr>
            <a:xfrm>
              <a:off x="8018301" y="3328547"/>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grpSp>
      <p:grpSp>
        <p:nvGrpSpPr>
          <p:cNvPr id="43" name="Group 42"/>
          <p:cNvGrpSpPr/>
          <p:nvPr/>
        </p:nvGrpSpPr>
        <p:grpSpPr>
          <a:xfrm>
            <a:off x="7970677" y="5006827"/>
            <a:ext cx="829573" cy="209550"/>
            <a:chOff x="8018302" y="3660311"/>
            <a:chExt cx="829573" cy="209550"/>
          </a:xfrm>
        </p:grpSpPr>
        <p:sp>
          <p:nvSpPr>
            <p:cNvPr id="44" name="Rectangle 43"/>
            <p:cNvSpPr/>
            <p:nvPr/>
          </p:nvSpPr>
          <p:spPr>
            <a:xfrm>
              <a:off x="8145093" y="366031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45" name="Oval 44"/>
            <p:cNvSpPr>
              <a:spLocks noChangeAspect="1"/>
            </p:cNvSpPr>
            <p:nvPr/>
          </p:nvSpPr>
          <p:spPr>
            <a:xfrm>
              <a:off x="8018302" y="370169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46" name="Group 45"/>
          <p:cNvGrpSpPr/>
          <p:nvPr/>
        </p:nvGrpSpPr>
        <p:grpSpPr>
          <a:xfrm>
            <a:off x="7970677" y="4823180"/>
            <a:ext cx="829573" cy="209550"/>
            <a:chOff x="8018302" y="3474597"/>
            <a:chExt cx="829573" cy="209550"/>
          </a:xfrm>
        </p:grpSpPr>
        <p:sp>
          <p:nvSpPr>
            <p:cNvPr id="47" name="Rectangle 46"/>
            <p:cNvSpPr/>
            <p:nvPr/>
          </p:nvSpPr>
          <p:spPr>
            <a:xfrm>
              <a:off x="8145093" y="347459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48" name="Oval 47"/>
            <p:cNvSpPr>
              <a:spLocks noChangeAspect="1"/>
            </p:cNvSpPr>
            <p:nvPr/>
          </p:nvSpPr>
          <p:spPr>
            <a:xfrm>
              <a:off x="8018302" y="3519256"/>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sp>
        <p:nvSpPr>
          <p:cNvPr id="49" name="Oval 48"/>
          <p:cNvSpPr>
            <a:spLocks noChangeAspect="1"/>
          </p:cNvSpPr>
          <p:nvPr/>
        </p:nvSpPr>
        <p:spPr>
          <a:xfrm>
            <a:off x="7970676" y="1768117"/>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63" name="Rectangle 62"/>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64" name="Rectangle 63"/>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65" name="Rectangle 64"/>
          <p:cNvSpPr/>
          <p:nvPr/>
        </p:nvSpPr>
        <p:spPr>
          <a:xfrm>
            <a:off x="7872109"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3</a:t>
            </a:r>
          </a:p>
        </p:txBody>
      </p:sp>
      <p:sp>
        <p:nvSpPr>
          <p:cNvPr id="66" name="Rectangle 65"/>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67" name="Rectangle 66"/>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68" name="Rectangle 67"/>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69" name="Rectangle 68"/>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70" name="Rectangle 69"/>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385409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3 (KPIs)</a:t>
            </a:r>
          </a:p>
          <a:p>
            <a:pPr algn="l">
              <a:lnSpc>
                <a:spcPct val="100000"/>
              </a:lnSpc>
            </a:pPr>
            <a:r>
              <a:rPr lang="en-AU" sz="1800" dirty="0">
                <a:latin typeface="Georgia" panose="02040502050405020303" pitchFamily="18" charset="0"/>
              </a:rPr>
              <a:t>Increase business engagement in the nutrition sector</a:t>
            </a:r>
          </a:p>
        </p:txBody>
      </p:sp>
      <p:graphicFrame>
        <p:nvGraphicFramePr>
          <p:cNvPr id="7" name="Table 6"/>
          <p:cNvGraphicFramePr>
            <a:graphicFrameLocks noGrp="1"/>
          </p:cNvGraphicFramePr>
          <p:nvPr>
            <p:extLst>
              <p:ext uri="{D42A27DB-BD31-4B8C-83A1-F6EECF244321}">
                <p14:modId xmlns:p14="http://schemas.microsoft.com/office/powerpoint/2010/main" val="392790036"/>
              </p:ext>
            </p:extLst>
          </p:nvPr>
        </p:nvGraphicFramePr>
        <p:xfrm>
          <a:off x="378941" y="1641966"/>
          <a:ext cx="8522813" cy="2866980"/>
        </p:xfrm>
        <a:graphic>
          <a:graphicData uri="http://schemas.openxmlformats.org/drawingml/2006/table">
            <a:tbl>
              <a:tblPr firstRow="1" bandRow="1">
                <a:tableStyleId>{5C22544A-7EE6-4342-B048-85BDC9FD1C3A}</a:tableStyleId>
              </a:tblPr>
              <a:tblGrid>
                <a:gridCol w="1069821">
                  <a:extLst>
                    <a:ext uri="{9D8B030D-6E8A-4147-A177-3AD203B41FA5}">
                      <a16:colId xmlns:a16="http://schemas.microsoft.com/office/drawing/2014/main" val="20000"/>
                    </a:ext>
                  </a:extLst>
                </a:gridCol>
                <a:gridCol w="6069638">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3+ linkages made for a workplace nutrition programme</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Make at least 1 linkage per year (at least 3 total) between prospective workforce health service providers (e.g. a health company who may provide nutrition seminars to staff) and prospective client companies</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Facilitate an introduction and provide basic nutrition context to support the conversation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i="0" kern="1200" dirty="0">
                          <a:solidFill>
                            <a:schemeClr val="dk1"/>
                          </a:solidFill>
                          <a:latin typeface="+mn-lt"/>
                          <a:ea typeface="+mn-ea"/>
                          <a:cs typeface="+mn-cs"/>
                        </a:rPr>
                        <a:t>By end of 2018</a:t>
                      </a:r>
                    </a:p>
                    <a:p>
                      <a:pPr marL="0" indent="0" algn="l" defTabSz="914400" rtl="0" eaLnBrk="1" latinLnBrk="0" hangingPunct="1">
                        <a:buFont typeface="Arial" panose="020B0604020202020204" pitchFamily="34" charset="0"/>
                        <a:buNone/>
                      </a:pPr>
                      <a:r>
                        <a:rPr lang="en-AU" sz="850" i="1" kern="1200" dirty="0">
                          <a:solidFill>
                            <a:schemeClr val="dk1"/>
                          </a:solidFill>
                          <a:latin typeface="+mn-lt"/>
                          <a:ea typeface="+mn-ea"/>
                          <a:cs typeface="+mn-cs"/>
                        </a:rPr>
                        <a:t>(1 per year)</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3+ potential CSR partners identified</a:t>
                      </a:r>
                      <a:r>
                        <a:rPr lang="en-AU" sz="850" baseline="0" dirty="0"/>
                        <a:t> &amp; approached</a:t>
                      </a:r>
                      <a:endParaRPr lang="en-AU" sz="85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Identify at least 3 major companies with the potential to engage in nutrition from a CSR perspective</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Approach these companies and provide background to SBN, an overview of the nutrition situation in Tanzania, the benefits of improved nutrition and discuss potential CSR opportunities or areas of engagement</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Formally sign up these companies as members of SBN Tanzania</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i="0" kern="1200" dirty="0">
                          <a:solidFill>
                            <a:schemeClr val="dk1"/>
                          </a:solidFill>
                          <a:latin typeface="+mn-lt"/>
                          <a:ea typeface="+mn-ea"/>
                          <a:cs typeface="+mn-cs"/>
                        </a:rPr>
                        <a:t>By end</a:t>
                      </a:r>
                      <a:r>
                        <a:rPr lang="en-AU" sz="850" i="0" kern="1200" baseline="0" dirty="0">
                          <a:solidFill>
                            <a:schemeClr val="dk1"/>
                          </a:solidFill>
                          <a:latin typeface="+mn-lt"/>
                          <a:ea typeface="+mn-ea"/>
                          <a:cs typeface="+mn-cs"/>
                        </a:rPr>
                        <a:t> of 2018</a:t>
                      </a:r>
                    </a:p>
                    <a:p>
                      <a:pPr marL="0" indent="0" algn="l" defTabSz="914400" rtl="0" eaLnBrk="1" latinLnBrk="0" hangingPunct="1">
                        <a:buFont typeface="Arial" panose="020B0604020202020204" pitchFamily="34" charset="0"/>
                        <a:buNone/>
                      </a:pPr>
                      <a:r>
                        <a:rPr lang="en-AU" sz="850" i="1" kern="1200" baseline="0" dirty="0">
                          <a:solidFill>
                            <a:schemeClr val="dk1"/>
                          </a:solidFill>
                          <a:latin typeface="+mn-lt"/>
                          <a:ea typeface="+mn-ea"/>
                          <a:cs typeface="+mn-cs"/>
                        </a:rPr>
                        <a:t>(1 per year)</a:t>
                      </a:r>
                      <a:endParaRPr lang="en-AU" sz="85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1 nutrition business diagnostic tool</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dirty="0">
                          <a:solidFill>
                            <a:schemeClr val="dk1"/>
                          </a:solidFill>
                          <a:latin typeface="+mn-lt"/>
                          <a:ea typeface="+mn-ea"/>
                          <a:cs typeface="+mn-cs"/>
                        </a:rPr>
                        <a:t>Design and develop a nutrition business</a:t>
                      </a:r>
                      <a:r>
                        <a:rPr lang="en-AU" sz="850" i="0" kern="1200" baseline="0" dirty="0">
                          <a:solidFill>
                            <a:schemeClr val="dk1"/>
                          </a:solidFill>
                          <a:latin typeface="+mn-lt"/>
                          <a:ea typeface="+mn-ea"/>
                          <a:cs typeface="+mn-cs"/>
                        </a:rPr>
                        <a:t> diagnostic tool </a:t>
                      </a:r>
                      <a:r>
                        <a:rPr lang="en-AU" sz="850" i="0" kern="1200" dirty="0">
                          <a:solidFill>
                            <a:schemeClr val="dk1"/>
                          </a:solidFill>
                          <a:latin typeface="+mn-lt"/>
                          <a:ea typeface="+mn-ea"/>
                          <a:cs typeface="+mn-cs"/>
                        </a:rPr>
                        <a:t>to help SBN</a:t>
                      </a:r>
                      <a:r>
                        <a:rPr lang="en-AU" sz="850" i="0" kern="1200" baseline="0" dirty="0">
                          <a:solidFill>
                            <a:schemeClr val="dk1"/>
                          </a:solidFill>
                          <a:latin typeface="+mn-lt"/>
                          <a:ea typeface="+mn-ea"/>
                          <a:cs typeface="+mn-cs"/>
                        </a:rPr>
                        <a:t> members assess their business’ nutrition maturity and readiness; in order to better prepare for entering certain markets for nutritious products</a:t>
                      </a:r>
                      <a:endParaRPr lang="en-AU" sz="85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kern="1200" dirty="0">
                          <a:solidFill>
                            <a:schemeClr val="dk1"/>
                          </a:solidFill>
                          <a:latin typeface="+mn-lt"/>
                          <a:ea typeface="+mn-ea"/>
                          <a:cs typeface="+mn-cs"/>
                        </a:rPr>
                        <a:t>By end of 2016</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2 major research studies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Undertake or commission 2 major research studies into consumer food purchasing behaviour and nutrition knowledge in Tanzania</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Appropriately synthesise findings and share members and key stakeholders through a workshop and / or simple report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i="0" kern="1200" dirty="0">
                          <a:solidFill>
                            <a:schemeClr val="dk1"/>
                          </a:solidFill>
                          <a:latin typeface="+mn-lt"/>
                          <a:ea typeface="+mn-ea"/>
                          <a:cs typeface="+mn-cs"/>
                        </a:rPr>
                        <a:t>By</a:t>
                      </a:r>
                      <a:r>
                        <a:rPr lang="en-AU" sz="850" i="0" kern="1200" baseline="0" dirty="0">
                          <a:solidFill>
                            <a:schemeClr val="dk1"/>
                          </a:solidFill>
                          <a:latin typeface="+mn-lt"/>
                          <a:ea typeface="+mn-ea"/>
                          <a:cs typeface="+mn-cs"/>
                        </a:rPr>
                        <a:t> end of 2018</a:t>
                      </a:r>
                      <a:endParaRPr lang="en-AU" sz="85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25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3+ capacity build initiatives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kern="1200" dirty="0">
                          <a:solidFill>
                            <a:schemeClr val="dk1"/>
                          </a:solidFill>
                          <a:latin typeface="+mn-lt"/>
                          <a:ea typeface="+mn-ea"/>
                          <a:cs typeface="+mn-cs"/>
                        </a:rPr>
                        <a:t>As outlined above in initiative</a:t>
                      </a:r>
                      <a:r>
                        <a:rPr lang="en-AU" sz="850" kern="1200" baseline="0" dirty="0">
                          <a:solidFill>
                            <a:schemeClr val="dk1"/>
                          </a:solidFill>
                          <a:latin typeface="+mn-lt"/>
                          <a:ea typeface="+mn-ea"/>
                          <a:cs typeface="+mn-cs"/>
                        </a:rPr>
                        <a:t> 3.3, facilitate at least 3 capacity build initiatives for SBN members. These could be in the form of workshops, presentations, guidance brochures, seminars etc. Their aim is to improve the capacity, efficiency and effectiveness of SBN members in the production, distribution and sale of their nutritious products</a:t>
                      </a:r>
                    </a:p>
                    <a:p>
                      <a:pPr marL="85725" indent="-85725" algn="l" defTabSz="914400" rtl="0" eaLnBrk="1" latinLnBrk="0" hangingPunct="1">
                        <a:buFont typeface="Arial" panose="020B0604020202020204" pitchFamily="34" charset="0"/>
                        <a:buChar char="•"/>
                      </a:pPr>
                      <a:r>
                        <a:rPr lang="en-AU" sz="850" kern="1200" baseline="0" dirty="0">
                          <a:solidFill>
                            <a:schemeClr val="dk1"/>
                          </a:solidFill>
                          <a:latin typeface="+mn-lt"/>
                          <a:ea typeface="+mn-ea"/>
                          <a:cs typeface="+mn-cs"/>
                        </a:rPr>
                        <a:t>These could be included as part of the 6 biannual events outlined in initiative 1. Or, they could be held separately</a:t>
                      </a:r>
                    </a:p>
                    <a:p>
                      <a:pPr marL="85725" indent="-85725" algn="l" defTabSz="914400" rtl="0" eaLnBrk="1" latinLnBrk="0" hangingPunct="1">
                        <a:buFont typeface="Arial" panose="020B0604020202020204" pitchFamily="34" charset="0"/>
                        <a:buChar char="•"/>
                      </a:pPr>
                      <a:r>
                        <a:rPr lang="en-AU" sz="850" kern="1200" baseline="0" dirty="0">
                          <a:solidFill>
                            <a:schemeClr val="dk1"/>
                          </a:solidFill>
                          <a:latin typeface="+mn-lt"/>
                          <a:ea typeface="+mn-ea"/>
                          <a:cs typeface="+mn-cs"/>
                        </a:rPr>
                        <a:t>Topics should be chosen based on the needs of SBN members and the experts &amp; resources available at the time to carry out the initiative</a:t>
                      </a:r>
                      <a:endParaRPr lang="en-AU" sz="85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i="0" kern="1200" dirty="0">
                          <a:solidFill>
                            <a:schemeClr val="dk1"/>
                          </a:solidFill>
                          <a:latin typeface="+mn-lt"/>
                          <a:ea typeface="+mn-ea"/>
                          <a:cs typeface="+mn-cs"/>
                        </a:rPr>
                        <a:t>By end of</a:t>
                      </a:r>
                      <a:r>
                        <a:rPr lang="en-AU" sz="850" i="0" kern="1200" baseline="0" dirty="0">
                          <a:solidFill>
                            <a:schemeClr val="dk1"/>
                          </a:solidFill>
                          <a:latin typeface="+mn-lt"/>
                          <a:ea typeface="+mn-ea"/>
                          <a:cs typeface="+mn-cs"/>
                        </a:rPr>
                        <a:t> 2018</a:t>
                      </a:r>
                    </a:p>
                    <a:p>
                      <a:pPr marL="0" indent="0" algn="l" defTabSz="914400" rtl="0" eaLnBrk="1" latinLnBrk="0" hangingPunct="1">
                        <a:buFont typeface="Arial" panose="020B0604020202020204" pitchFamily="34" charset="0"/>
                        <a:buNone/>
                      </a:pPr>
                      <a:r>
                        <a:rPr lang="en-AU" sz="850" i="1" kern="1200" baseline="0" dirty="0">
                          <a:solidFill>
                            <a:schemeClr val="dk1"/>
                          </a:solidFill>
                          <a:latin typeface="+mn-lt"/>
                          <a:ea typeface="+mn-ea"/>
                          <a:cs typeface="+mn-cs"/>
                        </a:rPr>
                        <a:t>(1 per year)</a:t>
                      </a:r>
                      <a:endParaRPr lang="en-AU" sz="85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5" name="Rectangle 14"/>
          <p:cNvSpPr/>
          <p:nvPr/>
        </p:nvSpPr>
        <p:spPr>
          <a:xfrm>
            <a:off x="378941" y="4686881"/>
            <a:ext cx="8062604"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Indirect KPIs </a:t>
            </a:r>
            <a:r>
              <a:rPr lang="en-AU" sz="1600" i="1" dirty="0">
                <a:solidFill>
                  <a:schemeClr val="tx1"/>
                </a:solidFill>
              </a:rPr>
              <a:t>– Desired outcomes not within the direct control of the SBN team</a:t>
            </a:r>
          </a:p>
        </p:txBody>
      </p:sp>
      <p:sp>
        <p:nvSpPr>
          <p:cNvPr id="16" name="Rectangle 15"/>
          <p:cNvSpPr/>
          <p:nvPr/>
        </p:nvSpPr>
        <p:spPr>
          <a:xfrm>
            <a:off x="378942" y="1283563"/>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Direct KPIs </a:t>
            </a:r>
            <a:r>
              <a:rPr lang="en-AU" sz="1600" dirty="0">
                <a:solidFill>
                  <a:schemeClr val="tx1"/>
                </a:solidFill>
              </a:rPr>
              <a:t>– </a:t>
            </a:r>
            <a:r>
              <a:rPr lang="en-AU" sz="1600" i="1" dirty="0">
                <a:solidFill>
                  <a:schemeClr val="tx1"/>
                </a:solidFill>
              </a:rPr>
              <a:t>Performance metrics for the SBN team </a:t>
            </a:r>
          </a:p>
        </p:txBody>
      </p:sp>
      <p:cxnSp>
        <p:nvCxnSpPr>
          <p:cNvPr id="27"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203048628"/>
              </p:ext>
            </p:extLst>
          </p:nvPr>
        </p:nvGraphicFramePr>
        <p:xfrm>
          <a:off x="378940" y="5038140"/>
          <a:ext cx="8522813" cy="1298040"/>
        </p:xfrm>
        <a:graphic>
          <a:graphicData uri="http://schemas.openxmlformats.org/drawingml/2006/table">
            <a:tbl>
              <a:tblPr firstRow="1" bandRow="1">
                <a:tableStyleId>{5C22544A-7EE6-4342-B048-85BDC9FD1C3A}</a:tableStyleId>
              </a:tblPr>
              <a:tblGrid>
                <a:gridCol w="1343180">
                  <a:extLst>
                    <a:ext uri="{9D8B030D-6E8A-4147-A177-3AD203B41FA5}">
                      <a16:colId xmlns:a16="http://schemas.microsoft.com/office/drawing/2014/main" val="20000"/>
                    </a:ext>
                  </a:extLst>
                </a:gridCol>
                <a:gridCol w="5796279">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3+ workforce</a:t>
                      </a:r>
                      <a:r>
                        <a:rPr lang="en-AU" sz="850" baseline="0" dirty="0"/>
                        <a:t> health initiatives</a:t>
                      </a:r>
                      <a:endParaRPr lang="en-AU" sz="85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To have at least 3 total workforce health initiatives successfully rolled out in at least 2 companies (e.g. nutrition workshop held, health and nutrition programme established for staff, a healthy food initiative such as company-sponsored fruit bowls etc)</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i="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3+ members</a:t>
                      </a:r>
                      <a:r>
                        <a:rPr lang="en-AU" sz="850" baseline="0" dirty="0"/>
                        <a:t> with nutrition CSR initiatives</a:t>
                      </a:r>
                      <a:endParaRPr lang="en-AU" sz="85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dirty="0">
                          <a:solidFill>
                            <a:schemeClr val="dk1"/>
                          </a:solidFill>
                          <a:latin typeface="+mn-lt"/>
                          <a:ea typeface="+mn-ea"/>
                          <a:cs typeface="+mn-cs"/>
                        </a:rPr>
                        <a:t>To have at</a:t>
                      </a:r>
                      <a:r>
                        <a:rPr lang="en-AU" sz="850" i="0" kern="1200" baseline="0" dirty="0">
                          <a:solidFill>
                            <a:schemeClr val="dk1"/>
                          </a:solidFill>
                          <a:latin typeface="+mn-lt"/>
                          <a:ea typeface="+mn-ea"/>
                          <a:cs typeface="+mn-cs"/>
                        </a:rPr>
                        <a:t> least 3 SBN members undertaking (or successfully undertaken) a nutrition CSR initiative in Tanzania</a:t>
                      </a:r>
                      <a:endParaRPr lang="en-AU" sz="85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i="0" kern="1200" dirty="0">
                          <a:solidFill>
                            <a:schemeClr val="dk1"/>
                          </a:solidFill>
                          <a:latin typeface="+mn-lt"/>
                          <a:ea typeface="+mn-ea"/>
                          <a:cs typeface="+mn-cs"/>
                        </a:rPr>
                        <a:t>By end</a:t>
                      </a:r>
                      <a:r>
                        <a:rPr lang="en-AU" sz="850" i="0" kern="1200" baseline="0" dirty="0">
                          <a:solidFill>
                            <a:schemeClr val="dk1"/>
                          </a:solidFill>
                          <a:latin typeface="+mn-lt"/>
                          <a:ea typeface="+mn-ea"/>
                          <a:cs typeface="+mn-cs"/>
                        </a:rPr>
                        <a:t>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1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50" dirty="0"/>
                        <a:t>Greater</a:t>
                      </a:r>
                      <a:r>
                        <a:rPr lang="en-AU" sz="850" baseline="0" dirty="0"/>
                        <a:t> exposure and access for all consumers</a:t>
                      </a:r>
                      <a:endParaRPr lang="en-AU" sz="85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dirty="0">
                          <a:solidFill>
                            <a:schemeClr val="dk1"/>
                          </a:solidFill>
                          <a:latin typeface="+mn-lt"/>
                          <a:ea typeface="+mn-ea"/>
                          <a:cs typeface="+mn-cs"/>
                        </a:rPr>
                        <a:t>There are more nutritious food and drink options available for consumers in all areas of Tanzania at all income levels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dirty="0">
                          <a:solidFill>
                            <a:schemeClr val="dk1"/>
                          </a:solidFill>
                          <a:latin typeface="+mn-lt"/>
                          <a:ea typeface="+mn-ea"/>
                          <a:cs typeface="+mn-cs"/>
                        </a:rPr>
                        <a:t>Nutritious products are more readily available and more widely distributed by the end of 2018 than they are at the start of 2016</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50" i="0" kern="1200" dirty="0">
                          <a:solidFill>
                            <a:schemeClr val="dk1"/>
                          </a:solidFill>
                          <a:latin typeface="+mn-lt"/>
                          <a:ea typeface="+mn-ea"/>
                          <a:cs typeface="+mn-cs"/>
                        </a:rPr>
                        <a:t>By</a:t>
                      </a:r>
                      <a:r>
                        <a:rPr lang="en-AU" sz="850" i="0" kern="1200" baseline="0" dirty="0">
                          <a:solidFill>
                            <a:schemeClr val="dk1"/>
                          </a:solidFill>
                          <a:latin typeface="+mn-lt"/>
                          <a:ea typeface="+mn-ea"/>
                          <a:cs typeface="+mn-cs"/>
                        </a:rPr>
                        <a:t> end of 2018</a:t>
                      </a:r>
                      <a:endParaRPr lang="en-AU" sz="85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7" name="Rectangle 16"/>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18" name="Rectangle 17"/>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19" name="Rectangle 18"/>
          <p:cNvSpPr/>
          <p:nvPr/>
        </p:nvSpPr>
        <p:spPr>
          <a:xfrm>
            <a:off x="7872109"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3</a:t>
            </a:r>
          </a:p>
        </p:txBody>
      </p:sp>
      <p:sp>
        <p:nvSpPr>
          <p:cNvPr id="20" name="Rectangle 19"/>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21" name="Rectangle 20"/>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22" name="Rectangle 21"/>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23" name="Rectangle 22"/>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24" name="Rectangle 23"/>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160820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4 (Initiatives)</a:t>
            </a:r>
          </a:p>
          <a:p>
            <a:pPr algn="l">
              <a:lnSpc>
                <a:spcPct val="100000"/>
              </a:lnSpc>
            </a:pPr>
            <a:r>
              <a:rPr lang="en-AU" sz="1800" dirty="0">
                <a:latin typeface="Georgia" panose="02040502050405020303" pitchFamily="18" charset="0"/>
              </a:rPr>
              <a:t>Facilitate meaningful partnerships &amp; investment options in nutrition</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799700111"/>
              </p:ext>
            </p:extLst>
          </p:nvPr>
        </p:nvGraphicFramePr>
        <p:xfrm>
          <a:off x="325155" y="1368335"/>
          <a:ext cx="8501671" cy="498270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813882">
                  <a:extLst>
                    <a:ext uri="{9D8B030D-6E8A-4147-A177-3AD203B41FA5}">
                      <a16:colId xmlns:a16="http://schemas.microsoft.com/office/drawing/2014/main" val="20001"/>
                    </a:ext>
                  </a:extLst>
                </a:gridCol>
                <a:gridCol w="1681480">
                  <a:extLst>
                    <a:ext uri="{9D8B030D-6E8A-4147-A177-3AD203B41FA5}">
                      <a16:colId xmlns:a16="http://schemas.microsoft.com/office/drawing/2014/main" val="20002"/>
                    </a:ext>
                  </a:extLst>
                </a:gridCol>
                <a:gridCol w="4819838">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algn="ctr"/>
                      <a:r>
                        <a:rPr lang="en-AU" sz="1100" dirty="0">
                          <a:solidFill>
                            <a:schemeClr val="tx1"/>
                          </a:solidFill>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algn="ctr"/>
                      <a:r>
                        <a:rPr lang="en-AU" sz="1100" dirty="0">
                          <a:solidFill>
                            <a:schemeClr val="tx1"/>
                          </a:solidFill>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4.1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t>Partnerships: </a:t>
                      </a:r>
                      <a:r>
                        <a:rPr lang="en-AU" sz="1000" dirty="0"/>
                        <a:t>Select,</a:t>
                      </a:r>
                      <a:r>
                        <a:rPr lang="en-AU" sz="1000" baseline="0" dirty="0"/>
                        <a:t> facilitate and grow nutrition partnerships</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Select partnerships and cooperative relationships which support nutrition initiatives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Prioritise our key focus areas of </a:t>
                      </a:r>
                      <a:r>
                        <a:rPr lang="en-AU" sz="900" b="1" i="0" kern="1200" baseline="0" dirty="0">
                          <a:solidFill>
                            <a:schemeClr val="dk1"/>
                          </a:solidFill>
                          <a:latin typeface="+mn-lt"/>
                          <a:ea typeface="+mn-ea"/>
                          <a:cs typeface="+mn-cs"/>
                        </a:rPr>
                        <a:t>nutrition sensitive agriculture</a:t>
                      </a:r>
                      <a:r>
                        <a:rPr lang="en-AU" sz="900" i="0" kern="1200" baseline="0" dirty="0">
                          <a:solidFill>
                            <a:schemeClr val="dk1"/>
                          </a:solidFill>
                          <a:latin typeface="+mn-lt"/>
                          <a:ea typeface="+mn-ea"/>
                          <a:cs typeface="+mn-cs"/>
                        </a:rPr>
                        <a:t>, </a:t>
                      </a:r>
                      <a:r>
                        <a:rPr lang="en-AU" sz="900" b="1" i="0" kern="1200" baseline="0" dirty="0">
                          <a:solidFill>
                            <a:schemeClr val="dk1"/>
                          </a:solidFill>
                          <a:latin typeface="+mn-lt"/>
                          <a:ea typeface="+mn-ea"/>
                          <a:cs typeface="+mn-cs"/>
                        </a:rPr>
                        <a:t>building demand and behaviour change</a:t>
                      </a:r>
                      <a:r>
                        <a:rPr lang="en-AU" sz="900" i="0" kern="1200" baseline="0" dirty="0">
                          <a:solidFill>
                            <a:schemeClr val="dk1"/>
                          </a:solidFill>
                          <a:latin typeface="+mn-lt"/>
                          <a:ea typeface="+mn-ea"/>
                          <a:cs typeface="+mn-cs"/>
                        </a:rPr>
                        <a:t>, and </a:t>
                      </a:r>
                      <a:r>
                        <a:rPr lang="en-AU" sz="900" b="1" i="0" kern="1200" baseline="0" dirty="0">
                          <a:solidFill>
                            <a:schemeClr val="dk1"/>
                          </a:solidFill>
                          <a:latin typeface="+mn-lt"/>
                          <a:ea typeface="+mn-ea"/>
                          <a:cs typeface="+mn-cs"/>
                        </a:rPr>
                        <a:t>food fortification and supplementation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This includes public-private partnerships, purely corporate partnerships, or other partnerships with a commercial focus on nutrition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The SBN will help to establish and sustain such partnerships through its partnership brokering facility</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indent="-85725" algn="l" defTabSz="914400" rtl="0" eaLnBrk="1" latinLnBrk="0" hangingPunct="1">
                        <a:buFont typeface="Arial" panose="020B0604020202020204" pitchFamily="34" charset="0"/>
                        <a:buChar char="•"/>
                      </a:pPr>
                      <a:r>
                        <a:rPr lang="en-AU" sz="850" i="0" kern="1200" dirty="0">
                          <a:solidFill>
                            <a:schemeClr val="dk1"/>
                          </a:solidFill>
                          <a:latin typeface="+mn-lt"/>
                          <a:ea typeface="+mn-ea"/>
                          <a:cs typeface="+mn-cs"/>
                        </a:rPr>
                        <a:t>Initiatives 5.1, 6.1</a:t>
                      </a:r>
                      <a:r>
                        <a:rPr lang="en-AU" sz="850" i="0" kern="1200" baseline="0" dirty="0">
                          <a:solidFill>
                            <a:schemeClr val="dk1"/>
                          </a:solidFill>
                          <a:latin typeface="+mn-lt"/>
                          <a:ea typeface="+mn-ea"/>
                          <a:cs typeface="+mn-cs"/>
                        </a:rPr>
                        <a:t> and 7.1 relate to ‘identifying opportunities’ across our 3 focus areas. Here in 4.1 the SBN will build on the potential partnerships which were identified above</a:t>
                      </a:r>
                    </a:p>
                    <a:p>
                      <a:pPr marL="85725" indent="-85725" algn="l" defTabSz="914400" rtl="0" eaLnBrk="1" latinLnBrk="0" hangingPunct="1">
                        <a:buFont typeface="Arial" panose="020B0604020202020204" pitchFamily="34" charset="0"/>
                        <a:buChar char="•"/>
                      </a:pPr>
                      <a:r>
                        <a:rPr lang="en-AU" sz="850" i="0" kern="1200" dirty="0">
                          <a:solidFill>
                            <a:schemeClr val="dk1"/>
                          </a:solidFill>
                          <a:latin typeface="+mn-lt"/>
                          <a:ea typeface="+mn-ea"/>
                          <a:cs typeface="+mn-cs"/>
                        </a:rPr>
                        <a:t>Develop a set of objectives, rules</a:t>
                      </a:r>
                      <a:r>
                        <a:rPr lang="en-AU" sz="850" i="0" kern="1200" baseline="0" dirty="0">
                          <a:solidFill>
                            <a:schemeClr val="dk1"/>
                          </a:solidFill>
                          <a:latin typeface="+mn-lt"/>
                          <a:ea typeface="+mn-ea"/>
                          <a:cs typeface="+mn-cs"/>
                        </a:rPr>
                        <a:t> and criteria for SBN-brokered partnerships, for each of our 3 focus areas. </a:t>
                      </a:r>
                      <a:r>
                        <a:rPr lang="en-AU" sz="850" i="1" kern="1200" baseline="0" dirty="0">
                          <a:solidFill>
                            <a:schemeClr val="dk1"/>
                          </a:solidFill>
                          <a:latin typeface="+mn-lt"/>
                          <a:ea typeface="+mn-ea"/>
                          <a:cs typeface="+mn-cs"/>
                        </a:rPr>
                        <a:t>Note: This will contribute to the SBN’s ‘integrated partnerships and investment plan’ outlined in the KPIs</a:t>
                      </a:r>
                      <a:endParaRPr lang="en-AU" sz="850" i="1" kern="1200" dirty="0">
                        <a:solidFill>
                          <a:schemeClr val="dk1"/>
                        </a:solidFill>
                        <a:latin typeface="+mn-lt"/>
                        <a:ea typeface="+mn-ea"/>
                        <a:cs typeface="+mn-cs"/>
                      </a:endParaRPr>
                    </a:p>
                    <a:p>
                      <a:pPr marL="85725" indent="-85725" algn="l" defTabSz="914400" rtl="0" eaLnBrk="1" latinLnBrk="0" hangingPunct="1">
                        <a:buFont typeface="Arial" panose="020B0604020202020204" pitchFamily="34" charset="0"/>
                        <a:buChar char="•"/>
                      </a:pPr>
                      <a:r>
                        <a:rPr lang="en-AU" sz="850" i="0" kern="1200" dirty="0">
                          <a:solidFill>
                            <a:schemeClr val="dk1"/>
                          </a:solidFill>
                          <a:latin typeface="+mn-lt"/>
                          <a:ea typeface="+mn-ea"/>
                          <a:cs typeface="+mn-cs"/>
                        </a:rPr>
                        <a:t>Develop an ongoing</a:t>
                      </a:r>
                      <a:r>
                        <a:rPr lang="en-AU" sz="850" i="0" kern="1200" baseline="0" dirty="0">
                          <a:solidFill>
                            <a:schemeClr val="dk1"/>
                          </a:solidFill>
                          <a:latin typeface="+mn-lt"/>
                          <a:ea typeface="+mn-ea"/>
                          <a:cs typeface="+mn-cs"/>
                        </a:rPr>
                        <a:t> register of partnerships and partnership opportunities. This can be shared with stakeholders who may be interested in participating. This is known as the </a:t>
                      </a:r>
                      <a:r>
                        <a:rPr lang="en-AU" sz="850" b="1" i="1" kern="1200" baseline="0" dirty="0">
                          <a:solidFill>
                            <a:schemeClr val="dk1"/>
                          </a:solidFill>
                          <a:latin typeface="+mn-lt"/>
                          <a:ea typeface="+mn-ea"/>
                          <a:cs typeface="+mn-cs"/>
                        </a:rPr>
                        <a:t>partnership brokering facility</a:t>
                      </a:r>
                      <a:r>
                        <a:rPr lang="en-AU" sz="850" i="1" kern="1200" baseline="0" dirty="0">
                          <a:solidFill>
                            <a:schemeClr val="dk1"/>
                          </a:solidFill>
                          <a:latin typeface="+mn-lt"/>
                          <a:ea typeface="+mn-ea"/>
                          <a:cs typeface="+mn-cs"/>
                        </a:rPr>
                        <a:t>. </a:t>
                      </a:r>
                      <a:r>
                        <a:rPr lang="en-AU" sz="850" i="0" kern="1200" baseline="0" dirty="0">
                          <a:solidFill>
                            <a:schemeClr val="dk1"/>
                          </a:solidFill>
                          <a:latin typeface="+mn-lt"/>
                          <a:ea typeface="+mn-ea"/>
                          <a:cs typeface="+mn-cs"/>
                        </a:rPr>
                        <a:t>This facility should be built upon over time so that it also becomes a repository for key documents required to establish future partnerships (such as contracts and templates). It should also include all relevant information to effectively manage the partnership framework</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The </a:t>
                      </a:r>
                      <a:r>
                        <a:rPr lang="en-AU" sz="850" i="1" kern="1200" baseline="0" dirty="0">
                          <a:solidFill>
                            <a:schemeClr val="dk1"/>
                          </a:solidFill>
                          <a:latin typeface="+mn-lt"/>
                          <a:ea typeface="+mn-ea"/>
                          <a:cs typeface="+mn-cs"/>
                        </a:rPr>
                        <a:t>partnership brokering facility</a:t>
                      </a:r>
                      <a:r>
                        <a:rPr lang="en-AU" sz="850" i="0" kern="1200" baseline="0" dirty="0">
                          <a:solidFill>
                            <a:schemeClr val="dk1"/>
                          </a:solidFill>
                          <a:latin typeface="+mn-lt"/>
                          <a:ea typeface="+mn-ea"/>
                          <a:cs typeface="+mn-cs"/>
                        </a:rPr>
                        <a:t> should be designed as a simple Excel document and updated on a regular basis</a:t>
                      </a:r>
                      <a:endParaRPr lang="en-AU" sz="850" i="1" kern="1200" dirty="0">
                        <a:solidFill>
                          <a:schemeClr val="dk1"/>
                        </a:solidFill>
                        <a:latin typeface="+mn-lt"/>
                        <a:ea typeface="+mn-ea"/>
                        <a:cs typeface="+mn-cs"/>
                      </a:endParaRPr>
                    </a:p>
                    <a:p>
                      <a:pPr marL="85725" indent="-85725" algn="l" defTabSz="914400" rtl="0" eaLnBrk="1" latinLnBrk="0" hangingPunct="1">
                        <a:buFont typeface="Arial" panose="020B0604020202020204" pitchFamily="34" charset="0"/>
                        <a:buChar char="•"/>
                      </a:pPr>
                      <a:r>
                        <a:rPr lang="en-AU" sz="850" i="0" kern="1200" dirty="0">
                          <a:solidFill>
                            <a:schemeClr val="dk1"/>
                          </a:solidFill>
                          <a:latin typeface="+mn-lt"/>
                          <a:ea typeface="+mn-ea"/>
                          <a:cs typeface="+mn-cs"/>
                        </a:rPr>
                        <a:t>Shortlist</a:t>
                      </a:r>
                      <a:r>
                        <a:rPr lang="en-AU" sz="850" i="0" kern="1200" baseline="0" dirty="0">
                          <a:solidFill>
                            <a:schemeClr val="dk1"/>
                          </a:solidFill>
                          <a:latin typeface="+mn-lt"/>
                          <a:ea typeface="+mn-ea"/>
                          <a:cs typeface="+mn-cs"/>
                        </a:rPr>
                        <a:t> and seek out potential partners, sharing with them the initial details of the opportunities identified. Partners could be from government, NGOs / CSOs, donors and / or the private sector</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Work with interested parties to facilitate the partnership agreement process</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Liaise regularly with partners to offer guidance and support, helping to sustain and grow the partnerships</a:t>
                      </a:r>
                    </a:p>
                    <a:p>
                      <a:pPr marL="0" indent="0" algn="l" defTabSz="914400" rtl="0" eaLnBrk="1" latinLnBrk="0" hangingPunct="1">
                        <a:buFont typeface="Arial" panose="020B0604020202020204" pitchFamily="34" charset="0"/>
                        <a:buNone/>
                      </a:pPr>
                      <a:endParaRPr lang="en-AU" sz="850" i="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50" i="1" kern="1200" baseline="0" dirty="0">
                          <a:solidFill>
                            <a:schemeClr val="dk1"/>
                          </a:solidFill>
                          <a:latin typeface="+mn-lt"/>
                          <a:ea typeface="+mn-ea"/>
                          <a:cs typeface="+mn-cs"/>
                        </a:rPr>
                        <a:t>Note: In this context, investments (below) refer to one way commercial investments and partnerships refer to bilateral agreements for non-monetary cooperation (e.g. sharing transport, sharing wholesalers, sharing storage space </a:t>
                      </a:r>
                      <a:r>
                        <a:rPr lang="en-AU" sz="850" i="1" kern="1200" baseline="0" dirty="0" err="1">
                          <a:solidFill>
                            <a:schemeClr val="dk1"/>
                          </a:solidFill>
                          <a:latin typeface="+mn-lt"/>
                          <a:ea typeface="+mn-ea"/>
                          <a:cs typeface="+mn-cs"/>
                        </a:rPr>
                        <a:t>etc</a:t>
                      </a:r>
                      <a:r>
                        <a:rPr lang="en-AU" sz="850" i="1" kern="1200" baseline="0" dirty="0">
                          <a:solidFill>
                            <a:schemeClr val="dk1"/>
                          </a:solidFill>
                          <a:latin typeface="+mn-lt"/>
                          <a:ea typeface="+mn-ea"/>
                          <a:cs typeface="+mn-cs"/>
                        </a:rPr>
                        <a:t>)</a:t>
                      </a:r>
                      <a:endParaRPr lang="en-AU" sz="85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8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4.2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1" dirty="0"/>
                        <a:t>Investments:</a:t>
                      </a:r>
                      <a:r>
                        <a:rPr lang="en-AU" sz="1000" b="1" baseline="0" dirty="0"/>
                        <a:t> </a:t>
                      </a:r>
                      <a:r>
                        <a:rPr lang="en-AU" sz="1000" baseline="0" dirty="0"/>
                        <a:t>Publicise and facilitate corporate investments in nutrition</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Publicise and share potential investment opportunities across our 3 focus areas of </a:t>
                      </a:r>
                      <a:r>
                        <a:rPr lang="en-AU" sz="900" b="1" i="0" kern="1200" baseline="0" dirty="0">
                          <a:solidFill>
                            <a:schemeClr val="dk1"/>
                          </a:solidFill>
                          <a:latin typeface="+mn-lt"/>
                          <a:ea typeface="+mn-ea"/>
                          <a:cs typeface="+mn-cs"/>
                        </a:rPr>
                        <a:t>nutrition sensitive agriculture</a:t>
                      </a:r>
                      <a:r>
                        <a:rPr lang="en-AU" sz="900" i="0" kern="1200" baseline="0" dirty="0">
                          <a:solidFill>
                            <a:schemeClr val="dk1"/>
                          </a:solidFill>
                          <a:latin typeface="+mn-lt"/>
                          <a:ea typeface="+mn-ea"/>
                          <a:cs typeface="+mn-cs"/>
                        </a:rPr>
                        <a:t>, </a:t>
                      </a:r>
                      <a:r>
                        <a:rPr lang="en-AU" sz="900" b="1" i="0" kern="1200" baseline="0" dirty="0">
                          <a:solidFill>
                            <a:schemeClr val="dk1"/>
                          </a:solidFill>
                          <a:latin typeface="+mn-lt"/>
                          <a:ea typeface="+mn-ea"/>
                          <a:cs typeface="+mn-cs"/>
                        </a:rPr>
                        <a:t>building demand and behaviour change</a:t>
                      </a:r>
                      <a:r>
                        <a:rPr lang="en-AU" sz="900" i="0" kern="1200" baseline="0" dirty="0">
                          <a:solidFill>
                            <a:schemeClr val="dk1"/>
                          </a:solidFill>
                          <a:latin typeface="+mn-lt"/>
                          <a:ea typeface="+mn-ea"/>
                          <a:cs typeface="+mn-cs"/>
                        </a:rPr>
                        <a:t>, and </a:t>
                      </a:r>
                      <a:r>
                        <a:rPr lang="en-AU" sz="900" b="1" i="0" kern="1200" baseline="0" dirty="0">
                          <a:solidFill>
                            <a:schemeClr val="dk1"/>
                          </a:solidFill>
                          <a:latin typeface="+mn-lt"/>
                          <a:ea typeface="+mn-ea"/>
                          <a:cs typeface="+mn-cs"/>
                        </a:rPr>
                        <a:t>food fortification and supplementation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baseline="0" dirty="0">
                          <a:solidFill>
                            <a:schemeClr val="dk1"/>
                          </a:solidFill>
                          <a:latin typeface="+mn-lt"/>
                          <a:ea typeface="+mn-ea"/>
                          <a:cs typeface="+mn-cs"/>
                        </a:rPr>
                        <a:t>Facilitate the implementation of these investments</a:t>
                      </a:r>
                      <a:endParaRPr lang="en-AU" sz="900" b="1" i="0"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indent="-85725" algn="l" defTabSz="914400" rtl="0" eaLnBrk="1" latinLnBrk="0" hangingPunct="1">
                        <a:buFont typeface="Arial" panose="020B0604020202020204" pitchFamily="34" charset="0"/>
                        <a:buChar char="•"/>
                      </a:pPr>
                      <a:r>
                        <a:rPr lang="en-AU" sz="850" i="0" kern="1200" dirty="0">
                          <a:solidFill>
                            <a:schemeClr val="dk1"/>
                          </a:solidFill>
                          <a:latin typeface="+mn-lt"/>
                          <a:ea typeface="+mn-ea"/>
                          <a:cs typeface="+mn-cs"/>
                        </a:rPr>
                        <a:t>Initiatives 5.1, 6.1</a:t>
                      </a:r>
                      <a:r>
                        <a:rPr lang="en-AU" sz="850" i="0" kern="1200" baseline="0" dirty="0">
                          <a:solidFill>
                            <a:schemeClr val="dk1"/>
                          </a:solidFill>
                          <a:latin typeface="+mn-lt"/>
                          <a:ea typeface="+mn-ea"/>
                          <a:cs typeface="+mn-cs"/>
                        </a:rPr>
                        <a:t> and 7.1 relate to ‘identifying opportunities’. Here in 4.2 the SBN will publicise and share the commercial investment opportunities identified, in order to attract interest from investors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dirty="0">
                          <a:solidFill>
                            <a:schemeClr val="dk1"/>
                          </a:solidFill>
                          <a:latin typeface="+mn-lt"/>
                          <a:ea typeface="+mn-ea"/>
                          <a:cs typeface="+mn-cs"/>
                        </a:rPr>
                        <a:t>Develop a set of objectives, rules</a:t>
                      </a:r>
                      <a:r>
                        <a:rPr lang="en-AU" sz="850" i="0" kern="1200" baseline="0" dirty="0">
                          <a:solidFill>
                            <a:schemeClr val="dk1"/>
                          </a:solidFill>
                          <a:latin typeface="+mn-lt"/>
                          <a:ea typeface="+mn-ea"/>
                          <a:cs typeface="+mn-cs"/>
                        </a:rPr>
                        <a:t> and criteria for such SBN-facilitated investments, for each of our 3 focus areas. </a:t>
                      </a:r>
                      <a:r>
                        <a:rPr lang="en-AU" sz="850" i="1" kern="1200" baseline="0" dirty="0">
                          <a:solidFill>
                            <a:schemeClr val="dk1"/>
                          </a:solidFill>
                          <a:latin typeface="+mn-lt"/>
                          <a:ea typeface="+mn-ea"/>
                          <a:cs typeface="+mn-cs"/>
                        </a:rPr>
                        <a:t>Note: This will contribute to the SBN’s ‘integrated partnerships and investment plan’ outlined in the KPIs</a:t>
                      </a:r>
                      <a:endParaRPr lang="en-AU" sz="850" i="0" kern="1200" baseline="0" dirty="0">
                        <a:solidFill>
                          <a:schemeClr val="dk1"/>
                        </a:solidFill>
                        <a:latin typeface="+mn-lt"/>
                        <a:ea typeface="+mn-ea"/>
                        <a:cs typeface="+mn-cs"/>
                      </a:endParaRP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Elaborate on the commercial investment opportunities identified in initiatives 5.1, 6.1 and 7.1 by selecting the most viable or marketable ideas</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Develop basic investment models for the opportunities identified. Where possible, leverage existing materials from previous work (e.g. SAGCOT investment roadmap)</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Share and publicise these opportunities with SBN members and the broader stakeholder group through newsletters, events or specific communications. Where possible, target specific parties who may be interested</a:t>
                      </a:r>
                    </a:p>
                    <a:p>
                      <a:pPr marL="85725" indent="-85725" algn="l" defTabSz="914400" rtl="0" eaLnBrk="1" latinLnBrk="0" hangingPunct="1">
                        <a:buFont typeface="Arial" panose="020B0604020202020204" pitchFamily="34" charset="0"/>
                        <a:buChar char="•"/>
                      </a:pPr>
                      <a:r>
                        <a:rPr lang="en-AU" sz="850" i="0" kern="1200" dirty="0">
                          <a:solidFill>
                            <a:schemeClr val="dk1"/>
                          </a:solidFill>
                          <a:latin typeface="+mn-lt"/>
                          <a:ea typeface="+mn-ea"/>
                          <a:cs typeface="+mn-cs"/>
                        </a:rPr>
                        <a:t>For interested parties, work</a:t>
                      </a:r>
                      <a:r>
                        <a:rPr lang="en-AU" sz="850" i="0" kern="1200" baseline="0" dirty="0">
                          <a:solidFill>
                            <a:schemeClr val="dk1"/>
                          </a:solidFill>
                          <a:latin typeface="+mn-lt"/>
                          <a:ea typeface="+mn-ea"/>
                          <a:cs typeface="+mn-cs"/>
                        </a:rPr>
                        <a:t> with stakeholders to design the investment and facilitate its implementation (e.g. support the creation of a contract, financial modelling, establish a governance framework, link with financial institutions to arrange money transfer </a:t>
                      </a:r>
                      <a:r>
                        <a:rPr lang="en-AU" sz="850" i="0" kern="1200" baseline="0" dirty="0" err="1">
                          <a:solidFill>
                            <a:schemeClr val="dk1"/>
                          </a:solidFill>
                          <a:latin typeface="+mn-lt"/>
                          <a:ea typeface="+mn-ea"/>
                          <a:cs typeface="+mn-cs"/>
                        </a:rPr>
                        <a:t>etc</a:t>
                      </a:r>
                      <a:r>
                        <a:rPr lang="en-AU" sz="850" i="0" kern="1200" baseline="0" dirty="0">
                          <a:solidFill>
                            <a:schemeClr val="dk1"/>
                          </a:solidFill>
                          <a:latin typeface="+mn-lt"/>
                          <a:ea typeface="+mn-ea"/>
                          <a:cs typeface="+mn-cs"/>
                        </a:rPr>
                        <a: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8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8097468" y="172673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9" name="Rectangle 8"/>
          <p:cNvSpPr/>
          <p:nvPr/>
        </p:nvSpPr>
        <p:spPr>
          <a:xfrm>
            <a:off x="8097468" y="191038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0" name="Oval 9"/>
          <p:cNvSpPr>
            <a:spLocks noChangeAspect="1"/>
          </p:cNvSpPr>
          <p:nvPr/>
        </p:nvSpPr>
        <p:spPr>
          <a:xfrm>
            <a:off x="7970676" y="195176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1" name="Rectangle 10"/>
          <p:cNvSpPr/>
          <p:nvPr/>
        </p:nvSpPr>
        <p:spPr>
          <a:xfrm>
            <a:off x="8097468" y="227768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12" name="Oval 11"/>
          <p:cNvSpPr>
            <a:spLocks noChangeAspect="1"/>
          </p:cNvSpPr>
          <p:nvPr/>
        </p:nvSpPr>
        <p:spPr>
          <a:xfrm>
            <a:off x="7970677" y="231906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13" name="Rectangle 12"/>
          <p:cNvSpPr/>
          <p:nvPr/>
        </p:nvSpPr>
        <p:spPr>
          <a:xfrm>
            <a:off x="8097468" y="209403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14" name="Oval 13"/>
          <p:cNvSpPr>
            <a:spLocks noChangeAspect="1"/>
          </p:cNvSpPr>
          <p:nvPr/>
        </p:nvSpPr>
        <p:spPr>
          <a:xfrm>
            <a:off x="7970677" y="2138693"/>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15" name="Oval 14"/>
          <p:cNvSpPr>
            <a:spLocks noChangeAspect="1"/>
          </p:cNvSpPr>
          <p:nvPr/>
        </p:nvSpPr>
        <p:spPr>
          <a:xfrm>
            <a:off x="7970676" y="1768117"/>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16" name="Rectangle 15"/>
          <p:cNvSpPr/>
          <p:nvPr/>
        </p:nvSpPr>
        <p:spPr>
          <a:xfrm>
            <a:off x="8097467" y="439706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7" name="Rectangle 16"/>
          <p:cNvSpPr/>
          <p:nvPr/>
        </p:nvSpPr>
        <p:spPr>
          <a:xfrm>
            <a:off x="8097467" y="4580712"/>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8" name="Oval 17"/>
          <p:cNvSpPr>
            <a:spLocks noChangeAspect="1"/>
          </p:cNvSpPr>
          <p:nvPr/>
        </p:nvSpPr>
        <p:spPr>
          <a:xfrm>
            <a:off x="7970675" y="4622091"/>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9" name="Rectangle 18"/>
          <p:cNvSpPr/>
          <p:nvPr/>
        </p:nvSpPr>
        <p:spPr>
          <a:xfrm>
            <a:off x="8097467" y="494800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20" name="Oval 19"/>
          <p:cNvSpPr>
            <a:spLocks noChangeAspect="1"/>
          </p:cNvSpPr>
          <p:nvPr/>
        </p:nvSpPr>
        <p:spPr>
          <a:xfrm>
            <a:off x="7970676" y="4989386"/>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21" name="Rectangle 20"/>
          <p:cNvSpPr/>
          <p:nvPr/>
        </p:nvSpPr>
        <p:spPr>
          <a:xfrm>
            <a:off x="8097467" y="476436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22" name="Oval 21"/>
          <p:cNvSpPr>
            <a:spLocks noChangeAspect="1"/>
          </p:cNvSpPr>
          <p:nvPr/>
        </p:nvSpPr>
        <p:spPr>
          <a:xfrm>
            <a:off x="7970676" y="4809019"/>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3" name="Oval 22"/>
          <p:cNvSpPr>
            <a:spLocks noChangeAspect="1"/>
          </p:cNvSpPr>
          <p:nvPr/>
        </p:nvSpPr>
        <p:spPr>
          <a:xfrm>
            <a:off x="7970675" y="4438443"/>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31" name="Rectangle 30"/>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32" name="Rectangle 31"/>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33" name="Rectangle 32"/>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34" name="Rectangle 33"/>
          <p:cNvSpPr/>
          <p:nvPr/>
        </p:nvSpPr>
        <p:spPr>
          <a:xfrm>
            <a:off x="8083368"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4</a:t>
            </a:r>
          </a:p>
        </p:txBody>
      </p:sp>
      <p:sp>
        <p:nvSpPr>
          <p:cNvPr id="35" name="Rectangle 34"/>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36" name="Rectangle 35"/>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37" name="Rectangle 36"/>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38" name="Rectangle 37"/>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395290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4 (KPIs)</a:t>
            </a:r>
          </a:p>
          <a:p>
            <a:pPr algn="l">
              <a:lnSpc>
                <a:spcPct val="100000"/>
              </a:lnSpc>
            </a:pPr>
            <a:r>
              <a:rPr lang="en-AU" sz="1800" dirty="0">
                <a:latin typeface="Georgia" panose="02040502050405020303" pitchFamily="18" charset="0"/>
              </a:rPr>
              <a:t>Facilitate meaningful partnerships &amp; investment options in nutrition</a:t>
            </a:r>
          </a:p>
        </p:txBody>
      </p:sp>
      <p:sp>
        <p:nvSpPr>
          <p:cNvPr id="16" name="Rectangle 15"/>
          <p:cNvSpPr/>
          <p:nvPr/>
        </p:nvSpPr>
        <p:spPr>
          <a:xfrm>
            <a:off x="378942" y="1225222"/>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Direct KPIs </a:t>
            </a:r>
            <a:r>
              <a:rPr lang="en-AU" sz="1600" dirty="0">
                <a:solidFill>
                  <a:schemeClr val="tx1"/>
                </a:solidFill>
              </a:rPr>
              <a:t>– </a:t>
            </a:r>
            <a:r>
              <a:rPr lang="en-AU" sz="1600" i="1" dirty="0">
                <a:solidFill>
                  <a:schemeClr val="tx1"/>
                </a:solidFill>
              </a:rPr>
              <a:t>Performance metrics for the SBN team </a:t>
            </a:r>
          </a:p>
        </p:txBody>
      </p:sp>
      <p:cxnSp>
        <p:nvCxnSpPr>
          <p:cNvPr id="27"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662030644"/>
              </p:ext>
            </p:extLst>
          </p:nvPr>
        </p:nvGraphicFramePr>
        <p:xfrm>
          <a:off x="378941" y="1592776"/>
          <a:ext cx="8522813" cy="2695920"/>
        </p:xfrm>
        <a:graphic>
          <a:graphicData uri="http://schemas.openxmlformats.org/drawingml/2006/table">
            <a:tbl>
              <a:tblPr firstRow="1" bandRow="1">
                <a:tableStyleId>{5C22544A-7EE6-4342-B048-85BDC9FD1C3A}</a:tableStyleId>
              </a:tblPr>
              <a:tblGrid>
                <a:gridCol w="1152679">
                  <a:extLst>
                    <a:ext uri="{9D8B030D-6E8A-4147-A177-3AD203B41FA5}">
                      <a16:colId xmlns:a16="http://schemas.microsoft.com/office/drawing/2014/main" val="20000"/>
                    </a:ext>
                  </a:extLst>
                </a:gridCol>
                <a:gridCol w="6221730">
                  <a:extLst>
                    <a:ext uri="{9D8B030D-6E8A-4147-A177-3AD203B41FA5}">
                      <a16:colId xmlns:a16="http://schemas.microsoft.com/office/drawing/2014/main" val="20001"/>
                    </a:ext>
                  </a:extLst>
                </a:gridCol>
                <a:gridCol w="114840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Partnership</a:t>
                      </a:r>
                      <a:r>
                        <a:rPr lang="en-AU" sz="900" baseline="0" dirty="0"/>
                        <a:t> brokering facility established</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Design and develop the SBN’s </a:t>
                      </a:r>
                      <a:r>
                        <a:rPr lang="en-AU" sz="800" i="1" kern="1200" baseline="0" dirty="0">
                          <a:solidFill>
                            <a:schemeClr val="dk1"/>
                          </a:solidFill>
                          <a:latin typeface="+mn-lt"/>
                          <a:ea typeface="+mn-ea"/>
                          <a:cs typeface="+mn-cs"/>
                        </a:rPr>
                        <a:t>partnership brokering facility</a:t>
                      </a:r>
                      <a:r>
                        <a:rPr lang="en-AU" sz="800" i="0" kern="1200" baseline="0" dirty="0">
                          <a:solidFill>
                            <a:schemeClr val="dk1"/>
                          </a:solidFill>
                          <a:latin typeface="+mn-lt"/>
                          <a:ea typeface="+mn-ea"/>
                          <a:cs typeface="+mn-cs"/>
                        </a:rPr>
                        <a:t>, ready for use. This should take the form of a simple Excel spreadsheet which houses all the relevant information of existing and prospective partnerships and investments, including ideas and suggestions</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It should be complemented by a suite of documents and templates required for establishing and maintaining partnerships and investments (e.g. contracts, templates, example MoUs </a:t>
                      </a:r>
                      <a:r>
                        <a:rPr lang="en-AU" sz="800" i="0" kern="1200" baseline="0" dirty="0" err="1">
                          <a:solidFill>
                            <a:schemeClr val="dk1"/>
                          </a:solidFill>
                          <a:latin typeface="+mn-lt"/>
                          <a:ea typeface="+mn-ea"/>
                          <a:cs typeface="+mn-cs"/>
                        </a:rPr>
                        <a:t>etc</a:t>
                      </a:r>
                      <a:r>
                        <a:rPr lang="en-AU" sz="800" i="0" kern="1200" baseline="0" dirty="0">
                          <a:solidFill>
                            <a:schemeClr val="dk1"/>
                          </a:solidFill>
                          <a:latin typeface="+mn-lt"/>
                          <a:ea typeface="+mn-ea"/>
                          <a:cs typeface="+mn-cs"/>
                        </a:rPr>
                        <a: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2016</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1 integrated</a:t>
                      </a:r>
                      <a:r>
                        <a:rPr lang="en-AU" sz="900" baseline="0" dirty="0"/>
                        <a:t> partnerships &amp; investment plan developed</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As outlined in initiatives 4.1 and 4.2 above, a plan is to be developed which outlines the SBN’s objectives, rules and criteria for establishing both partnerships and investments in nutrition initiatives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baseline="0" dirty="0">
                          <a:solidFill>
                            <a:schemeClr val="dk1"/>
                          </a:solidFill>
                          <a:latin typeface="+mn-lt"/>
                          <a:ea typeface="+mn-ea"/>
                          <a:cs typeface="+mn-cs"/>
                        </a:rPr>
                        <a:t>The plan should serve as a guiding framework for partnerships (non-monetary) and investments (monetary) across our 3 focus areas: </a:t>
                      </a:r>
                      <a:r>
                        <a:rPr lang="en-AU" sz="800" b="1" i="0" kern="1200" baseline="0" dirty="0">
                          <a:solidFill>
                            <a:schemeClr val="dk1"/>
                          </a:solidFill>
                          <a:latin typeface="+mn-lt"/>
                          <a:ea typeface="+mn-ea"/>
                          <a:cs typeface="+mn-cs"/>
                        </a:rPr>
                        <a:t>nutrition sensitive agriculture</a:t>
                      </a:r>
                      <a:r>
                        <a:rPr lang="en-AU" sz="800" i="0" kern="1200" baseline="0" dirty="0">
                          <a:solidFill>
                            <a:schemeClr val="dk1"/>
                          </a:solidFill>
                          <a:latin typeface="+mn-lt"/>
                          <a:ea typeface="+mn-ea"/>
                          <a:cs typeface="+mn-cs"/>
                        </a:rPr>
                        <a:t>, </a:t>
                      </a:r>
                      <a:r>
                        <a:rPr lang="en-AU" sz="800" b="1" i="0" kern="1200" baseline="0" dirty="0">
                          <a:solidFill>
                            <a:schemeClr val="dk1"/>
                          </a:solidFill>
                          <a:latin typeface="+mn-lt"/>
                          <a:ea typeface="+mn-ea"/>
                          <a:cs typeface="+mn-cs"/>
                        </a:rPr>
                        <a:t>building demand and behaviour change</a:t>
                      </a:r>
                      <a:r>
                        <a:rPr lang="en-AU" sz="800" i="0" kern="1200" baseline="0" dirty="0">
                          <a:solidFill>
                            <a:schemeClr val="dk1"/>
                          </a:solidFill>
                          <a:latin typeface="+mn-lt"/>
                          <a:ea typeface="+mn-ea"/>
                          <a:cs typeface="+mn-cs"/>
                        </a:rPr>
                        <a:t>, and </a:t>
                      </a:r>
                      <a:r>
                        <a:rPr lang="en-AU" sz="800" b="1" i="0" kern="1200" baseline="0" dirty="0">
                          <a:solidFill>
                            <a:schemeClr val="dk1"/>
                          </a:solidFill>
                          <a:latin typeface="+mn-lt"/>
                          <a:ea typeface="+mn-ea"/>
                          <a:cs typeface="+mn-cs"/>
                        </a:rPr>
                        <a:t>food fortification and supplementation</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For nutrition sensitive agriculture, it should leverage the work previously carried out for the SAGCOT investment roadmap</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It should also set out what the conditions of a typical partnership or investment would look like (i.e. the foundations of an MoU)</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The plan should be brief, practical and easy to use. It should be less than 10 pages long and can be updated / refined on an ongoing basis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2016</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3</a:t>
                      </a:r>
                      <a:r>
                        <a:rPr lang="en-AU" sz="900" baseline="0" dirty="0"/>
                        <a:t> formal partnerships established</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dirty="0">
                          <a:solidFill>
                            <a:schemeClr val="dk1"/>
                          </a:solidFill>
                          <a:latin typeface="+mn-lt"/>
                          <a:ea typeface="+mn-ea"/>
                          <a:cs typeface="+mn-cs"/>
                        </a:rPr>
                        <a:t>At</a:t>
                      </a:r>
                      <a:r>
                        <a:rPr lang="en-AU" sz="800" i="0" kern="1200" baseline="0" dirty="0">
                          <a:solidFill>
                            <a:schemeClr val="dk1"/>
                          </a:solidFill>
                          <a:latin typeface="+mn-lt"/>
                          <a:ea typeface="+mn-ea"/>
                          <a:cs typeface="+mn-cs"/>
                        </a:rPr>
                        <a:t> least 3 formal partnerships between private sector stakeholders established, with the SBN playing a lead role in the process (e.g. identification of the partnership, facilitation of the partnership agreement </a:t>
                      </a:r>
                      <a:r>
                        <a:rPr lang="en-AU" sz="800" i="0" kern="1200" baseline="0" dirty="0" err="1">
                          <a:solidFill>
                            <a:schemeClr val="dk1"/>
                          </a:solidFill>
                          <a:latin typeface="+mn-lt"/>
                          <a:ea typeface="+mn-ea"/>
                          <a:cs typeface="+mn-cs"/>
                        </a:rPr>
                        <a:t>etc</a:t>
                      </a:r>
                      <a:r>
                        <a:rPr lang="en-AU" sz="800" i="0" kern="1200" baseline="0" dirty="0">
                          <a:solidFill>
                            <a:schemeClr val="dk1"/>
                          </a:solidFill>
                          <a:latin typeface="+mn-lt"/>
                          <a:ea typeface="+mn-ea"/>
                          <a:cs typeface="+mn-cs"/>
                        </a:rPr>
                        <a:t>)</a:t>
                      </a:r>
                      <a:endParaRPr lang="en-AU" sz="800" i="0" kern="120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dirty="0">
                          <a:solidFill>
                            <a:schemeClr val="dk1"/>
                          </a:solidFill>
                          <a:latin typeface="+mn-lt"/>
                          <a:ea typeface="+mn-ea"/>
                          <a:cs typeface="+mn-cs"/>
                        </a:rPr>
                        <a:t>The partnerships are recorded and monitored through the </a:t>
                      </a:r>
                      <a:r>
                        <a:rPr lang="en-AU" sz="800" i="1" kern="1200" dirty="0">
                          <a:solidFill>
                            <a:schemeClr val="dk1"/>
                          </a:solidFill>
                          <a:latin typeface="+mn-lt"/>
                          <a:ea typeface="+mn-ea"/>
                          <a:cs typeface="+mn-cs"/>
                        </a:rPr>
                        <a:t>partnership</a:t>
                      </a:r>
                      <a:r>
                        <a:rPr lang="en-AU" sz="800" i="1" kern="1200" baseline="0" dirty="0">
                          <a:solidFill>
                            <a:schemeClr val="dk1"/>
                          </a:solidFill>
                          <a:latin typeface="+mn-lt"/>
                          <a:ea typeface="+mn-ea"/>
                          <a:cs typeface="+mn-cs"/>
                        </a:rPr>
                        <a:t> brokering facility </a:t>
                      </a:r>
                      <a:r>
                        <a:rPr lang="en-AU" sz="800" i="0" kern="1200" baseline="0" dirty="0">
                          <a:solidFill>
                            <a:schemeClr val="dk1"/>
                          </a:solidFill>
                          <a:latin typeface="+mn-lt"/>
                          <a:ea typeface="+mn-ea"/>
                          <a:cs typeface="+mn-cs"/>
                        </a:rPr>
                        <a:t>and relate to nutrition initiatives with a commercial objective (in addition to the social objective)</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3 corporate investments</a:t>
                      </a:r>
                      <a:r>
                        <a:rPr lang="en-AU" sz="900" baseline="0" dirty="0"/>
                        <a:t> secured</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At least 3 formal investments secured between external stakeholders, with the SBN playing a lead role in the process (e.g. identification of the investment opportunity, development of the investment model, negotiating the contract </a:t>
                      </a:r>
                      <a:r>
                        <a:rPr lang="en-AU" sz="800" i="0" kern="1200" baseline="0" dirty="0" err="1">
                          <a:solidFill>
                            <a:schemeClr val="dk1"/>
                          </a:solidFill>
                          <a:latin typeface="+mn-lt"/>
                          <a:ea typeface="+mn-ea"/>
                          <a:cs typeface="+mn-cs"/>
                        </a:rPr>
                        <a:t>etc</a:t>
                      </a:r>
                      <a:r>
                        <a:rPr lang="en-AU" sz="800" i="0" kern="1200" baseline="0" dirty="0">
                          <a:solidFill>
                            <a:schemeClr val="dk1"/>
                          </a:solidFill>
                          <a:latin typeface="+mn-lt"/>
                          <a:ea typeface="+mn-ea"/>
                          <a:cs typeface="+mn-cs"/>
                        </a:rPr>
                        <a: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399390716"/>
              </p:ext>
            </p:extLst>
          </p:nvPr>
        </p:nvGraphicFramePr>
        <p:xfrm>
          <a:off x="378941" y="4996735"/>
          <a:ext cx="8522813" cy="1302240"/>
        </p:xfrm>
        <a:graphic>
          <a:graphicData uri="http://schemas.openxmlformats.org/drawingml/2006/table">
            <a:tbl>
              <a:tblPr firstRow="1" bandRow="1">
                <a:tableStyleId>{5C22544A-7EE6-4342-B048-85BDC9FD1C3A}</a:tableStyleId>
              </a:tblPr>
              <a:tblGrid>
                <a:gridCol w="1335559">
                  <a:extLst>
                    <a:ext uri="{9D8B030D-6E8A-4147-A177-3AD203B41FA5}">
                      <a16:colId xmlns:a16="http://schemas.microsoft.com/office/drawing/2014/main" val="20000"/>
                    </a:ext>
                  </a:extLst>
                </a:gridCol>
                <a:gridCol w="5803900">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00" dirty="0"/>
                        <a:t>More</a:t>
                      </a:r>
                      <a:r>
                        <a:rPr lang="en-AU" sz="800" baseline="0" dirty="0"/>
                        <a:t> businesses are partnering on or investing in nutrition initiatives</a:t>
                      </a:r>
                      <a:endParaRPr lang="en-AU" sz="8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baseline="0" dirty="0">
                          <a:solidFill>
                            <a:schemeClr val="dk1"/>
                          </a:solidFill>
                          <a:latin typeface="+mn-lt"/>
                          <a:ea typeface="+mn-ea"/>
                          <a:cs typeface="+mn-cs"/>
                        </a:rPr>
                        <a:t>There are more viable investment and partnership opportunities in nutrition, from both a social and business growth perspective</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The number and diversity of businesses participating in nutrition initiatives, through investments and / or partnerships, has grown between 2016 and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the</a:t>
                      </a:r>
                      <a:r>
                        <a:rPr lang="en-AU" sz="800" i="0" kern="1200" baseline="0" dirty="0">
                          <a:solidFill>
                            <a:schemeClr val="dk1"/>
                          </a:solidFill>
                          <a:latin typeface="+mn-lt"/>
                          <a:ea typeface="+mn-ea"/>
                          <a:cs typeface="+mn-cs"/>
                        </a:rPr>
                        <a:t> end of 2018</a:t>
                      </a:r>
                      <a:endParaRPr lang="en-AU" sz="8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00" dirty="0">
                          <a:solidFill>
                            <a:schemeClr val="tx1"/>
                          </a:solidFill>
                        </a:rPr>
                        <a:t>The SBN is the focal point for nutrition investments and partnerships</a:t>
                      </a:r>
                      <a:endParaRPr lang="en-AU" sz="8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The SBN is seen within the nutrition community as the focal point and primary contact for corporate investments and partnerships in nutrition (incl. public-private partnerships)</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Businesses, government, CSOs and donors will look to the SBN for investment opportunities and potential partnerships on commercial nutrition initiatives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0" name="Rectangle 29"/>
          <p:cNvSpPr/>
          <p:nvPr/>
        </p:nvSpPr>
        <p:spPr>
          <a:xfrm>
            <a:off x="378941" y="4635799"/>
            <a:ext cx="8062604"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Indirect KPIs </a:t>
            </a:r>
            <a:r>
              <a:rPr lang="en-AU" sz="1600" i="1" dirty="0">
                <a:solidFill>
                  <a:schemeClr val="tx1"/>
                </a:solidFill>
              </a:rPr>
              <a:t>– Desired outcomes not within the direct control of the SBN team</a:t>
            </a:r>
          </a:p>
        </p:txBody>
      </p:sp>
      <p:sp>
        <p:nvSpPr>
          <p:cNvPr id="15" name="Rectangle 14"/>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17" name="Rectangle 16"/>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18" name="Rectangle 17"/>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19" name="Rectangle 18"/>
          <p:cNvSpPr/>
          <p:nvPr/>
        </p:nvSpPr>
        <p:spPr>
          <a:xfrm>
            <a:off x="8083368"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4</a:t>
            </a:r>
          </a:p>
        </p:txBody>
      </p:sp>
      <p:sp>
        <p:nvSpPr>
          <p:cNvPr id="20" name="Rectangle 19"/>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21" name="Rectangle 20"/>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22" name="Rectangle 21"/>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23" name="Rectangle 22"/>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38969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5 (Initiatives)</a:t>
            </a:r>
          </a:p>
          <a:p>
            <a:pPr algn="l">
              <a:lnSpc>
                <a:spcPct val="100000"/>
              </a:lnSpc>
            </a:pPr>
            <a:r>
              <a:rPr lang="en-AU" sz="1800" dirty="0">
                <a:latin typeface="Georgia" panose="02040502050405020303" pitchFamily="18" charset="0"/>
              </a:rPr>
              <a:t>Improve nutrition sensitivity along the agricultural value chain</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077789378"/>
              </p:ext>
            </p:extLst>
          </p:nvPr>
        </p:nvGraphicFramePr>
        <p:xfrm>
          <a:off x="325155" y="1368335"/>
          <a:ext cx="8501671" cy="410640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1034862">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451538">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algn="ctr"/>
                      <a:r>
                        <a:rPr lang="en-AU" sz="1100" dirty="0">
                          <a:solidFill>
                            <a:schemeClr val="tx1"/>
                          </a:solidFill>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algn="ctr"/>
                      <a:r>
                        <a:rPr lang="en-AU" sz="1100" dirty="0">
                          <a:solidFill>
                            <a:schemeClr val="tx1"/>
                          </a:solidFill>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5.1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Identify nutrition opportunities</a:t>
                      </a:r>
                      <a:r>
                        <a:rPr lang="en-AU" sz="1000" baseline="0" dirty="0"/>
                        <a:t> in agriculture</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Seek out and identify new opportunities for nutrition sensitivity initiatives along the agricultural value chain and within existing agricultural infrastructure</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Focus on opportunities for corporate investment and partnerships, ensuring sustainability</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dirty="0">
                          <a:solidFill>
                            <a:schemeClr val="dk1"/>
                          </a:solidFill>
                          <a:latin typeface="+mn-lt"/>
                          <a:ea typeface="+mn-ea"/>
                          <a:cs typeface="+mn-cs"/>
                        </a:rPr>
                        <a:t>Here</a:t>
                      </a:r>
                      <a:r>
                        <a:rPr lang="en-AU" sz="1000" i="0" kern="1200" baseline="0" dirty="0">
                          <a:solidFill>
                            <a:schemeClr val="dk1"/>
                          </a:solidFill>
                          <a:latin typeface="+mn-lt"/>
                          <a:ea typeface="+mn-ea"/>
                          <a:cs typeface="+mn-cs"/>
                        </a:rPr>
                        <a:t> in 5.1 SBN will </a:t>
                      </a:r>
                      <a:r>
                        <a:rPr lang="en-AU" sz="1000" i="1" kern="1200" baseline="0" dirty="0">
                          <a:solidFill>
                            <a:schemeClr val="dk1"/>
                          </a:solidFill>
                          <a:latin typeface="+mn-lt"/>
                          <a:ea typeface="+mn-ea"/>
                          <a:cs typeface="+mn-cs"/>
                        </a:rPr>
                        <a:t>identify</a:t>
                      </a:r>
                      <a:r>
                        <a:rPr lang="en-AU" sz="1000" i="0" kern="1200" baseline="0" dirty="0">
                          <a:solidFill>
                            <a:schemeClr val="dk1"/>
                          </a:solidFill>
                          <a:latin typeface="+mn-lt"/>
                          <a:ea typeface="+mn-ea"/>
                          <a:cs typeface="+mn-cs"/>
                        </a:rPr>
                        <a:t> opportunities / ideas and then, in initiatives 4.1 and 4.2, these opportunities are elaborated, shared and implemented</a:t>
                      </a:r>
                      <a:endParaRPr lang="en-AU" sz="1000" i="1" kern="1200" baseline="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dirty="0">
                          <a:solidFill>
                            <a:schemeClr val="dk1"/>
                          </a:solidFill>
                          <a:latin typeface="+mn-lt"/>
                          <a:ea typeface="+mn-ea"/>
                          <a:cs typeface="+mn-cs"/>
                        </a:rPr>
                        <a:t>Type of opportunities:</a:t>
                      </a:r>
                      <a:r>
                        <a:rPr lang="en-AU" sz="1000" i="0" kern="1200" baseline="0" dirty="0">
                          <a:solidFill>
                            <a:schemeClr val="dk1"/>
                          </a:solidFill>
                          <a:latin typeface="+mn-lt"/>
                          <a:ea typeface="+mn-ea"/>
                          <a:cs typeface="+mn-cs"/>
                        </a:rPr>
                        <a:t> </a:t>
                      </a:r>
                      <a:r>
                        <a:rPr lang="en-AU" sz="1000" i="0" kern="1200" dirty="0">
                          <a:solidFill>
                            <a:schemeClr val="dk1"/>
                          </a:solidFill>
                          <a:latin typeface="+mn-lt"/>
                          <a:ea typeface="+mn-ea"/>
                          <a:cs typeface="+mn-cs"/>
                        </a:rPr>
                        <a:t>As part of the SBN’s</a:t>
                      </a:r>
                      <a:r>
                        <a:rPr lang="en-AU" sz="1000" i="0" kern="1200" baseline="0" dirty="0">
                          <a:solidFill>
                            <a:schemeClr val="dk1"/>
                          </a:solidFill>
                          <a:latin typeface="+mn-lt"/>
                          <a:ea typeface="+mn-ea"/>
                          <a:cs typeface="+mn-cs"/>
                        </a:rPr>
                        <a:t> regular meetings, events, workshops, field trips, news and research; identify potential opportunities for </a:t>
                      </a:r>
                      <a:r>
                        <a:rPr lang="en-AU" sz="1000" b="1" i="0" kern="1200" baseline="0" dirty="0">
                          <a:solidFill>
                            <a:schemeClr val="dk1"/>
                          </a:solidFill>
                          <a:latin typeface="+mn-lt"/>
                          <a:ea typeface="+mn-ea"/>
                          <a:cs typeface="+mn-cs"/>
                        </a:rPr>
                        <a:t>nutrition sensitive agriculture initiatives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Record these ideas in the </a:t>
                      </a:r>
                      <a:r>
                        <a:rPr lang="en-AU" sz="1000" i="1" kern="1200" baseline="0" dirty="0">
                          <a:solidFill>
                            <a:schemeClr val="dk1"/>
                          </a:solidFill>
                          <a:latin typeface="+mn-lt"/>
                          <a:ea typeface="+mn-ea"/>
                          <a:cs typeface="+mn-cs"/>
                        </a:rPr>
                        <a:t>partnership brokering facility </a:t>
                      </a:r>
                      <a:r>
                        <a:rPr lang="en-AU" sz="1000" i="0" kern="1200" baseline="0" dirty="0">
                          <a:solidFill>
                            <a:schemeClr val="dk1"/>
                          </a:solidFill>
                          <a:latin typeface="+mn-lt"/>
                          <a:ea typeface="+mn-ea"/>
                          <a:cs typeface="+mn-cs"/>
                        </a:rPr>
                        <a:t>Excel spreadsheet</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All types of ideas should be identified, since the vetting process will occur at a later stage</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These ideas will then be fleshed out and elaborated in initiatives 4.1 and 4.2</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Examples include ideas related to crop diversification, financing for diverse seed groups, farmer nutrition programmes, vegetable production </a:t>
                      </a:r>
                      <a:r>
                        <a:rPr lang="en-AU" sz="1000" i="0" kern="1200" baseline="0" dirty="0" err="1">
                          <a:solidFill>
                            <a:schemeClr val="dk1"/>
                          </a:solidFill>
                          <a:latin typeface="+mn-lt"/>
                          <a:ea typeface="+mn-ea"/>
                          <a:cs typeface="+mn-cs"/>
                        </a:rPr>
                        <a:t>etc</a:t>
                      </a:r>
                      <a:endParaRPr lang="en-AU" sz="1000" i="0" kern="1200" baseline="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Work closely with SAGCOT to provide nutrition input into their programmes and agricultural initiatives</a:t>
                      </a:r>
                      <a:endParaRPr lang="en-AU" sz="10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5.2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Promote</a:t>
                      </a:r>
                      <a:r>
                        <a:rPr lang="en-AU" sz="1000" baseline="0" dirty="0"/>
                        <a:t> nutrition to smallholder families and estate workers</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Work with regional contacts and businesses to advocate for increased integration and priority of nutrition in rural areas</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The commercial objective is to realise improved productivity and productive capacity as a result of improved nutrition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b="1" i="0"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indent="-85725" algn="l" defTabSz="914400" rtl="0" eaLnBrk="1" latinLnBrk="0" hangingPunct="1">
                        <a:buFont typeface="Arial" panose="020B0604020202020204" pitchFamily="34" charset="0"/>
                        <a:buChar char="•"/>
                      </a:pPr>
                      <a:r>
                        <a:rPr lang="en-AU" sz="1000" i="0" kern="1200" dirty="0">
                          <a:solidFill>
                            <a:schemeClr val="dk1"/>
                          </a:solidFill>
                          <a:latin typeface="+mn-lt"/>
                          <a:ea typeface="+mn-ea"/>
                          <a:cs typeface="+mn-cs"/>
                        </a:rPr>
                        <a:t>As part of the SBN’s regular meetings, events, workshops,</a:t>
                      </a:r>
                      <a:r>
                        <a:rPr lang="en-AU" sz="1000" i="0" kern="1200" baseline="0" dirty="0">
                          <a:solidFill>
                            <a:schemeClr val="dk1"/>
                          </a:solidFill>
                          <a:latin typeface="+mn-lt"/>
                          <a:ea typeface="+mn-ea"/>
                          <a:cs typeface="+mn-cs"/>
                        </a:rPr>
                        <a:t> field trips, news and research; highlight and promote the commercial benefits of having a well nourished workforce</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Encourage businesses to establish workforce nutrition programmes, and offer support to find suitable implementing partners (e.g. donors and CSOs)</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For businesses with rural estates and / or smallholder farmers, identify and support potential workforce nutrition initiatives. Link them with CSOs, donors or other businesses who may be interested in supporting such nutrition programmes</a:t>
                      </a:r>
                      <a:endParaRPr lang="en-AU" sz="1000" i="0" kern="1200" dirty="0">
                        <a:solidFill>
                          <a:schemeClr val="dk1"/>
                        </a:solidFill>
                        <a:latin typeface="+mn-lt"/>
                        <a:ea typeface="+mn-ea"/>
                        <a:cs typeface="+mn-cs"/>
                      </a:endParaRP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Engage regional contacts and nutrition champions to expand the reach of the SBN, identify nutrition opportunities for smallholder families and estate workers, and promote nutrition in rural areas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i="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Rectangle 8"/>
          <p:cNvSpPr/>
          <p:nvPr/>
        </p:nvSpPr>
        <p:spPr>
          <a:xfrm>
            <a:off x="8097468" y="172673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0" name="Oval 9"/>
          <p:cNvSpPr>
            <a:spLocks noChangeAspect="1"/>
          </p:cNvSpPr>
          <p:nvPr/>
        </p:nvSpPr>
        <p:spPr>
          <a:xfrm>
            <a:off x="7972983" y="1771397"/>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2" name="Rectangle 11"/>
          <p:cNvSpPr/>
          <p:nvPr/>
        </p:nvSpPr>
        <p:spPr>
          <a:xfrm>
            <a:off x="8097468" y="191038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3" name="Oval 12"/>
          <p:cNvSpPr>
            <a:spLocks noChangeAspect="1"/>
          </p:cNvSpPr>
          <p:nvPr/>
        </p:nvSpPr>
        <p:spPr>
          <a:xfrm>
            <a:off x="7970676" y="195176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5" name="Rectangle 14"/>
          <p:cNvSpPr/>
          <p:nvPr/>
        </p:nvSpPr>
        <p:spPr>
          <a:xfrm>
            <a:off x="8097468" y="227768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16" name="Oval 15"/>
          <p:cNvSpPr>
            <a:spLocks noChangeAspect="1"/>
          </p:cNvSpPr>
          <p:nvPr/>
        </p:nvSpPr>
        <p:spPr>
          <a:xfrm>
            <a:off x="7970677" y="231906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18" name="Rectangle 17"/>
          <p:cNvSpPr/>
          <p:nvPr/>
        </p:nvSpPr>
        <p:spPr>
          <a:xfrm>
            <a:off x="8097468" y="209403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19" name="Oval 18"/>
          <p:cNvSpPr>
            <a:spLocks noChangeAspect="1"/>
          </p:cNvSpPr>
          <p:nvPr/>
        </p:nvSpPr>
        <p:spPr>
          <a:xfrm>
            <a:off x="7970677" y="2138693"/>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20" name="Rectangle 19"/>
          <p:cNvSpPr/>
          <p:nvPr/>
        </p:nvSpPr>
        <p:spPr>
          <a:xfrm>
            <a:off x="8097467" y="346902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21" name="Oval 20"/>
          <p:cNvSpPr>
            <a:spLocks noChangeAspect="1"/>
          </p:cNvSpPr>
          <p:nvPr/>
        </p:nvSpPr>
        <p:spPr>
          <a:xfrm>
            <a:off x="7972982" y="351368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2" name="Rectangle 21"/>
          <p:cNvSpPr/>
          <p:nvPr/>
        </p:nvSpPr>
        <p:spPr>
          <a:xfrm>
            <a:off x="8097467" y="365267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23" name="Oval 22"/>
          <p:cNvSpPr>
            <a:spLocks noChangeAspect="1"/>
          </p:cNvSpPr>
          <p:nvPr/>
        </p:nvSpPr>
        <p:spPr>
          <a:xfrm>
            <a:off x="7970675" y="3694053"/>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4" name="Rectangle 23"/>
          <p:cNvSpPr/>
          <p:nvPr/>
        </p:nvSpPr>
        <p:spPr>
          <a:xfrm>
            <a:off x="8097467" y="4019969"/>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25" name="Oval 24"/>
          <p:cNvSpPr>
            <a:spLocks noChangeAspect="1"/>
          </p:cNvSpPr>
          <p:nvPr/>
        </p:nvSpPr>
        <p:spPr>
          <a:xfrm>
            <a:off x="7970676" y="4061348"/>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6" name="Rectangle 25"/>
          <p:cNvSpPr/>
          <p:nvPr/>
        </p:nvSpPr>
        <p:spPr>
          <a:xfrm>
            <a:off x="8097467" y="3836322"/>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27" name="Oval 26"/>
          <p:cNvSpPr>
            <a:spLocks noChangeAspect="1"/>
          </p:cNvSpPr>
          <p:nvPr/>
        </p:nvSpPr>
        <p:spPr>
          <a:xfrm>
            <a:off x="7970676" y="3880981"/>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pic>
        <p:nvPicPr>
          <p:cNvPr id="29" name="Picture 4" descr="http://png-1.findicons.com/files/icons/2711/free_icons_for_windows8_metro/512/tractor.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910225" y="923572"/>
            <a:ext cx="265275" cy="26527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38" name="Rectangle 37"/>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39" name="Rectangle 38"/>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40" name="Rectangle 39"/>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41" name="Rectangle 40"/>
          <p:cNvSpPr/>
          <p:nvPr/>
        </p:nvSpPr>
        <p:spPr>
          <a:xfrm>
            <a:off x="8294627" y="244475"/>
            <a:ext cx="163468" cy="229788"/>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5</a:t>
            </a:r>
          </a:p>
        </p:txBody>
      </p:sp>
      <p:sp>
        <p:nvSpPr>
          <p:cNvPr id="42" name="Rectangle 41"/>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43" name="Rectangle 42"/>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44" name="Rectangle 43"/>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245975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5 (KPIs)</a:t>
            </a:r>
          </a:p>
          <a:p>
            <a:pPr algn="l">
              <a:lnSpc>
                <a:spcPct val="100000"/>
              </a:lnSpc>
            </a:pPr>
            <a:r>
              <a:rPr lang="en-AU" sz="1800" dirty="0">
                <a:latin typeface="Georgia" panose="02040502050405020303" pitchFamily="18" charset="0"/>
              </a:rPr>
              <a:t>Improve nutrition sensitivity along the agricultural value chain</a:t>
            </a:r>
          </a:p>
        </p:txBody>
      </p:sp>
      <p:sp>
        <p:nvSpPr>
          <p:cNvPr id="16" name="Rectangle 15"/>
          <p:cNvSpPr/>
          <p:nvPr/>
        </p:nvSpPr>
        <p:spPr>
          <a:xfrm>
            <a:off x="378942" y="1225222"/>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Direct KPIs </a:t>
            </a:r>
            <a:r>
              <a:rPr lang="en-AU" sz="1600" dirty="0">
                <a:solidFill>
                  <a:schemeClr val="tx1"/>
                </a:solidFill>
              </a:rPr>
              <a:t>– </a:t>
            </a:r>
            <a:r>
              <a:rPr lang="en-AU" sz="1600" i="1" dirty="0">
                <a:solidFill>
                  <a:schemeClr val="tx1"/>
                </a:solidFill>
              </a:rPr>
              <a:t>Performance metrics for the SBN team </a:t>
            </a:r>
          </a:p>
        </p:txBody>
      </p:sp>
      <p:cxnSp>
        <p:nvCxnSpPr>
          <p:cNvPr id="27"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093421000"/>
              </p:ext>
            </p:extLst>
          </p:nvPr>
        </p:nvGraphicFramePr>
        <p:xfrm>
          <a:off x="378941" y="1592776"/>
          <a:ext cx="8522813" cy="1972800"/>
        </p:xfrm>
        <a:graphic>
          <a:graphicData uri="http://schemas.openxmlformats.org/drawingml/2006/table">
            <a:tbl>
              <a:tblPr firstRow="1" bandRow="1">
                <a:tableStyleId>{5C22544A-7EE6-4342-B048-85BDC9FD1C3A}</a:tableStyleId>
              </a:tblPr>
              <a:tblGrid>
                <a:gridCol w="1411759">
                  <a:extLst>
                    <a:ext uri="{9D8B030D-6E8A-4147-A177-3AD203B41FA5}">
                      <a16:colId xmlns:a16="http://schemas.microsoft.com/office/drawing/2014/main" val="20000"/>
                    </a:ext>
                  </a:extLst>
                </a:gridCol>
                <a:gridCol w="5664200">
                  <a:extLst>
                    <a:ext uri="{9D8B030D-6E8A-4147-A177-3AD203B41FA5}">
                      <a16:colId xmlns:a16="http://schemas.microsoft.com/office/drawing/2014/main" val="20001"/>
                    </a:ext>
                  </a:extLst>
                </a:gridCol>
                <a:gridCol w="14468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327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6+ opportunities for nutrition initiatives in agriculture identified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Identify at least 6 commercial or business related opportunities for nutrition sensitive agriculture initiatives as per initiative 5.1 above</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Record the opportunities identified in the </a:t>
                      </a:r>
                      <a:r>
                        <a:rPr lang="en-AU" sz="1000" i="1" kern="1200" baseline="0" dirty="0">
                          <a:solidFill>
                            <a:schemeClr val="dk1"/>
                          </a:solidFill>
                          <a:latin typeface="+mn-lt"/>
                          <a:ea typeface="+mn-ea"/>
                          <a:cs typeface="+mn-cs"/>
                        </a:rPr>
                        <a:t>partnership brokering facility </a:t>
                      </a:r>
                      <a:r>
                        <a:rPr lang="en-AU" sz="1000" i="0" kern="1200" baseline="0" dirty="0">
                          <a:solidFill>
                            <a:schemeClr val="dk1"/>
                          </a:solidFill>
                          <a:latin typeface="+mn-lt"/>
                          <a:ea typeface="+mn-ea"/>
                          <a:cs typeface="+mn-cs"/>
                        </a:rPr>
                        <a:t>Excel spreadsheet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1+ smallholder </a:t>
                      </a:r>
                      <a:r>
                        <a:rPr lang="en-AU" sz="1000" baseline="0" dirty="0"/>
                        <a:t>/ estate nutrition initiative implemented</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To have successfully implemented 1 commercial or business related nutrition programme, as per initiative 4.2 above, within a smallholder community or estate</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The SBN should play a key supporting role in the design, planning and implementation of the programme</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Examples of such nutrition programmes may include a meal service provided by a large business to their estate workers and families, a local education programme sponsored through CSR on nutrition for smallholder farmers </a:t>
                      </a:r>
                      <a:r>
                        <a:rPr lang="en-AU" sz="1000" i="0" kern="1200" baseline="0" dirty="0" err="1">
                          <a:solidFill>
                            <a:schemeClr val="dk1"/>
                          </a:solidFill>
                          <a:latin typeface="+mn-lt"/>
                          <a:ea typeface="+mn-ea"/>
                          <a:cs typeface="+mn-cs"/>
                        </a:rPr>
                        <a:t>etc</a:t>
                      </a:r>
                      <a:endParaRPr lang="en-AU" sz="1000" i="0" kern="1200" baseline="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This would be in addition to the KPI ‘3+ workforce health initiatives’ outlined in Objective 3</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021894452"/>
              </p:ext>
            </p:extLst>
          </p:nvPr>
        </p:nvGraphicFramePr>
        <p:xfrm>
          <a:off x="378941" y="4010773"/>
          <a:ext cx="8522813" cy="1668000"/>
        </p:xfrm>
        <a:graphic>
          <a:graphicData uri="http://schemas.openxmlformats.org/drawingml/2006/table">
            <a:tbl>
              <a:tblPr firstRow="1" bandRow="1">
                <a:tableStyleId>{5C22544A-7EE6-4342-B048-85BDC9FD1C3A}</a:tableStyleId>
              </a:tblPr>
              <a:tblGrid>
                <a:gridCol w="1335559">
                  <a:extLst>
                    <a:ext uri="{9D8B030D-6E8A-4147-A177-3AD203B41FA5}">
                      <a16:colId xmlns:a16="http://schemas.microsoft.com/office/drawing/2014/main" val="20000"/>
                    </a:ext>
                  </a:extLst>
                </a:gridCol>
                <a:gridCol w="5803900">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Improved nutrition along the agricultural</a:t>
                      </a:r>
                      <a:r>
                        <a:rPr lang="en-AU" sz="1000" baseline="0" dirty="0"/>
                        <a:t> value chain in rural Tanzania</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The general level of nutrition, including nutrition knowledge, education and advocacy, has improved within the targeted rural agricultural communities as a result of the increased involvement of the private sector</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There has been a positive shift towards more consideration of nutrition in rural agricultural business ventures and projects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the end</a:t>
                      </a:r>
                      <a:r>
                        <a:rPr lang="en-AU" sz="1000" i="0" kern="1200" baseline="0" dirty="0">
                          <a:solidFill>
                            <a:schemeClr val="dk1"/>
                          </a:solidFill>
                          <a:latin typeface="+mn-lt"/>
                          <a:ea typeface="+mn-ea"/>
                          <a:cs typeface="+mn-cs"/>
                        </a:rPr>
                        <a:t> of 2018</a:t>
                      </a:r>
                      <a:endParaRPr lang="en-AU" sz="10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Improved productivity of smaller and / or estates in target areas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In target smallholder and estate areas where there has been an increased presence of private sector involvement on nutrition, the general level of productivity of workers has increased</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Employers who have participated in, supported or sponsored such nutrition initiatives have noticed an improvement in the productivity, health and general well being of their workers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0" name="Rectangle 29"/>
          <p:cNvSpPr/>
          <p:nvPr/>
        </p:nvSpPr>
        <p:spPr>
          <a:xfrm>
            <a:off x="378941" y="3649837"/>
            <a:ext cx="8062604"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Indirect KPIs </a:t>
            </a:r>
            <a:r>
              <a:rPr lang="en-AU" sz="1600" i="1" dirty="0">
                <a:solidFill>
                  <a:schemeClr val="tx1"/>
                </a:solidFill>
              </a:rPr>
              <a:t>– Desired outcomes not within the direct control of the SBN team</a:t>
            </a:r>
          </a:p>
        </p:txBody>
      </p:sp>
      <p:pic>
        <p:nvPicPr>
          <p:cNvPr id="9" name="Picture 4" descr="http://png-1.findicons.com/files/icons/2711/free_icons_for_windows8_metro/512/tractor.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910225" y="923572"/>
            <a:ext cx="265275" cy="265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19" name="Rectangle 18"/>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20" name="Rectangle 19"/>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21" name="Rectangle 20"/>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22" name="Rectangle 21"/>
          <p:cNvSpPr/>
          <p:nvPr/>
        </p:nvSpPr>
        <p:spPr>
          <a:xfrm>
            <a:off x="8294627" y="244475"/>
            <a:ext cx="163468" cy="229788"/>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5</a:t>
            </a:r>
          </a:p>
        </p:txBody>
      </p:sp>
      <p:sp>
        <p:nvSpPr>
          <p:cNvPr id="23" name="Rectangle 22"/>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24" name="Rectangle 23"/>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25" name="Rectangle 24"/>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256472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6 (Initiatives)</a:t>
            </a:r>
          </a:p>
          <a:p>
            <a:pPr algn="l">
              <a:lnSpc>
                <a:spcPct val="100000"/>
              </a:lnSpc>
            </a:pPr>
            <a:r>
              <a:rPr lang="en-AU" sz="1800" dirty="0">
                <a:latin typeface="Georgia" panose="02040502050405020303" pitchFamily="18" charset="0"/>
              </a:rPr>
              <a:t>Increase the availability of fortified products and supplements</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666890477"/>
              </p:ext>
            </p:extLst>
          </p:nvPr>
        </p:nvGraphicFramePr>
        <p:xfrm>
          <a:off x="325155" y="1368335"/>
          <a:ext cx="8501671" cy="499716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1034862">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5035738">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algn="ctr"/>
                      <a:r>
                        <a:rPr lang="en-AU" sz="1100" dirty="0">
                          <a:solidFill>
                            <a:schemeClr val="tx1"/>
                          </a:solidFill>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algn="ctr"/>
                      <a:r>
                        <a:rPr lang="en-AU" sz="1100" dirty="0">
                          <a:solidFill>
                            <a:schemeClr val="tx1"/>
                          </a:solidFill>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6.1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Identify fortification opportunities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Seek out and identify new opportunities for fortification initiatives in the private sector</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Focus on opportunities for corporate investment and partnerships, ensuring sustainability</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dirty="0">
                          <a:solidFill>
                            <a:schemeClr val="dk1"/>
                          </a:solidFill>
                          <a:latin typeface="+mn-lt"/>
                          <a:ea typeface="+mn-ea"/>
                          <a:cs typeface="+mn-cs"/>
                        </a:rPr>
                        <a:t>Here</a:t>
                      </a:r>
                      <a:r>
                        <a:rPr lang="en-AU" sz="850" i="0" kern="1200" baseline="0" dirty="0">
                          <a:solidFill>
                            <a:schemeClr val="dk1"/>
                          </a:solidFill>
                          <a:latin typeface="+mn-lt"/>
                          <a:ea typeface="+mn-ea"/>
                          <a:cs typeface="+mn-cs"/>
                        </a:rPr>
                        <a:t> in 6.1, SBN will </a:t>
                      </a:r>
                      <a:r>
                        <a:rPr lang="en-AU" sz="850" i="1" kern="1200" baseline="0" dirty="0">
                          <a:solidFill>
                            <a:schemeClr val="dk1"/>
                          </a:solidFill>
                          <a:latin typeface="+mn-lt"/>
                          <a:ea typeface="+mn-ea"/>
                          <a:cs typeface="+mn-cs"/>
                        </a:rPr>
                        <a:t>identify</a:t>
                      </a:r>
                      <a:r>
                        <a:rPr lang="en-AU" sz="850" i="0" kern="1200" baseline="0" dirty="0">
                          <a:solidFill>
                            <a:schemeClr val="dk1"/>
                          </a:solidFill>
                          <a:latin typeface="+mn-lt"/>
                          <a:ea typeface="+mn-ea"/>
                          <a:cs typeface="+mn-cs"/>
                        </a:rPr>
                        <a:t> opportunities / ideas and then, in initiatives 4.1 and 4.2, these opportunities are elaborated, shared and implemented</a:t>
                      </a:r>
                      <a:endParaRPr lang="en-AU" sz="850" i="1" kern="1200" baseline="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dirty="0">
                          <a:solidFill>
                            <a:schemeClr val="dk1"/>
                          </a:solidFill>
                          <a:latin typeface="+mn-lt"/>
                          <a:ea typeface="+mn-ea"/>
                          <a:cs typeface="+mn-cs"/>
                        </a:rPr>
                        <a:t>Type of opportunities:</a:t>
                      </a:r>
                      <a:r>
                        <a:rPr lang="en-AU" sz="850" i="0" kern="1200" baseline="0" dirty="0">
                          <a:solidFill>
                            <a:schemeClr val="dk1"/>
                          </a:solidFill>
                          <a:latin typeface="+mn-lt"/>
                          <a:ea typeface="+mn-ea"/>
                          <a:cs typeface="+mn-cs"/>
                        </a:rPr>
                        <a:t> </a:t>
                      </a:r>
                      <a:r>
                        <a:rPr lang="en-AU" sz="850" i="0" kern="1200" dirty="0">
                          <a:solidFill>
                            <a:schemeClr val="dk1"/>
                          </a:solidFill>
                          <a:latin typeface="+mn-lt"/>
                          <a:ea typeface="+mn-ea"/>
                          <a:cs typeface="+mn-cs"/>
                        </a:rPr>
                        <a:t>As part of the SBN’s</a:t>
                      </a:r>
                      <a:r>
                        <a:rPr lang="en-AU" sz="850" i="0" kern="1200" baseline="0" dirty="0">
                          <a:solidFill>
                            <a:schemeClr val="dk1"/>
                          </a:solidFill>
                          <a:latin typeface="+mn-lt"/>
                          <a:ea typeface="+mn-ea"/>
                          <a:cs typeface="+mn-cs"/>
                        </a:rPr>
                        <a:t> regular meetings, events, workshops, field trips, news and research; identify potential opportunities related to </a:t>
                      </a:r>
                      <a:r>
                        <a:rPr lang="en-AU" sz="850" b="1" i="0" kern="1200" baseline="0" dirty="0">
                          <a:solidFill>
                            <a:schemeClr val="dk1"/>
                          </a:solidFill>
                          <a:latin typeface="+mn-lt"/>
                          <a:ea typeface="+mn-ea"/>
                          <a:cs typeface="+mn-cs"/>
                        </a:rPr>
                        <a:t>fortification and supplementation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Record these ideas in the </a:t>
                      </a:r>
                      <a:r>
                        <a:rPr lang="en-AU" sz="850" i="1" kern="1200" baseline="0" dirty="0">
                          <a:solidFill>
                            <a:schemeClr val="dk1"/>
                          </a:solidFill>
                          <a:latin typeface="+mn-lt"/>
                          <a:ea typeface="+mn-ea"/>
                          <a:cs typeface="+mn-cs"/>
                        </a:rPr>
                        <a:t>partnership brokering facility</a:t>
                      </a:r>
                      <a:r>
                        <a:rPr lang="en-AU" sz="850" i="0" kern="1200" baseline="0" dirty="0">
                          <a:solidFill>
                            <a:schemeClr val="dk1"/>
                          </a:solidFill>
                          <a:latin typeface="+mn-lt"/>
                          <a:ea typeface="+mn-ea"/>
                          <a:cs typeface="+mn-cs"/>
                        </a:rPr>
                        <a:t> Excel spreadsheet</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All types of ideas should be identified, since the vetting process will occur at a later stage. These ideas will then be fleshed out and elaborated in initiatives 4.1 and 4.2</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Examples include ideas related to micronutrient fortification at hammer mills, voluntary fortification of new food products, HEPS for high priority consumers, investing in locally produced food products to target acute malnutrition, investing in low cost fortified complementary foods for children aged 6-24 months </a:t>
                      </a:r>
                      <a:r>
                        <a:rPr lang="en-AU" sz="850" i="0" kern="1200" baseline="0" dirty="0" err="1">
                          <a:solidFill>
                            <a:schemeClr val="dk1"/>
                          </a:solidFill>
                          <a:latin typeface="+mn-lt"/>
                          <a:ea typeface="+mn-ea"/>
                          <a:cs typeface="+mn-cs"/>
                        </a:rPr>
                        <a:t>etc</a:t>
                      </a:r>
                      <a:endParaRPr lang="en-AU" sz="85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6.2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rPr>
                        <a:t>Stimulate innovation</a:t>
                      </a:r>
                      <a:r>
                        <a:rPr lang="en-AU" sz="1000" baseline="0" dirty="0">
                          <a:solidFill>
                            <a:schemeClr val="tx1"/>
                          </a:solidFill>
                        </a:rPr>
                        <a:t> and new product development</a:t>
                      </a:r>
                      <a:endParaRPr lang="en-AU" sz="1000" dirty="0">
                        <a:solidFill>
                          <a:schemeClr val="tx1"/>
                        </a:solidFill>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Engage in innovation and product development programmes with the aim of supporting businesses in developing new nutritious products</a:t>
                      </a:r>
                    </a:p>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Focus on fortified foods and supplements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As part of the SBN’s regular meetings with members, donors, civil society organisations and other stakeholders; identify and assess opportunities to engage in innovation and / or new product initiatives around fortification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Develop brief concepts or proposals to engage in such opportunities in a way that will have the potential to stimulate new product development in this area. This may include examples such as establishing a fortification innovation programme, holding a product development workshop, sponsoring a prize in a business plan competition for fortification, providing bro bono support to an SBN member on their product development process around fortification, </a:t>
                      </a:r>
                      <a:r>
                        <a:rPr lang="en-AU" sz="850" i="0" kern="1200" baseline="0" dirty="0" err="1">
                          <a:solidFill>
                            <a:schemeClr val="dk1"/>
                          </a:solidFill>
                          <a:latin typeface="+mn-lt"/>
                          <a:ea typeface="+mn-ea"/>
                          <a:cs typeface="+mn-cs"/>
                        </a:rPr>
                        <a:t>etc</a:t>
                      </a:r>
                      <a:endParaRPr lang="en-AU" sz="850" i="0" kern="1200" baseline="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Where relevant, share opportunities with SBN members who may be interested in participating or supporting</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Encourage voluntary fortification of food products and supplements and guide businesses in promoting fortification &amp; nutrition as a selling point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800" b="1"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6.3</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rPr>
                        <a:t>Encourage increased retailing and sales of fortified</a:t>
                      </a:r>
                      <a:r>
                        <a:rPr lang="en-AU" sz="1000" baseline="0" dirty="0">
                          <a:solidFill>
                            <a:schemeClr val="tx1"/>
                          </a:solidFill>
                        </a:rPr>
                        <a:t> products and supplements</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Liaise with retailers &amp; wholesalers to advocate for increased accessibility, availability and affordability of fortified products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a:t>Identify and engage</a:t>
                      </a:r>
                      <a:r>
                        <a:rPr lang="en-US" sz="850" baseline="0" dirty="0"/>
                        <a:t> </a:t>
                      </a:r>
                      <a:r>
                        <a:rPr lang="en-US" sz="850" dirty="0"/>
                        <a:t>major retailers and wholesalers</a:t>
                      </a:r>
                      <a:r>
                        <a:rPr lang="en-US" sz="850" baseline="0" dirty="0"/>
                        <a:t> along the food value chain in Tanzania</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baseline="0" dirty="0"/>
                        <a:t>Highlight the growing commercial opportunities in nutrition and encourage increased trading and retailing of fortified food products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baseline="0" dirty="0"/>
                        <a:t>Encourage new initiatives which promote the consumption of nutritious foods such as in-store promotions, sales events, free samples </a:t>
                      </a:r>
                      <a:r>
                        <a:rPr lang="en-US" sz="850" baseline="0" dirty="0" err="1"/>
                        <a:t>etc</a:t>
                      </a:r>
                      <a:endParaRPr lang="en-US" sz="850" baseline="0" dirty="0"/>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baseline="0" dirty="0"/>
                        <a:t>Alert retailers and wholesalers about new nutritious products in the market, and new food producers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i="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6.4</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indent="0">
                        <a:buFont typeface="Arial" panose="020B0604020202020204" pitchFamily="34" charset="0"/>
                        <a:buNone/>
                      </a:pPr>
                      <a:r>
                        <a:rPr lang="en-AU" sz="1000" dirty="0">
                          <a:solidFill>
                            <a:schemeClr val="tx1"/>
                          </a:solidFill>
                        </a:rPr>
                        <a:t>Support fortification initiatives in collaboration with</a:t>
                      </a:r>
                      <a:r>
                        <a:rPr lang="en-AU" sz="1000" baseline="0" dirty="0">
                          <a:solidFill>
                            <a:schemeClr val="tx1"/>
                          </a:solidFill>
                        </a:rPr>
                        <a:t> </a:t>
                      </a:r>
                      <a:r>
                        <a:rPr lang="en-AU" sz="1000" dirty="0">
                          <a:solidFill>
                            <a:schemeClr val="tx1"/>
                          </a:solidFill>
                        </a:rPr>
                        <a:t>government</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50" i="0" kern="1200" baseline="0" dirty="0">
                          <a:solidFill>
                            <a:schemeClr val="dk1"/>
                          </a:solidFill>
                          <a:latin typeface="+mn-lt"/>
                          <a:ea typeface="+mn-ea"/>
                          <a:cs typeface="+mn-cs"/>
                        </a:rPr>
                        <a:t>Support the private sector in understanding and complying with government fortification requirements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Encourage SBN members to ask for assistance on understanding the regulatory environment. Based on requests, link SBN members with relevant government contacts or existing information to answer their queries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SBN global team is working on developing a ‘fortification toolkit’. Once complete, share this with relevant stakeholders in Tanzania</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i="0" kern="1200" baseline="0" dirty="0">
                          <a:solidFill>
                            <a:schemeClr val="dk1"/>
                          </a:solidFill>
                          <a:latin typeface="+mn-lt"/>
                          <a:ea typeface="+mn-ea"/>
                          <a:cs typeface="+mn-cs"/>
                        </a:rPr>
                        <a:t>Encourage SBN members to help in the compliance process by highlighting loopholes or raising issues of potential breaches within the community. The SBN team can then raise these with government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i="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8097467" y="172673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9" name="Oval 8"/>
          <p:cNvSpPr>
            <a:spLocks noChangeAspect="1"/>
          </p:cNvSpPr>
          <p:nvPr/>
        </p:nvSpPr>
        <p:spPr>
          <a:xfrm>
            <a:off x="7972982" y="1771397"/>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0" name="Rectangle 9"/>
          <p:cNvSpPr/>
          <p:nvPr/>
        </p:nvSpPr>
        <p:spPr>
          <a:xfrm>
            <a:off x="8097467" y="191038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1" name="Oval 10"/>
          <p:cNvSpPr>
            <a:spLocks noChangeAspect="1"/>
          </p:cNvSpPr>
          <p:nvPr/>
        </p:nvSpPr>
        <p:spPr>
          <a:xfrm>
            <a:off x="7970675" y="195176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2" name="Rectangle 11"/>
          <p:cNvSpPr/>
          <p:nvPr/>
        </p:nvSpPr>
        <p:spPr>
          <a:xfrm>
            <a:off x="8097467" y="227768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13" name="Oval 12"/>
          <p:cNvSpPr>
            <a:spLocks noChangeAspect="1"/>
          </p:cNvSpPr>
          <p:nvPr/>
        </p:nvSpPr>
        <p:spPr>
          <a:xfrm>
            <a:off x="7970676" y="231906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14" name="Rectangle 13"/>
          <p:cNvSpPr/>
          <p:nvPr/>
        </p:nvSpPr>
        <p:spPr>
          <a:xfrm>
            <a:off x="8097467" y="209403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15" name="Oval 14"/>
          <p:cNvSpPr>
            <a:spLocks noChangeAspect="1"/>
          </p:cNvSpPr>
          <p:nvPr/>
        </p:nvSpPr>
        <p:spPr>
          <a:xfrm>
            <a:off x="7970676" y="2138693"/>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16" name="Rectangle 15"/>
          <p:cNvSpPr/>
          <p:nvPr/>
        </p:nvSpPr>
        <p:spPr>
          <a:xfrm>
            <a:off x="8097467" y="307429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7" name="Oval 16"/>
          <p:cNvSpPr>
            <a:spLocks noChangeAspect="1"/>
          </p:cNvSpPr>
          <p:nvPr/>
        </p:nvSpPr>
        <p:spPr>
          <a:xfrm>
            <a:off x="7972982" y="3118957"/>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18" name="Rectangle 17"/>
          <p:cNvSpPr/>
          <p:nvPr/>
        </p:nvSpPr>
        <p:spPr>
          <a:xfrm>
            <a:off x="8097467" y="325794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9" name="Oval 18"/>
          <p:cNvSpPr>
            <a:spLocks noChangeAspect="1"/>
          </p:cNvSpPr>
          <p:nvPr/>
        </p:nvSpPr>
        <p:spPr>
          <a:xfrm>
            <a:off x="7970675" y="3299325"/>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20" name="Rectangle 19"/>
          <p:cNvSpPr/>
          <p:nvPr/>
        </p:nvSpPr>
        <p:spPr>
          <a:xfrm>
            <a:off x="8097467" y="362524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21" name="Oval 20"/>
          <p:cNvSpPr>
            <a:spLocks noChangeAspect="1"/>
          </p:cNvSpPr>
          <p:nvPr/>
        </p:nvSpPr>
        <p:spPr>
          <a:xfrm>
            <a:off x="7970676" y="3666620"/>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2" name="Rectangle 21"/>
          <p:cNvSpPr/>
          <p:nvPr/>
        </p:nvSpPr>
        <p:spPr>
          <a:xfrm>
            <a:off x="8097467" y="344159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23" name="Oval 22"/>
          <p:cNvSpPr>
            <a:spLocks noChangeAspect="1"/>
          </p:cNvSpPr>
          <p:nvPr/>
        </p:nvSpPr>
        <p:spPr>
          <a:xfrm>
            <a:off x="7970676" y="3486253"/>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4" name="Rectangle 23"/>
          <p:cNvSpPr/>
          <p:nvPr/>
        </p:nvSpPr>
        <p:spPr>
          <a:xfrm>
            <a:off x="8097467" y="459369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25" name="Oval 24"/>
          <p:cNvSpPr>
            <a:spLocks noChangeAspect="1"/>
          </p:cNvSpPr>
          <p:nvPr/>
        </p:nvSpPr>
        <p:spPr>
          <a:xfrm>
            <a:off x="7972982" y="4635073"/>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26" name="Rectangle 25"/>
          <p:cNvSpPr/>
          <p:nvPr/>
        </p:nvSpPr>
        <p:spPr>
          <a:xfrm>
            <a:off x="8097467" y="4777342"/>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27" name="Oval 26"/>
          <p:cNvSpPr>
            <a:spLocks noChangeAspect="1"/>
          </p:cNvSpPr>
          <p:nvPr/>
        </p:nvSpPr>
        <p:spPr>
          <a:xfrm>
            <a:off x="7970675" y="4818721"/>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28" name="Rectangle 27"/>
          <p:cNvSpPr/>
          <p:nvPr/>
        </p:nvSpPr>
        <p:spPr>
          <a:xfrm>
            <a:off x="8097467" y="5144637"/>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29" name="Oval 28"/>
          <p:cNvSpPr>
            <a:spLocks noChangeAspect="1"/>
          </p:cNvSpPr>
          <p:nvPr/>
        </p:nvSpPr>
        <p:spPr>
          <a:xfrm>
            <a:off x="7970676" y="5186016"/>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30" name="Rectangle 29"/>
          <p:cNvSpPr/>
          <p:nvPr/>
        </p:nvSpPr>
        <p:spPr>
          <a:xfrm>
            <a:off x="8097467" y="496099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31" name="Oval 30"/>
          <p:cNvSpPr>
            <a:spLocks noChangeAspect="1"/>
          </p:cNvSpPr>
          <p:nvPr/>
        </p:nvSpPr>
        <p:spPr>
          <a:xfrm>
            <a:off x="7970676" y="5005649"/>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32" name="Rectangle 31"/>
          <p:cNvSpPr/>
          <p:nvPr/>
        </p:nvSpPr>
        <p:spPr>
          <a:xfrm>
            <a:off x="8097467" y="542784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33" name="Oval 32"/>
          <p:cNvSpPr>
            <a:spLocks noChangeAspect="1"/>
          </p:cNvSpPr>
          <p:nvPr/>
        </p:nvSpPr>
        <p:spPr>
          <a:xfrm>
            <a:off x="7972982" y="5472499"/>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34" name="Rectangle 33"/>
          <p:cNvSpPr/>
          <p:nvPr/>
        </p:nvSpPr>
        <p:spPr>
          <a:xfrm>
            <a:off x="8097467" y="561148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35" name="Oval 34"/>
          <p:cNvSpPr>
            <a:spLocks noChangeAspect="1"/>
          </p:cNvSpPr>
          <p:nvPr/>
        </p:nvSpPr>
        <p:spPr>
          <a:xfrm>
            <a:off x="7970675" y="5652867"/>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36" name="Rectangle 35"/>
          <p:cNvSpPr/>
          <p:nvPr/>
        </p:nvSpPr>
        <p:spPr>
          <a:xfrm>
            <a:off x="8097467" y="5978783"/>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37" name="Oval 36"/>
          <p:cNvSpPr>
            <a:spLocks noChangeAspect="1"/>
          </p:cNvSpPr>
          <p:nvPr/>
        </p:nvSpPr>
        <p:spPr>
          <a:xfrm>
            <a:off x="7970676" y="6020162"/>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38" name="Rectangle 37"/>
          <p:cNvSpPr/>
          <p:nvPr/>
        </p:nvSpPr>
        <p:spPr>
          <a:xfrm>
            <a:off x="8097467" y="579513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39" name="Oval 38"/>
          <p:cNvSpPr>
            <a:spLocks noChangeAspect="1"/>
          </p:cNvSpPr>
          <p:nvPr/>
        </p:nvSpPr>
        <p:spPr>
          <a:xfrm>
            <a:off x="7970676" y="583979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40" name="Freeform 4930"/>
          <p:cNvSpPr>
            <a:spLocks noEditPoints="1"/>
          </p:cNvSpPr>
          <p:nvPr/>
        </p:nvSpPr>
        <p:spPr bwMode="auto">
          <a:xfrm>
            <a:off x="6805634" y="915186"/>
            <a:ext cx="203179" cy="256647"/>
          </a:xfrm>
          <a:custGeom>
            <a:avLst/>
            <a:gdLst>
              <a:gd name="T0" fmla="*/ 302 w 304"/>
              <a:gd name="T1" fmla="*/ 270 h 384"/>
              <a:gd name="T2" fmla="*/ 284 w 304"/>
              <a:gd name="T3" fmla="*/ 322 h 384"/>
              <a:gd name="T4" fmla="*/ 254 w 304"/>
              <a:gd name="T5" fmla="*/ 354 h 384"/>
              <a:gd name="T6" fmla="*/ 204 w 304"/>
              <a:gd name="T7" fmla="*/ 380 h 384"/>
              <a:gd name="T8" fmla="*/ 162 w 304"/>
              <a:gd name="T9" fmla="*/ 384 h 384"/>
              <a:gd name="T10" fmla="*/ 170 w 304"/>
              <a:gd name="T11" fmla="*/ 330 h 384"/>
              <a:gd name="T12" fmla="*/ 202 w 304"/>
              <a:gd name="T13" fmla="*/ 282 h 384"/>
              <a:gd name="T14" fmla="*/ 236 w 304"/>
              <a:gd name="T15" fmla="*/ 256 h 384"/>
              <a:gd name="T16" fmla="*/ 290 w 304"/>
              <a:gd name="T17" fmla="*/ 242 h 384"/>
              <a:gd name="T18" fmla="*/ 0 w 304"/>
              <a:gd name="T19" fmla="*/ 242 h 384"/>
              <a:gd name="T20" fmla="*/ 8 w 304"/>
              <a:gd name="T21" fmla="*/ 298 h 384"/>
              <a:gd name="T22" fmla="*/ 38 w 304"/>
              <a:gd name="T23" fmla="*/ 346 h 384"/>
              <a:gd name="T24" fmla="*/ 74 w 304"/>
              <a:gd name="T25" fmla="*/ 370 h 384"/>
              <a:gd name="T26" fmla="*/ 128 w 304"/>
              <a:gd name="T27" fmla="*/ 384 h 384"/>
              <a:gd name="T28" fmla="*/ 140 w 304"/>
              <a:gd name="T29" fmla="*/ 356 h 384"/>
              <a:gd name="T30" fmla="*/ 122 w 304"/>
              <a:gd name="T31" fmla="*/ 304 h 384"/>
              <a:gd name="T32" fmla="*/ 92 w 304"/>
              <a:gd name="T33" fmla="*/ 272 h 384"/>
              <a:gd name="T34" fmla="*/ 42 w 304"/>
              <a:gd name="T35" fmla="*/ 246 h 384"/>
              <a:gd name="T36" fmla="*/ 0 w 304"/>
              <a:gd name="T37" fmla="*/ 242 h 384"/>
              <a:gd name="T38" fmla="*/ 138 w 304"/>
              <a:gd name="T39" fmla="*/ 68 h 384"/>
              <a:gd name="T40" fmla="*/ 160 w 304"/>
              <a:gd name="T41" fmla="*/ 78 h 384"/>
              <a:gd name="T42" fmla="*/ 172 w 304"/>
              <a:gd name="T43" fmla="*/ 44 h 384"/>
              <a:gd name="T44" fmla="*/ 152 w 304"/>
              <a:gd name="T45" fmla="*/ 0 h 384"/>
              <a:gd name="T46" fmla="*/ 134 w 304"/>
              <a:gd name="T47" fmla="*/ 30 h 384"/>
              <a:gd name="T48" fmla="*/ 182 w 304"/>
              <a:gd name="T49" fmla="*/ 94 h 384"/>
              <a:gd name="T50" fmla="*/ 162 w 304"/>
              <a:gd name="T51" fmla="*/ 146 h 384"/>
              <a:gd name="T52" fmla="*/ 202 w 304"/>
              <a:gd name="T53" fmla="*/ 136 h 384"/>
              <a:gd name="T54" fmla="*/ 230 w 304"/>
              <a:gd name="T55" fmla="*/ 102 h 384"/>
              <a:gd name="T56" fmla="*/ 220 w 304"/>
              <a:gd name="T57" fmla="*/ 76 h 384"/>
              <a:gd name="T58" fmla="*/ 182 w 304"/>
              <a:gd name="T59" fmla="*/ 94 h 384"/>
              <a:gd name="T60" fmla="*/ 74 w 304"/>
              <a:gd name="T61" fmla="*/ 102 h 384"/>
              <a:gd name="T62" fmla="*/ 102 w 304"/>
              <a:gd name="T63" fmla="*/ 136 h 384"/>
              <a:gd name="T64" fmla="*/ 142 w 304"/>
              <a:gd name="T65" fmla="*/ 146 h 384"/>
              <a:gd name="T66" fmla="*/ 122 w 304"/>
              <a:gd name="T67" fmla="*/ 94 h 384"/>
              <a:gd name="T68" fmla="*/ 84 w 304"/>
              <a:gd name="T69" fmla="*/ 76 h 384"/>
              <a:gd name="T70" fmla="*/ 192 w 304"/>
              <a:gd name="T71" fmla="*/ 176 h 384"/>
              <a:gd name="T72" fmla="*/ 164 w 304"/>
              <a:gd name="T73" fmla="*/ 232 h 384"/>
              <a:gd name="T74" fmla="*/ 204 w 304"/>
              <a:gd name="T75" fmla="*/ 246 h 384"/>
              <a:gd name="T76" fmla="*/ 240 w 304"/>
              <a:gd name="T77" fmla="*/ 224 h 384"/>
              <a:gd name="T78" fmla="*/ 268 w 304"/>
              <a:gd name="T79" fmla="*/ 166 h 384"/>
              <a:gd name="T80" fmla="*/ 228 w 304"/>
              <a:gd name="T81" fmla="*/ 152 h 384"/>
              <a:gd name="T82" fmla="*/ 192 w 304"/>
              <a:gd name="T83" fmla="*/ 176 h 384"/>
              <a:gd name="T84" fmla="*/ 42 w 304"/>
              <a:gd name="T85" fmla="*/ 188 h 384"/>
              <a:gd name="T86" fmla="*/ 64 w 304"/>
              <a:gd name="T87" fmla="*/ 224 h 384"/>
              <a:gd name="T88" fmla="*/ 120 w 304"/>
              <a:gd name="T89" fmla="*/ 252 h 384"/>
              <a:gd name="T90" fmla="*/ 136 w 304"/>
              <a:gd name="T91" fmla="*/ 212 h 384"/>
              <a:gd name="T92" fmla="*/ 112 w 304"/>
              <a:gd name="T93" fmla="*/ 176 h 384"/>
              <a:gd name="T94" fmla="*/ 56 w 304"/>
              <a:gd name="T95" fmla="*/ 1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84">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1" name="Rectangle 40"/>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42" name="Rectangle 41"/>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43" name="Rectangle 42"/>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44" name="Rectangle 43"/>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45" name="Rectangle 44"/>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46" name="Rectangle 45"/>
          <p:cNvSpPr/>
          <p:nvPr/>
        </p:nvSpPr>
        <p:spPr>
          <a:xfrm>
            <a:off x="8505886"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6</a:t>
            </a:r>
          </a:p>
        </p:txBody>
      </p:sp>
      <p:sp>
        <p:nvSpPr>
          <p:cNvPr id="47" name="Rectangle 46"/>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48" name="Rectangle 47"/>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301665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6570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6 (KPIs)</a:t>
            </a:r>
          </a:p>
          <a:p>
            <a:pPr algn="l">
              <a:lnSpc>
                <a:spcPct val="100000"/>
              </a:lnSpc>
            </a:pPr>
            <a:r>
              <a:rPr lang="en-AU" sz="1800" dirty="0">
                <a:latin typeface="Georgia" panose="02040502050405020303" pitchFamily="18" charset="0"/>
              </a:rPr>
              <a:t>Increase the availability of fortified products and supplements</a:t>
            </a:r>
          </a:p>
        </p:txBody>
      </p:sp>
      <p:sp>
        <p:nvSpPr>
          <p:cNvPr id="16" name="Rectangle 15"/>
          <p:cNvSpPr/>
          <p:nvPr/>
        </p:nvSpPr>
        <p:spPr>
          <a:xfrm>
            <a:off x="378942" y="1225222"/>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Direct KPIs </a:t>
            </a:r>
            <a:r>
              <a:rPr lang="en-AU" sz="1600" dirty="0">
                <a:solidFill>
                  <a:schemeClr val="tx1"/>
                </a:solidFill>
              </a:rPr>
              <a:t>– </a:t>
            </a:r>
            <a:r>
              <a:rPr lang="en-AU" sz="1600" i="1" dirty="0">
                <a:solidFill>
                  <a:schemeClr val="tx1"/>
                </a:solidFill>
              </a:rPr>
              <a:t>Performance metrics for the SBN team </a:t>
            </a:r>
          </a:p>
        </p:txBody>
      </p:sp>
      <p:cxnSp>
        <p:nvCxnSpPr>
          <p:cNvPr id="27"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457823066"/>
              </p:ext>
            </p:extLst>
          </p:nvPr>
        </p:nvGraphicFramePr>
        <p:xfrm>
          <a:off x="378941" y="1592776"/>
          <a:ext cx="8522813" cy="2650200"/>
        </p:xfrm>
        <a:graphic>
          <a:graphicData uri="http://schemas.openxmlformats.org/drawingml/2006/table">
            <a:tbl>
              <a:tblPr firstRow="1" bandRow="1">
                <a:tableStyleId>{5C22544A-7EE6-4342-B048-85BDC9FD1C3A}</a:tableStyleId>
              </a:tblPr>
              <a:tblGrid>
                <a:gridCol w="1145059">
                  <a:extLst>
                    <a:ext uri="{9D8B030D-6E8A-4147-A177-3AD203B41FA5}">
                      <a16:colId xmlns:a16="http://schemas.microsoft.com/office/drawing/2014/main" val="20000"/>
                    </a:ext>
                  </a:extLst>
                </a:gridCol>
                <a:gridCol w="5930900">
                  <a:extLst>
                    <a:ext uri="{9D8B030D-6E8A-4147-A177-3AD203B41FA5}">
                      <a16:colId xmlns:a16="http://schemas.microsoft.com/office/drawing/2014/main" val="20001"/>
                    </a:ext>
                  </a:extLst>
                </a:gridCol>
                <a:gridCol w="14468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6+</a:t>
                      </a:r>
                      <a:r>
                        <a:rPr lang="en-AU" sz="900" baseline="0" dirty="0"/>
                        <a:t> fortification opportunities identified</a:t>
                      </a:r>
                      <a:endParaRPr lang="en-AU" sz="9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Identify at least 6 private sector related opportunities for fortification initiatives as per initiative 6.1 above</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These opportunities, or ideas, may be put forward by SBN team members, SBN members, external stakeholders </a:t>
                      </a:r>
                      <a:r>
                        <a:rPr lang="en-AU" sz="900" i="0" kern="1200" baseline="0" dirty="0" err="1">
                          <a:solidFill>
                            <a:schemeClr val="dk1"/>
                          </a:solidFill>
                          <a:latin typeface="+mn-lt"/>
                          <a:ea typeface="+mn-ea"/>
                          <a:cs typeface="+mn-cs"/>
                        </a:rPr>
                        <a:t>etc</a:t>
                      </a:r>
                      <a:endParaRPr lang="en-AU" sz="900" i="0" kern="1200" baseline="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Record the opportunities identified in the </a:t>
                      </a:r>
                      <a:r>
                        <a:rPr lang="en-AU" sz="900" i="1" kern="1200" baseline="0" dirty="0">
                          <a:solidFill>
                            <a:schemeClr val="dk1"/>
                          </a:solidFill>
                          <a:latin typeface="+mn-lt"/>
                          <a:ea typeface="+mn-ea"/>
                          <a:cs typeface="+mn-cs"/>
                        </a:rPr>
                        <a:t>partnership brokering facility </a:t>
                      </a:r>
                      <a:r>
                        <a:rPr lang="en-AU" sz="900" i="0" kern="1200" baseline="0" dirty="0">
                          <a:solidFill>
                            <a:schemeClr val="dk1"/>
                          </a:solidFill>
                          <a:latin typeface="+mn-lt"/>
                          <a:ea typeface="+mn-ea"/>
                          <a:cs typeface="+mn-cs"/>
                        </a:rPr>
                        <a:t>Excel spreadsheet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3+ innovation / new product programme engaged in</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dirty="0">
                          <a:solidFill>
                            <a:schemeClr val="dk1"/>
                          </a:solidFill>
                          <a:latin typeface="+mn-lt"/>
                          <a:ea typeface="+mn-ea"/>
                          <a:cs typeface="+mn-cs"/>
                        </a:rPr>
                        <a:t>Engage in at</a:t>
                      </a:r>
                      <a:r>
                        <a:rPr lang="en-AU" sz="900" i="0" kern="1200" baseline="0" dirty="0">
                          <a:solidFill>
                            <a:schemeClr val="dk1"/>
                          </a:solidFill>
                          <a:latin typeface="+mn-lt"/>
                          <a:ea typeface="+mn-ea"/>
                          <a:cs typeface="+mn-cs"/>
                        </a:rPr>
                        <a:t> least one innovation, new product development, entrepreneurship and / or incubator programme related to nutrition each year</a:t>
                      </a:r>
                      <a:endParaRPr lang="en-AU" sz="9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3+ retailers</a:t>
                      </a:r>
                      <a:r>
                        <a:rPr lang="en-AU" sz="900" baseline="0" dirty="0"/>
                        <a:t> and wholesalers </a:t>
                      </a:r>
                      <a:r>
                        <a:rPr lang="en-AU" sz="900" dirty="0"/>
                        <a:t>engaged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As part of initiative 6.3 above, engage with at least 3 stakeholders from the retail or wholesale community</a:t>
                      </a:r>
                    </a:p>
                    <a:p>
                      <a:pPr marL="85725" indent="-85725" algn="l" defTabSz="914400" rtl="0" eaLnBrk="1" latinLnBrk="0" hangingPunct="1">
                        <a:buFont typeface="Arial" panose="020B0604020202020204" pitchFamily="34" charset="0"/>
                        <a:buChar char="•"/>
                      </a:pPr>
                      <a:r>
                        <a:rPr lang="en-AU" sz="900" i="0" kern="1200" baseline="0" dirty="0">
                          <a:solidFill>
                            <a:schemeClr val="dk1"/>
                          </a:solidFill>
                          <a:latin typeface="+mn-lt"/>
                          <a:ea typeface="+mn-ea"/>
                          <a:cs typeface="+mn-cs"/>
                        </a:rPr>
                        <a:t>Meet with them, outline the purpose and objectives of the SUN Business Network, establish a relationship and provide ongoing dialogue and updates to them as stakeholders of the SBN in Tanzania</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900" dirty="0"/>
                        <a:t>1 review of national fortification programme completed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Carry out a review of the role of the private sector in strengthening Tanzania’s public fortification programmes. Identify the major players in fortification, analyse the competitive landscape and understand the major issues, risks, opportunities and challenges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This includes reviewing existing policies, research and literature and developing achievable recommendations to improve the private sector’s contribution to national fortification initiatives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i="1" kern="1200" baseline="0" dirty="0">
                          <a:solidFill>
                            <a:schemeClr val="dk1"/>
                          </a:solidFill>
                          <a:latin typeface="+mn-lt"/>
                          <a:ea typeface="+mn-ea"/>
                          <a:cs typeface="+mn-cs"/>
                        </a:rPr>
                        <a:t>Note: The </a:t>
                      </a:r>
                      <a:r>
                        <a:rPr lang="en-AU" sz="900" i="1" kern="1200" baseline="0" dirty="0" err="1">
                          <a:solidFill>
                            <a:schemeClr val="dk1"/>
                          </a:solidFill>
                          <a:latin typeface="+mn-lt"/>
                          <a:ea typeface="+mn-ea"/>
                          <a:cs typeface="+mn-cs"/>
                        </a:rPr>
                        <a:t>ToR</a:t>
                      </a:r>
                      <a:r>
                        <a:rPr lang="en-AU" sz="900" i="1" kern="1200" baseline="0" dirty="0">
                          <a:solidFill>
                            <a:schemeClr val="dk1"/>
                          </a:solidFill>
                          <a:latin typeface="+mn-lt"/>
                          <a:ea typeface="+mn-ea"/>
                          <a:cs typeface="+mn-cs"/>
                        </a:rPr>
                        <a:t> of the ‘fortification consultant’ aims to achieve this KPI and further details are included therein</a:t>
                      </a:r>
                      <a:endParaRPr lang="en-AU" sz="9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i="0" kern="1200" dirty="0">
                          <a:solidFill>
                            <a:schemeClr val="dk1"/>
                          </a:solidFill>
                          <a:latin typeface="+mn-lt"/>
                          <a:ea typeface="+mn-ea"/>
                          <a:cs typeface="+mn-cs"/>
                        </a:rPr>
                        <a:t>By the end of 2016</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141622462"/>
              </p:ext>
            </p:extLst>
          </p:nvPr>
        </p:nvGraphicFramePr>
        <p:xfrm>
          <a:off x="378941" y="4754309"/>
          <a:ext cx="8522813" cy="1740000"/>
        </p:xfrm>
        <a:graphic>
          <a:graphicData uri="http://schemas.openxmlformats.org/drawingml/2006/table">
            <a:tbl>
              <a:tblPr firstRow="1" bandRow="1">
                <a:tableStyleId>{5C22544A-7EE6-4342-B048-85BDC9FD1C3A}</a:tableStyleId>
              </a:tblPr>
              <a:tblGrid>
                <a:gridCol w="1335559">
                  <a:extLst>
                    <a:ext uri="{9D8B030D-6E8A-4147-A177-3AD203B41FA5}">
                      <a16:colId xmlns:a16="http://schemas.microsoft.com/office/drawing/2014/main" val="20000"/>
                    </a:ext>
                  </a:extLst>
                </a:gridCol>
                <a:gridCol w="5803900">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00" dirty="0"/>
                        <a:t>SBN is</a:t>
                      </a:r>
                      <a:r>
                        <a:rPr lang="en-AU" sz="800" baseline="0" dirty="0"/>
                        <a:t> the focal point for the private sector on fortification</a:t>
                      </a:r>
                      <a:endParaRPr lang="en-AU" sz="8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baseline="0" dirty="0">
                          <a:solidFill>
                            <a:schemeClr val="dk1"/>
                          </a:solidFill>
                          <a:latin typeface="+mn-lt"/>
                          <a:ea typeface="+mn-ea"/>
                          <a:cs typeface="+mn-cs"/>
                        </a:rPr>
                        <a:t>The SBN plays a role (whether direct of indirect) in all major food fortification initiatives related to the private sector</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i="0" kern="1200" baseline="0" dirty="0">
                          <a:solidFill>
                            <a:schemeClr val="dk1"/>
                          </a:solidFill>
                          <a:latin typeface="+mn-lt"/>
                          <a:ea typeface="+mn-ea"/>
                          <a:cs typeface="+mn-cs"/>
                        </a:rPr>
                        <a:t>The SBN is seen as the first port of call for the private sector on fortification issues which require broader community attention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00" dirty="0"/>
                        <a:t>Increased sales, variety</a:t>
                      </a:r>
                      <a:r>
                        <a:rPr lang="en-AU" sz="800" baseline="0" dirty="0"/>
                        <a:t> &amp; availability of fortified nutrition products</a:t>
                      </a:r>
                      <a:endParaRPr lang="en-AU" sz="8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More people are buying and more businesses are selling fortified food products. Generally, fortified foods are more accessible and readily available for consumers of all income levels than they were at the beginning of 2016</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There are more players, and variety of products, in the fortification market and the products are higher quality than in 2016</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a:t>
                      </a:r>
                      <a:r>
                        <a:rPr lang="en-AU" sz="800" i="0" kern="1200" baseline="0" dirty="0">
                          <a:solidFill>
                            <a:schemeClr val="dk1"/>
                          </a:solidFill>
                          <a:latin typeface="+mn-lt"/>
                          <a:ea typeface="+mn-ea"/>
                          <a:cs typeface="+mn-cs"/>
                        </a:rPr>
                        <a:t> the end of 2018</a:t>
                      </a:r>
                      <a:endParaRPr lang="en-AU" sz="8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800" dirty="0"/>
                        <a:t>Regular and open dialogue with</a:t>
                      </a:r>
                      <a:r>
                        <a:rPr lang="en-AU" sz="800" baseline="0" dirty="0"/>
                        <a:t> TFNC and NFA on fortification</a:t>
                      </a:r>
                      <a:endParaRPr lang="en-AU" sz="8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Meetings are held regularly with TFNC, NFA and other key government nutrition contacts</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Private sector food fortification issues, challenges and opportunities are shared and communicated openly to reflect the sentiment of the private sector</a:t>
                      </a:r>
                    </a:p>
                    <a:p>
                      <a:pPr marL="85725" indent="-85725" algn="l" defTabSz="914400" rtl="0" eaLnBrk="1" latinLnBrk="0" hangingPunct="1">
                        <a:buFont typeface="Arial" panose="020B0604020202020204" pitchFamily="34" charset="0"/>
                        <a:buChar char="•"/>
                      </a:pPr>
                      <a:r>
                        <a:rPr lang="en-AU" sz="800" i="0" kern="1200" baseline="0" dirty="0">
                          <a:solidFill>
                            <a:schemeClr val="dk1"/>
                          </a:solidFill>
                          <a:latin typeface="+mn-lt"/>
                          <a:ea typeface="+mn-ea"/>
                          <a:cs typeface="+mn-cs"/>
                        </a:rPr>
                        <a:t>The SUN Business Network is seen as a reputable and vocal body which strongly represents the private sector in areas related to fortification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8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0" name="Rectangle 29"/>
          <p:cNvSpPr/>
          <p:nvPr/>
        </p:nvSpPr>
        <p:spPr>
          <a:xfrm>
            <a:off x="378941" y="4380136"/>
            <a:ext cx="8062604"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Indirect KPIs </a:t>
            </a:r>
            <a:r>
              <a:rPr lang="en-AU" sz="1600" i="1" dirty="0">
                <a:solidFill>
                  <a:schemeClr val="tx1"/>
                </a:solidFill>
              </a:rPr>
              <a:t>– Desired outcomes not within the direct control of the SBN team</a:t>
            </a:r>
          </a:p>
        </p:txBody>
      </p:sp>
      <p:sp>
        <p:nvSpPr>
          <p:cNvPr id="8" name="Freeform 4930"/>
          <p:cNvSpPr>
            <a:spLocks noEditPoints="1"/>
          </p:cNvSpPr>
          <p:nvPr/>
        </p:nvSpPr>
        <p:spPr bwMode="auto">
          <a:xfrm>
            <a:off x="6805634" y="915186"/>
            <a:ext cx="203179" cy="256647"/>
          </a:xfrm>
          <a:custGeom>
            <a:avLst/>
            <a:gdLst>
              <a:gd name="T0" fmla="*/ 302 w 304"/>
              <a:gd name="T1" fmla="*/ 270 h 384"/>
              <a:gd name="T2" fmla="*/ 284 w 304"/>
              <a:gd name="T3" fmla="*/ 322 h 384"/>
              <a:gd name="T4" fmla="*/ 254 w 304"/>
              <a:gd name="T5" fmla="*/ 354 h 384"/>
              <a:gd name="T6" fmla="*/ 204 w 304"/>
              <a:gd name="T7" fmla="*/ 380 h 384"/>
              <a:gd name="T8" fmla="*/ 162 w 304"/>
              <a:gd name="T9" fmla="*/ 384 h 384"/>
              <a:gd name="T10" fmla="*/ 170 w 304"/>
              <a:gd name="T11" fmla="*/ 330 h 384"/>
              <a:gd name="T12" fmla="*/ 202 w 304"/>
              <a:gd name="T13" fmla="*/ 282 h 384"/>
              <a:gd name="T14" fmla="*/ 236 w 304"/>
              <a:gd name="T15" fmla="*/ 256 h 384"/>
              <a:gd name="T16" fmla="*/ 290 w 304"/>
              <a:gd name="T17" fmla="*/ 242 h 384"/>
              <a:gd name="T18" fmla="*/ 0 w 304"/>
              <a:gd name="T19" fmla="*/ 242 h 384"/>
              <a:gd name="T20" fmla="*/ 8 w 304"/>
              <a:gd name="T21" fmla="*/ 298 h 384"/>
              <a:gd name="T22" fmla="*/ 38 w 304"/>
              <a:gd name="T23" fmla="*/ 346 h 384"/>
              <a:gd name="T24" fmla="*/ 74 w 304"/>
              <a:gd name="T25" fmla="*/ 370 h 384"/>
              <a:gd name="T26" fmla="*/ 128 w 304"/>
              <a:gd name="T27" fmla="*/ 384 h 384"/>
              <a:gd name="T28" fmla="*/ 140 w 304"/>
              <a:gd name="T29" fmla="*/ 356 h 384"/>
              <a:gd name="T30" fmla="*/ 122 w 304"/>
              <a:gd name="T31" fmla="*/ 304 h 384"/>
              <a:gd name="T32" fmla="*/ 92 w 304"/>
              <a:gd name="T33" fmla="*/ 272 h 384"/>
              <a:gd name="T34" fmla="*/ 42 w 304"/>
              <a:gd name="T35" fmla="*/ 246 h 384"/>
              <a:gd name="T36" fmla="*/ 0 w 304"/>
              <a:gd name="T37" fmla="*/ 242 h 384"/>
              <a:gd name="T38" fmla="*/ 138 w 304"/>
              <a:gd name="T39" fmla="*/ 68 h 384"/>
              <a:gd name="T40" fmla="*/ 160 w 304"/>
              <a:gd name="T41" fmla="*/ 78 h 384"/>
              <a:gd name="T42" fmla="*/ 172 w 304"/>
              <a:gd name="T43" fmla="*/ 44 h 384"/>
              <a:gd name="T44" fmla="*/ 152 w 304"/>
              <a:gd name="T45" fmla="*/ 0 h 384"/>
              <a:gd name="T46" fmla="*/ 134 w 304"/>
              <a:gd name="T47" fmla="*/ 30 h 384"/>
              <a:gd name="T48" fmla="*/ 182 w 304"/>
              <a:gd name="T49" fmla="*/ 94 h 384"/>
              <a:gd name="T50" fmla="*/ 162 w 304"/>
              <a:gd name="T51" fmla="*/ 146 h 384"/>
              <a:gd name="T52" fmla="*/ 202 w 304"/>
              <a:gd name="T53" fmla="*/ 136 h 384"/>
              <a:gd name="T54" fmla="*/ 230 w 304"/>
              <a:gd name="T55" fmla="*/ 102 h 384"/>
              <a:gd name="T56" fmla="*/ 220 w 304"/>
              <a:gd name="T57" fmla="*/ 76 h 384"/>
              <a:gd name="T58" fmla="*/ 182 w 304"/>
              <a:gd name="T59" fmla="*/ 94 h 384"/>
              <a:gd name="T60" fmla="*/ 74 w 304"/>
              <a:gd name="T61" fmla="*/ 102 h 384"/>
              <a:gd name="T62" fmla="*/ 102 w 304"/>
              <a:gd name="T63" fmla="*/ 136 h 384"/>
              <a:gd name="T64" fmla="*/ 142 w 304"/>
              <a:gd name="T65" fmla="*/ 146 h 384"/>
              <a:gd name="T66" fmla="*/ 122 w 304"/>
              <a:gd name="T67" fmla="*/ 94 h 384"/>
              <a:gd name="T68" fmla="*/ 84 w 304"/>
              <a:gd name="T69" fmla="*/ 76 h 384"/>
              <a:gd name="T70" fmla="*/ 192 w 304"/>
              <a:gd name="T71" fmla="*/ 176 h 384"/>
              <a:gd name="T72" fmla="*/ 164 w 304"/>
              <a:gd name="T73" fmla="*/ 232 h 384"/>
              <a:gd name="T74" fmla="*/ 204 w 304"/>
              <a:gd name="T75" fmla="*/ 246 h 384"/>
              <a:gd name="T76" fmla="*/ 240 w 304"/>
              <a:gd name="T77" fmla="*/ 224 h 384"/>
              <a:gd name="T78" fmla="*/ 268 w 304"/>
              <a:gd name="T79" fmla="*/ 166 h 384"/>
              <a:gd name="T80" fmla="*/ 228 w 304"/>
              <a:gd name="T81" fmla="*/ 152 h 384"/>
              <a:gd name="T82" fmla="*/ 192 w 304"/>
              <a:gd name="T83" fmla="*/ 176 h 384"/>
              <a:gd name="T84" fmla="*/ 42 w 304"/>
              <a:gd name="T85" fmla="*/ 188 h 384"/>
              <a:gd name="T86" fmla="*/ 64 w 304"/>
              <a:gd name="T87" fmla="*/ 224 h 384"/>
              <a:gd name="T88" fmla="*/ 120 w 304"/>
              <a:gd name="T89" fmla="*/ 252 h 384"/>
              <a:gd name="T90" fmla="*/ 136 w 304"/>
              <a:gd name="T91" fmla="*/ 212 h 384"/>
              <a:gd name="T92" fmla="*/ 112 w 304"/>
              <a:gd name="T93" fmla="*/ 176 h 384"/>
              <a:gd name="T94" fmla="*/ 56 w 304"/>
              <a:gd name="T95" fmla="*/ 1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84">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10" name="Rectangle 9"/>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11" name="Rectangle 10"/>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12" name="Rectangle 11"/>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13" name="Rectangle 12"/>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14" name="Rectangle 13"/>
          <p:cNvSpPr/>
          <p:nvPr/>
        </p:nvSpPr>
        <p:spPr>
          <a:xfrm>
            <a:off x="8505886"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6</a:t>
            </a:r>
          </a:p>
        </p:txBody>
      </p:sp>
      <p:sp>
        <p:nvSpPr>
          <p:cNvPr id="15" name="Rectangle 14"/>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17" name="Rectangle 16"/>
          <p:cNvSpPr/>
          <p:nvPr/>
        </p:nvSpPr>
        <p:spPr>
          <a:xfrm>
            <a:off x="8717145"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7</a:t>
            </a:r>
          </a:p>
        </p:txBody>
      </p:sp>
    </p:spTree>
    <p:extLst>
      <p:ext uri="{BB962C8B-B14F-4D97-AF65-F5344CB8AC3E}">
        <p14:creationId xmlns:p14="http://schemas.microsoft.com/office/powerpoint/2010/main" val="365841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6414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7 (Initiatives)</a:t>
            </a:r>
          </a:p>
          <a:p>
            <a:pPr algn="l">
              <a:lnSpc>
                <a:spcPct val="100000"/>
              </a:lnSpc>
            </a:pPr>
            <a:r>
              <a:rPr lang="en-AU" sz="1800" dirty="0">
                <a:latin typeface="Georgia" panose="02040502050405020303" pitchFamily="18" charset="0"/>
              </a:rPr>
              <a:t>Increase nutrition awareness and demand</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733995983"/>
              </p:ext>
            </p:extLst>
          </p:nvPr>
        </p:nvGraphicFramePr>
        <p:xfrm>
          <a:off x="325155" y="1368335"/>
          <a:ext cx="8501671" cy="441120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1034862">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gridCol w="4699188">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algn="ctr"/>
                      <a:r>
                        <a:rPr lang="en-AU" sz="1100" dirty="0">
                          <a:solidFill>
                            <a:schemeClr val="tx1"/>
                          </a:solidFill>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algn="ctr"/>
                      <a:r>
                        <a:rPr lang="en-AU" sz="1100" dirty="0">
                          <a:solidFill>
                            <a:schemeClr val="tx1"/>
                          </a:solidFill>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7.1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Identify awareness / BCC opportunities</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Seek out and identify new opportunities and ideas for partnerships and investments in nutrition awareness and BCC campaigns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Focus on opportunities which will build demand for nutritious products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dirty="0">
                          <a:solidFill>
                            <a:schemeClr val="dk1"/>
                          </a:solidFill>
                          <a:latin typeface="+mn-lt"/>
                          <a:ea typeface="+mn-ea"/>
                          <a:cs typeface="+mn-cs"/>
                        </a:rPr>
                        <a:t>Here</a:t>
                      </a:r>
                      <a:r>
                        <a:rPr lang="en-AU" sz="1000" i="0" kern="1200" baseline="0" dirty="0">
                          <a:solidFill>
                            <a:schemeClr val="dk1"/>
                          </a:solidFill>
                          <a:latin typeface="+mn-lt"/>
                          <a:ea typeface="+mn-ea"/>
                          <a:cs typeface="+mn-cs"/>
                        </a:rPr>
                        <a:t> in 7.1 SBN will </a:t>
                      </a:r>
                      <a:r>
                        <a:rPr lang="en-AU" sz="1000" i="1" kern="1200" baseline="0" dirty="0">
                          <a:solidFill>
                            <a:schemeClr val="dk1"/>
                          </a:solidFill>
                          <a:latin typeface="+mn-lt"/>
                          <a:ea typeface="+mn-ea"/>
                          <a:cs typeface="+mn-cs"/>
                        </a:rPr>
                        <a:t>identify</a:t>
                      </a:r>
                      <a:r>
                        <a:rPr lang="en-AU" sz="1000" i="0" kern="1200" baseline="0" dirty="0">
                          <a:solidFill>
                            <a:schemeClr val="dk1"/>
                          </a:solidFill>
                          <a:latin typeface="+mn-lt"/>
                          <a:ea typeface="+mn-ea"/>
                          <a:cs typeface="+mn-cs"/>
                        </a:rPr>
                        <a:t> opportunities / ideas and then, in initiatives 4.1 and 4.2, these opportunities are elaborated, shared and implemented</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dirty="0">
                          <a:solidFill>
                            <a:schemeClr val="dk1"/>
                          </a:solidFill>
                          <a:latin typeface="+mn-lt"/>
                          <a:ea typeface="+mn-ea"/>
                          <a:cs typeface="+mn-cs"/>
                        </a:rPr>
                        <a:t>Type of opportunities:</a:t>
                      </a:r>
                      <a:r>
                        <a:rPr lang="en-AU" sz="1000" i="0" kern="1200" baseline="0" dirty="0">
                          <a:solidFill>
                            <a:schemeClr val="dk1"/>
                          </a:solidFill>
                          <a:latin typeface="+mn-lt"/>
                          <a:ea typeface="+mn-ea"/>
                          <a:cs typeface="+mn-cs"/>
                        </a:rPr>
                        <a:t> </a:t>
                      </a:r>
                      <a:r>
                        <a:rPr lang="en-AU" sz="1000" i="0" kern="1200" dirty="0">
                          <a:solidFill>
                            <a:schemeClr val="dk1"/>
                          </a:solidFill>
                          <a:latin typeface="+mn-lt"/>
                          <a:ea typeface="+mn-ea"/>
                          <a:cs typeface="+mn-cs"/>
                        </a:rPr>
                        <a:t>As part of the SBN’s</a:t>
                      </a:r>
                      <a:r>
                        <a:rPr lang="en-AU" sz="1000" i="0" kern="1200" baseline="0" dirty="0">
                          <a:solidFill>
                            <a:schemeClr val="dk1"/>
                          </a:solidFill>
                          <a:latin typeface="+mn-lt"/>
                          <a:ea typeface="+mn-ea"/>
                          <a:cs typeface="+mn-cs"/>
                        </a:rPr>
                        <a:t> regular meetings, events, workshops, field trips, news and research; identify potential </a:t>
                      </a:r>
                      <a:r>
                        <a:rPr lang="en-AU" sz="1000" b="1" i="0" kern="1200" baseline="0" dirty="0">
                          <a:solidFill>
                            <a:schemeClr val="dk1"/>
                          </a:solidFill>
                          <a:latin typeface="+mn-lt"/>
                          <a:ea typeface="+mn-ea"/>
                          <a:cs typeface="+mn-cs"/>
                        </a:rPr>
                        <a:t>opportunities for corporate investment and / or partnerships related to BCC and nutrition awareness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These ideas may also form the basis of concepts developed in initiative 7.2, below</a:t>
                      </a:r>
                      <a:endParaRPr lang="en-AU" sz="1000" i="1" kern="1200" baseline="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Record these ideas in the ‘partnership brokering facility’ Excel spreadsheet</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All types of ideas should be identified, since the vetting process will occur at a later stage</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These ideas will then be fleshed out and elaborated in initiatives 4.1 and 4.2 or, as mentioned above, leveraged in 7.2 below</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7.2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rPr>
                        <a:t>Facilitate and support awareness</a:t>
                      </a:r>
                      <a:r>
                        <a:rPr lang="en-AU" sz="1000" baseline="0" dirty="0">
                          <a:solidFill>
                            <a:schemeClr val="tx1"/>
                          </a:solidFill>
                        </a:rPr>
                        <a:t> and BCC campaigns</a:t>
                      </a:r>
                      <a:endParaRPr lang="en-AU" sz="1000" dirty="0">
                        <a:solidFill>
                          <a:schemeClr val="tx1"/>
                        </a:solidFill>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Facilitate and support the roll out of a broad based awareness campaign and / or a behaviour change communication campaign</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Purpose is to increase awareness of nutrition and increase consumption of certain nutritious products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Based on ideas generated in 7.1 above, and others offered by interested stakeholders, develop a generic campaign concept; including objectives, target consumers, scenarios of potential target products or subject matter (e.g. ‘eat indigenous vegetables x,y and z’ vs ‘eat healthy’), potential private sector supporters and desired outcomes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Identify and approach potential implementing partners with concept, including donors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Liaise regularly with potential partners to build case for concept sponsorship, design and implementation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If successful, support implementing partner by facilitating input from SBN Tanzania members and, where required, input from relevant consumer groups and / or research</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Develop a nutrition fact sheets and audio visual presentation, as outlined in the </a:t>
                      </a:r>
                      <a:r>
                        <a:rPr lang="en-AU" sz="1000" i="1" kern="1200" baseline="0" dirty="0">
                          <a:solidFill>
                            <a:schemeClr val="dk1"/>
                          </a:solidFill>
                          <a:latin typeface="+mn-lt"/>
                          <a:ea typeface="+mn-ea"/>
                          <a:cs typeface="+mn-cs"/>
                        </a:rPr>
                        <a:t>Nutrition Advocacy Plan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In addition, or concurrently, conduct planning meetings and advocacy workshops with relevant associations including the Salt Producers Association, Food Producers Association and National Food Fortification Alliance, as outlined in the </a:t>
                      </a:r>
                      <a:r>
                        <a:rPr lang="en-AU" sz="1000" i="1" kern="1200" baseline="0" dirty="0">
                          <a:solidFill>
                            <a:schemeClr val="dk1"/>
                          </a:solidFill>
                          <a:latin typeface="+mn-lt"/>
                          <a:ea typeface="+mn-ea"/>
                          <a:cs typeface="+mn-cs"/>
                        </a:rPr>
                        <a:t>Nutrition Advocacy Plan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800" b="1"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8097467" y="172673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9" name="Oval 8"/>
          <p:cNvSpPr>
            <a:spLocks noChangeAspect="1"/>
          </p:cNvSpPr>
          <p:nvPr/>
        </p:nvSpPr>
        <p:spPr>
          <a:xfrm>
            <a:off x="7972982" y="1771397"/>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0" name="Rectangle 9"/>
          <p:cNvSpPr/>
          <p:nvPr/>
        </p:nvSpPr>
        <p:spPr>
          <a:xfrm>
            <a:off x="8097467" y="191038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1" name="Oval 10"/>
          <p:cNvSpPr>
            <a:spLocks noChangeAspect="1"/>
          </p:cNvSpPr>
          <p:nvPr/>
        </p:nvSpPr>
        <p:spPr>
          <a:xfrm>
            <a:off x="7970675" y="1951765"/>
            <a:ext cx="126791" cy="126791"/>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M</a:t>
            </a:r>
          </a:p>
        </p:txBody>
      </p:sp>
      <p:sp>
        <p:nvSpPr>
          <p:cNvPr id="12" name="Rectangle 11"/>
          <p:cNvSpPr/>
          <p:nvPr/>
        </p:nvSpPr>
        <p:spPr>
          <a:xfrm>
            <a:off x="8097467" y="2277681"/>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13" name="Oval 12"/>
          <p:cNvSpPr>
            <a:spLocks noChangeAspect="1"/>
          </p:cNvSpPr>
          <p:nvPr/>
        </p:nvSpPr>
        <p:spPr>
          <a:xfrm>
            <a:off x="7970676" y="2319060"/>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14" name="Rectangle 13"/>
          <p:cNvSpPr/>
          <p:nvPr/>
        </p:nvSpPr>
        <p:spPr>
          <a:xfrm>
            <a:off x="8097467" y="209403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15" name="Oval 14"/>
          <p:cNvSpPr>
            <a:spLocks noChangeAspect="1"/>
          </p:cNvSpPr>
          <p:nvPr/>
        </p:nvSpPr>
        <p:spPr>
          <a:xfrm>
            <a:off x="7970676" y="2138693"/>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sp>
        <p:nvSpPr>
          <p:cNvPr id="16" name="Rectangle 15"/>
          <p:cNvSpPr/>
          <p:nvPr/>
        </p:nvSpPr>
        <p:spPr>
          <a:xfrm>
            <a:off x="8097467" y="3503846"/>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7" name="Oval 16"/>
          <p:cNvSpPr>
            <a:spLocks noChangeAspect="1"/>
          </p:cNvSpPr>
          <p:nvPr/>
        </p:nvSpPr>
        <p:spPr>
          <a:xfrm>
            <a:off x="7972982" y="3548505"/>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18" name="Rectangle 17"/>
          <p:cNvSpPr/>
          <p:nvPr/>
        </p:nvSpPr>
        <p:spPr>
          <a:xfrm>
            <a:off x="8097467" y="3687494"/>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9" name="Oval 18"/>
          <p:cNvSpPr>
            <a:spLocks noChangeAspect="1"/>
          </p:cNvSpPr>
          <p:nvPr/>
        </p:nvSpPr>
        <p:spPr>
          <a:xfrm>
            <a:off x="7970675" y="3728873"/>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20" name="Rectangle 19"/>
          <p:cNvSpPr/>
          <p:nvPr/>
        </p:nvSpPr>
        <p:spPr>
          <a:xfrm>
            <a:off x="8097467" y="4054789"/>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21" name="Oval 20"/>
          <p:cNvSpPr>
            <a:spLocks noChangeAspect="1"/>
          </p:cNvSpPr>
          <p:nvPr/>
        </p:nvSpPr>
        <p:spPr>
          <a:xfrm>
            <a:off x="7970676" y="4096168"/>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sp>
        <p:nvSpPr>
          <p:cNvPr id="22" name="Rectangle 21"/>
          <p:cNvSpPr/>
          <p:nvPr/>
        </p:nvSpPr>
        <p:spPr>
          <a:xfrm>
            <a:off x="8097467" y="3871142"/>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23" name="Oval 22"/>
          <p:cNvSpPr>
            <a:spLocks noChangeAspect="1"/>
          </p:cNvSpPr>
          <p:nvPr/>
        </p:nvSpPr>
        <p:spPr>
          <a:xfrm>
            <a:off x="7970676" y="3915801"/>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nvGrpSpPr>
          <p:cNvPr id="33" name="Group 32"/>
          <p:cNvGrpSpPr/>
          <p:nvPr/>
        </p:nvGrpSpPr>
        <p:grpSpPr>
          <a:xfrm>
            <a:off x="4795073" y="948541"/>
            <a:ext cx="289690" cy="226786"/>
            <a:chOff x="10459268" y="1786752"/>
            <a:chExt cx="6594475" cy="5162550"/>
          </a:xfrm>
          <a:solidFill>
            <a:schemeClr val="tx1">
              <a:lumMod val="75000"/>
              <a:lumOff val="25000"/>
            </a:schemeClr>
          </a:solidFill>
        </p:grpSpPr>
        <p:sp>
          <p:nvSpPr>
            <p:cNvPr id="34" name="Rectangle 6"/>
            <p:cNvSpPr>
              <a:spLocks noChangeArrowheads="1"/>
            </p:cNvSpPr>
            <p:nvPr/>
          </p:nvSpPr>
          <p:spPr bwMode="auto">
            <a:xfrm>
              <a:off x="11145068" y="3459977"/>
              <a:ext cx="1558925" cy="3365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p:cNvSpPr>
            <p:nvPr/>
          </p:nvSpPr>
          <p:spPr bwMode="auto">
            <a:xfrm>
              <a:off x="16685443" y="2799577"/>
              <a:ext cx="368300" cy="2336800"/>
            </a:xfrm>
            <a:custGeom>
              <a:avLst/>
              <a:gdLst>
                <a:gd name="T0" fmla="*/ 0 w 232"/>
                <a:gd name="T1" fmla="*/ 0 h 1472"/>
                <a:gd name="T2" fmla="*/ 0 w 232"/>
                <a:gd name="T3" fmla="*/ 1472 h 1472"/>
                <a:gd name="T4" fmla="*/ 0 w 232"/>
                <a:gd name="T5" fmla="*/ 1472 h 1472"/>
                <a:gd name="T6" fmla="*/ 24 w 232"/>
                <a:gd name="T7" fmla="*/ 1472 h 1472"/>
                <a:gd name="T8" fmla="*/ 46 w 232"/>
                <a:gd name="T9" fmla="*/ 1468 h 1472"/>
                <a:gd name="T10" fmla="*/ 68 w 232"/>
                <a:gd name="T11" fmla="*/ 1462 h 1472"/>
                <a:gd name="T12" fmla="*/ 90 w 232"/>
                <a:gd name="T13" fmla="*/ 1454 h 1472"/>
                <a:gd name="T14" fmla="*/ 110 w 232"/>
                <a:gd name="T15" fmla="*/ 1444 h 1472"/>
                <a:gd name="T16" fmla="*/ 130 w 232"/>
                <a:gd name="T17" fmla="*/ 1434 h 1472"/>
                <a:gd name="T18" fmla="*/ 148 w 232"/>
                <a:gd name="T19" fmla="*/ 1420 h 1472"/>
                <a:gd name="T20" fmla="*/ 164 w 232"/>
                <a:gd name="T21" fmla="*/ 1404 h 1472"/>
                <a:gd name="T22" fmla="*/ 178 w 232"/>
                <a:gd name="T23" fmla="*/ 1388 h 1472"/>
                <a:gd name="T24" fmla="*/ 192 w 232"/>
                <a:gd name="T25" fmla="*/ 1370 h 1472"/>
                <a:gd name="T26" fmla="*/ 204 w 232"/>
                <a:gd name="T27" fmla="*/ 1352 h 1472"/>
                <a:gd name="T28" fmla="*/ 214 w 232"/>
                <a:gd name="T29" fmla="*/ 1332 h 1472"/>
                <a:gd name="T30" fmla="*/ 222 w 232"/>
                <a:gd name="T31" fmla="*/ 1310 h 1472"/>
                <a:gd name="T32" fmla="*/ 226 w 232"/>
                <a:gd name="T33" fmla="*/ 1288 h 1472"/>
                <a:gd name="T34" fmla="*/ 230 w 232"/>
                <a:gd name="T35" fmla="*/ 1264 h 1472"/>
                <a:gd name="T36" fmla="*/ 232 w 232"/>
                <a:gd name="T37" fmla="*/ 1242 h 1472"/>
                <a:gd name="T38" fmla="*/ 232 w 232"/>
                <a:gd name="T39" fmla="*/ 230 h 1472"/>
                <a:gd name="T40" fmla="*/ 232 w 232"/>
                <a:gd name="T41" fmla="*/ 230 h 1472"/>
                <a:gd name="T42" fmla="*/ 230 w 232"/>
                <a:gd name="T43" fmla="*/ 208 h 1472"/>
                <a:gd name="T44" fmla="*/ 226 w 232"/>
                <a:gd name="T45" fmla="*/ 184 h 1472"/>
                <a:gd name="T46" fmla="*/ 222 w 232"/>
                <a:gd name="T47" fmla="*/ 162 h 1472"/>
                <a:gd name="T48" fmla="*/ 214 w 232"/>
                <a:gd name="T49" fmla="*/ 140 h 1472"/>
                <a:gd name="T50" fmla="*/ 204 w 232"/>
                <a:gd name="T51" fmla="*/ 120 h 1472"/>
                <a:gd name="T52" fmla="*/ 192 w 232"/>
                <a:gd name="T53" fmla="*/ 102 h 1472"/>
                <a:gd name="T54" fmla="*/ 178 w 232"/>
                <a:gd name="T55" fmla="*/ 84 h 1472"/>
                <a:gd name="T56" fmla="*/ 164 w 232"/>
                <a:gd name="T57" fmla="*/ 68 h 1472"/>
                <a:gd name="T58" fmla="*/ 148 w 232"/>
                <a:gd name="T59" fmla="*/ 52 h 1472"/>
                <a:gd name="T60" fmla="*/ 130 w 232"/>
                <a:gd name="T61" fmla="*/ 38 h 1472"/>
                <a:gd name="T62" fmla="*/ 110 w 232"/>
                <a:gd name="T63" fmla="*/ 28 h 1472"/>
                <a:gd name="T64" fmla="*/ 90 w 232"/>
                <a:gd name="T65" fmla="*/ 18 h 1472"/>
                <a:gd name="T66" fmla="*/ 68 w 232"/>
                <a:gd name="T67" fmla="*/ 10 h 1472"/>
                <a:gd name="T68" fmla="*/ 46 w 232"/>
                <a:gd name="T69" fmla="*/ 4 h 1472"/>
                <a:gd name="T70" fmla="*/ 24 w 232"/>
                <a:gd name="T71" fmla="*/ 0 h 1472"/>
                <a:gd name="T72" fmla="*/ 0 w 232"/>
                <a:gd name="T73" fmla="*/ 0 h 1472"/>
                <a:gd name="T74" fmla="*/ 0 w 232"/>
                <a:gd name="T75" fmla="*/ 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472">
                  <a:moveTo>
                    <a:pt x="0" y="0"/>
                  </a:moveTo>
                  <a:lnTo>
                    <a:pt x="0" y="1472"/>
                  </a:lnTo>
                  <a:lnTo>
                    <a:pt x="0" y="1472"/>
                  </a:lnTo>
                  <a:lnTo>
                    <a:pt x="24" y="1472"/>
                  </a:lnTo>
                  <a:lnTo>
                    <a:pt x="46" y="1468"/>
                  </a:lnTo>
                  <a:lnTo>
                    <a:pt x="68" y="1462"/>
                  </a:lnTo>
                  <a:lnTo>
                    <a:pt x="90" y="1454"/>
                  </a:lnTo>
                  <a:lnTo>
                    <a:pt x="110" y="1444"/>
                  </a:lnTo>
                  <a:lnTo>
                    <a:pt x="130" y="1434"/>
                  </a:lnTo>
                  <a:lnTo>
                    <a:pt x="148" y="1420"/>
                  </a:lnTo>
                  <a:lnTo>
                    <a:pt x="164" y="1404"/>
                  </a:lnTo>
                  <a:lnTo>
                    <a:pt x="178" y="1388"/>
                  </a:lnTo>
                  <a:lnTo>
                    <a:pt x="192" y="1370"/>
                  </a:lnTo>
                  <a:lnTo>
                    <a:pt x="204" y="1352"/>
                  </a:lnTo>
                  <a:lnTo>
                    <a:pt x="214" y="1332"/>
                  </a:lnTo>
                  <a:lnTo>
                    <a:pt x="222" y="1310"/>
                  </a:lnTo>
                  <a:lnTo>
                    <a:pt x="226" y="1288"/>
                  </a:lnTo>
                  <a:lnTo>
                    <a:pt x="230" y="1264"/>
                  </a:lnTo>
                  <a:lnTo>
                    <a:pt x="232" y="1242"/>
                  </a:lnTo>
                  <a:lnTo>
                    <a:pt x="232" y="230"/>
                  </a:lnTo>
                  <a:lnTo>
                    <a:pt x="232" y="230"/>
                  </a:lnTo>
                  <a:lnTo>
                    <a:pt x="230" y="208"/>
                  </a:lnTo>
                  <a:lnTo>
                    <a:pt x="226" y="184"/>
                  </a:lnTo>
                  <a:lnTo>
                    <a:pt x="222" y="162"/>
                  </a:lnTo>
                  <a:lnTo>
                    <a:pt x="214" y="140"/>
                  </a:lnTo>
                  <a:lnTo>
                    <a:pt x="204" y="120"/>
                  </a:lnTo>
                  <a:lnTo>
                    <a:pt x="192" y="102"/>
                  </a:lnTo>
                  <a:lnTo>
                    <a:pt x="178" y="84"/>
                  </a:lnTo>
                  <a:lnTo>
                    <a:pt x="164" y="68"/>
                  </a:lnTo>
                  <a:lnTo>
                    <a:pt x="148" y="52"/>
                  </a:lnTo>
                  <a:lnTo>
                    <a:pt x="130" y="38"/>
                  </a:lnTo>
                  <a:lnTo>
                    <a:pt x="110" y="28"/>
                  </a:lnTo>
                  <a:lnTo>
                    <a:pt x="90" y="18"/>
                  </a:lnTo>
                  <a:lnTo>
                    <a:pt x="68" y="10"/>
                  </a:lnTo>
                  <a:lnTo>
                    <a:pt x="46" y="4"/>
                  </a:lnTo>
                  <a:lnTo>
                    <a:pt x="24"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8"/>
            <p:cNvSpPr>
              <a:spLocks noEditPoints="1"/>
            </p:cNvSpPr>
            <p:nvPr/>
          </p:nvSpPr>
          <p:spPr bwMode="auto">
            <a:xfrm>
              <a:off x="10459268" y="1786752"/>
              <a:ext cx="6013450" cy="5162550"/>
            </a:xfrm>
            <a:custGeom>
              <a:avLst/>
              <a:gdLst>
                <a:gd name="T0" fmla="*/ 3758 w 3788"/>
                <a:gd name="T1" fmla="*/ 52 h 3252"/>
                <a:gd name="T2" fmla="*/ 3704 w 3788"/>
                <a:gd name="T3" fmla="*/ 12 h 3252"/>
                <a:gd name="T4" fmla="*/ 3638 w 3788"/>
                <a:gd name="T5" fmla="*/ 0 h 3252"/>
                <a:gd name="T6" fmla="*/ 1722 w 3788"/>
                <a:gd name="T7" fmla="*/ 748 h 3252"/>
                <a:gd name="T8" fmla="*/ 1560 w 3788"/>
                <a:gd name="T9" fmla="*/ 662 h 3252"/>
                <a:gd name="T10" fmla="*/ 426 w 3788"/>
                <a:gd name="T11" fmla="*/ 646 h 3252"/>
                <a:gd name="T12" fmla="*/ 224 w 3788"/>
                <a:gd name="T13" fmla="*/ 698 h 3252"/>
                <a:gd name="T14" fmla="*/ 126 w 3788"/>
                <a:gd name="T15" fmla="*/ 772 h 3252"/>
                <a:gd name="T16" fmla="*/ 34 w 3788"/>
                <a:gd name="T17" fmla="*/ 908 h 3252"/>
                <a:gd name="T18" fmla="*/ 0 w 3788"/>
                <a:gd name="T19" fmla="*/ 1670 h 3252"/>
                <a:gd name="T20" fmla="*/ 34 w 3788"/>
                <a:gd name="T21" fmla="*/ 1836 h 3252"/>
                <a:gd name="T22" fmla="*/ 126 w 3788"/>
                <a:gd name="T23" fmla="*/ 1972 h 3252"/>
                <a:gd name="T24" fmla="*/ 292 w 3788"/>
                <a:gd name="T25" fmla="*/ 2074 h 3252"/>
                <a:gd name="T26" fmla="*/ 922 w 3788"/>
                <a:gd name="T27" fmla="*/ 3160 h 3252"/>
                <a:gd name="T28" fmla="*/ 990 w 3788"/>
                <a:gd name="T29" fmla="*/ 3238 h 3252"/>
                <a:gd name="T30" fmla="*/ 1676 w 3788"/>
                <a:gd name="T31" fmla="*/ 3252 h 3252"/>
                <a:gd name="T32" fmla="*/ 1736 w 3788"/>
                <a:gd name="T33" fmla="*/ 3238 h 3252"/>
                <a:gd name="T34" fmla="*/ 1780 w 3788"/>
                <a:gd name="T35" fmla="*/ 3204 h 3252"/>
                <a:gd name="T36" fmla="*/ 1812 w 3788"/>
                <a:gd name="T37" fmla="*/ 3146 h 3252"/>
                <a:gd name="T38" fmla="*/ 1812 w 3788"/>
                <a:gd name="T39" fmla="*/ 3078 h 3252"/>
                <a:gd name="T40" fmla="*/ 1446 w 3788"/>
                <a:gd name="T41" fmla="*/ 2096 h 3252"/>
                <a:gd name="T42" fmla="*/ 1606 w 3788"/>
                <a:gd name="T43" fmla="*/ 2064 h 3252"/>
                <a:gd name="T44" fmla="*/ 3588 w 3788"/>
                <a:gd name="T45" fmla="*/ 2766 h 3252"/>
                <a:gd name="T46" fmla="*/ 3648 w 3788"/>
                <a:gd name="T47" fmla="*/ 2778 h 3252"/>
                <a:gd name="T48" fmla="*/ 3714 w 3788"/>
                <a:gd name="T49" fmla="*/ 2762 h 3252"/>
                <a:gd name="T50" fmla="*/ 3764 w 3788"/>
                <a:gd name="T51" fmla="*/ 2716 h 3252"/>
                <a:gd name="T52" fmla="*/ 3788 w 3788"/>
                <a:gd name="T53" fmla="*/ 2652 h 3252"/>
                <a:gd name="T54" fmla="*/ 3788 w 3788"/>
                <a:gd name="T55" fmla="*/ 128 h 3252"/>
                <a:gd name="T56" fmla="*/ 1452 w 3788"/>
                <a:gd name="T57" fmla="*/ 2970 h 3252"/>
                <a:gd name="T58" fmla="*/ 1592 w 3788"/>
                <a:gd name="T59" fmla="*/ 1070 h 3252"/>
                <a:gd name="T60" fmla="*/ 1592 w 3788"/>
                <a:gd name="T61" fmla="*/ 1670 h 3252"/>
                <a:gd name="T62" fmla="*/ 1592 w 3788"/>
                <a:gd name="T63" fmla="*/ 1672 h 3252"/>
                <a:gd name="T64" fmla="*/ 1592 w 3788"/>
                <a:gd name="T65" fmla="*/ 1676 h 3252"/>
                <a:gd name="T66" fmla="*/ 1586 w 3788"/>
                <a:gd name="T67" fmla="*/ 1704 h 3252"/>
                <a:gd name="T68" fmla="*/ 1548 w 3788"/>
                <a:gd name="T69" fmla="*/ 1772 h 3252"/>
                <a:gd name="T70" fmla="*/ 1486 w 3788"/>
                <a:gd name="T71" fmla="*/ 1808 h 3252"/>
                <a:gd name="T72" fmla="*/ 500 w 3788"/>
                <a:gd name="T73" fmla="*/ 1814 h 3252"/>
                <a:gd name="T74" fmla="*/ 384 w 3788"/>
                <a:gd name="T75" fmla="*/ 1808 h 3252"/>
                <a:gd name="T76" fmla="*/ 324 w 3788"/>
                <a:gd name="T77" fmla="*/ 1772 h 3252"/>
                <a:gd name="T78" fmla="*/ 294 w 3788"/>
                <a:gd name="T79" fmla="*/ 1726 h 3252"/>
                <a:gd name="T80" fmla="*/ 282 w 3788"/>
                <a:gd name="T81" fmla="*/ 1072 h 3252"/>
                <a:gd name="T82" fmla="*/ 294 w 3788"/>
                <a:gd name="T83" fmla="*/ 1016 h 3252"/>
                <a:gd name="T84" fmla="*/ 324 w 3788"/>
                <a:gd name="T85" fmla="*/ 970 h 3252"/>
                <a:gd name="T86" fmla="*/ 370 w 3788"/>
                <a:gd name="T87" fmla="*/ 940 h 3252"/>
                <a:gd name="T88" fmla="*/ 1446 w 3788"/>
                <a:gd name="T89" fmla="*/ 928 h 3252"/>
                <a:gd name="T90" fmla="*/ 1502 w 3788"/>
                <a:gd name="T91" fmla="*/ 940 h 3252"/>
                <a:gd name="T92" fmla="*/ 1548 w 3788"/>
                <a:gd name="T93" fmla="*/ 970 h 3252"/>
                <a:gd name="T94" fmla="*/ 1584 w 3788"/>
                <a:gd name="T95" fmla="*/ 1028 h 3252"/>
                <a:gd name="T96" fmla="*/ 1592 w 3788"/>
                <a:gd name="T97" fmla="*/ 1070 h 3252"/>
                <a:gd name="T98" fmla="*/ 1868 w 3788"/>
                <a:gd name="T99" fmla="*/ 1738 h 3252"/>
                <a:gd name="T100" fmla="*/ 1872 w 3788"/>
                <a:gd name="T101" fmla="*/ 1688 h 3252"/>
                <a:gd name="T102" fmla="*/ 1872 w 3788"/>
                <a:gd name="T103" fmla="*/ 1682 h 3252"/>
                <a:gd name="T104" fmla="*/ 1872 w 3788"/>
                <a:gd name="T105" fmla="*/ 1676 h 3252"/>
                <a:gd name="T106" fmla="*/ 1874 w 3788"/>
                <a:gd name="T107" fmla="*/ 1072 h 3252"/>
                <a:gd name="T108" fmla="*/ 1872 w 3788"/>
                <a:gd name="T109" fmla="*/ 1066 h 3252"/>
                <a:gd name="T110" fmla="*/ 1872 w 3788"/>
                <a:gd name="T111" fmla="*/ 1062 h 3252"/>
                <a:gd name="T112" fmla="*/ 1870 w 3788"/>
                <a:gd name="T113" fmla="*/ 1024 h 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88" h="3252">
                  <a:moveTo>
                    <a:pt x="3778" y="90"/>
                  </a:moveTo>
                  <a:lnTo>
                    <a:pt x="3778" y="90"/>
                  </a:lnTo>
                  <a:lnTo>
                    <a:pt x="3772" y="76"/>
                  </a:lnTo>
                  <a:lnTo>
                    <a:pt x="3766" y="64"/>
                  </a:lnTo>
                  <a:lnTo>
                    <a:pt x="3758" y="52"/>
                  </a:lnTo>
                  <a:lnTo>
                    <a:pt x="3748" y="42"/>
                  </a:lnTo>
                  <a:lnTo>
                    <a:pt x="3738" y="32"/>
                  </a:lnTo>
                  <a:lnTo>
                    <a:pt x="3728" y="24"/>
                  </a:lnTo>
                  <a:lnTo>
                    <a:pt x="3716" y="18"/>
                  </a:lnTo>
                  <a:lnTo>
                    <a:pt x="3704" y="12"/>
                  </a:lnTo>
                  <a:lnTo>
                    <a:pt x="3692" y="6"/>
                  </a:lnTo>
                  <a:lnTo>
                    <a:pt x="3678" y="4"/>
                  </a:lnTo>
                  <a:lnTo>
                    <a:pt x="3664" y="0"/>
                  </a:lnTo>
                  <a:lnTo>
                    <a:pt x="3652" y="0"/>
                  </a:lnTo>
                  <a:lnTo>
                    <a:pt x="3638" y="0"/>
                  </a:lnTo>
                  <a:lnTo>
                    <a:pt x="3624" y="2"/>
                  </a:lnTo>
                  <a:lnTo>
                    <a:pt x="3610" y="4"/>
                  </a:lnTo>
                  <a:lnTo>
                    <a:pt x="3596" y="10"/>
                  </a:lnTo>
                  <a:lnTo>
                    <a:pt x="1722" y="748"/>
                  </a:lnTo>
                  <a:lnTo>
                    <a:pt x="1722" y="748"/>
                  </a:lnTo>
                  <a:lnTo>
                    <a:pt x="1692" y="726"/>
                  </a:lnTo>
                  <a:lnTo>
                    <a:pt x="1662" y="706"/>
                  </a:lnTo>
                  <a:lnTo>
                    <a:pt x="1630" y="688"/>
                  </a:lnTo>
                  <a:lnTo>
                    <a:pt x="1596" y="674"/>
                  </a:lnTo>
                  <a:lnTo>
                    <a:pt x="1560" y="662"/>
                  </a:lnTo>
                  <a:lnTo>
                    <a:pt x="1524" y="652"/>
                  </a:lnTo>
                  <a:lnTo>
                    <a:pt x="1486" y="648"/>
                  </a:lnTo>
                  <a:lnTo>
                    <a:pt x="1446" y="646"/>
                  </a:lnTo>
                  <a:lnTo>
                    <a:pt x="426" y="646"/>
                  </a:lnTo>
                  <a:lnTo>
                    <a:pt x="426" y="646"/>
                  </a:lnTo>
                  <a:lnTo>
                    <a:pt x="384" y="648"/>
                  </a:lnTo>
                  <a:lnTo>
                    <a:pt x="342" y="654"/>
                  </a:lnTo>
                  <a:lnTo>
                    <a:pt x="300" y="666"/>
                  </a:lnTo>
                  <a:lnTo>
                    <a:pt x="260" y="680"/>
                  </a:lnTo>
                  <a:lnTo>
                    <a:pt x="224" y="698"/>
                  </a:lnTo>
                  <a:lnTo>
                    <a:pt x="188" y="720"/>
                  </a:lnTo>
                  <a:lnTo>
                    <a:pt x="156" y="744"/>
                  </a:lnTo>
                  <a:lnTo>
                    <a:pt x="126" y="772"/>
                  </a:lnTo>
                  <a:lnTo>
                    <a:pt x="126" y="772"/>
                  </a:lnTo>
                  <a:lnTo>
                    <a:pt x="126" y="772"/>
                  </a:lnTo>
                  <a:lnTo>
                    <a:pt x="126" y="772"/>
                  </a:lnTo>
                  <a:lnTo>
                    <a:pt x="98" y="802"/>
                  </a:lnTo>
                  <a:lnTo>
                    <a:pt x="74" y="834"/>
                  </a:lnTo>
                  <a:lnTo>
                    <a:pt x="52" y="870"/>
                  </a:lnTo>
                  <a:lnTo>
                    <a:pt x="34" y="908"/>
                  </a:lnTo>
                  <a:lnTo>
                    <a:pt x="20" y="946"/>
                  </a:lnTo>
                  <a:lnTo>
                    <a:pt x="8" y="988"/>
                  </a:lnTo>
                  <a:lnTo>
                    <a:pt x="2" y="1030"/>
                  </a:lnTo>
                  <a:lnTo>
                    <a:pt x="0" y="1072"/>
                  </a:lnTo>
                  <a:lnTo>
                    <a:pt x="0" y="1670"/>
                  </a:lnTo>
                  <a:lnTo>
                    <a:pt x="0" y="1670"/>
                  </a:lnTo>
                  <a:lnTo>
                    <a:pt x="2" y="1714"/>
                  </a:lnTo>
                  <a:lnTo>
                    <a:pt x="8" y="1756"/>
                  </a:lnTo>
                  <a:lnTo>
                    <a:pt x="20" y="1796"/>
                  </a:lnTo>
                  <a:lnTo>
                    <a:pt x="34" y="1836"/>
                  </a:lnTo>
                  <a:lnTo>
                    <a:pt x="52" y="1872"/>
                  </a:lnTo>
                  <a:lnTo>
                    <a:pt x="74" y="1908"/>
                  </a:lnTo>
                  <a:lnTo>
                    <a:pt x="98" y="1940"/>
                  </a:lnTo>
                  <a:lnTo>
                    <a:pt x="126" y="1972"/>
                  </a:lnTo>
                  <a:lnTo>
                    <a:pt x="126" y="1972"/>
                  </a:lnTo>
                  <a:lnTo>
                    <a:pt x="154" y="1998"/>
                  </a:lnTo>
                  <a:lnTo>
                    <a:pt x="186" y="2022"/>
                  </a:lnTo>
                  <a:lnTo>
                    <a:pt x="220" y="2042"/>
                  </a:lnTo>
                  <a:lnTo>
                    <a:pt x="254" y="2060"/>
                  </a:lnTo>
                  <a:lnTo>
                    <a:pt x="292" y="2074"/>
                  </a:lnTo>
                  <a:lnTo>
                    <a:pt x="330" y="2086"/>
                  </a:lnTo>
                  <a:lnTo>
                    <a:pt x="370" y="2092"/>
                  </a:lnTo>
                  <a:lnTo>
                    <a:pt x="412" y="2096"/>
                  </a:lnTo>
                  <a:lnTo>
                    <a:pt x="922" y="3160"/>
                  </a:lnTo>
                  <a:lnTo>
                    <a:pt x="922" y="3160"/>
                  </a:lnTo>
                  <a:lnTo>
                    <a:pt x="930" y="3180"/>
                  </a:lnTo>
                  <a:lnTo>
                    <a:pt x="942" y="3198"/>
                  </a:lnTo>
                  <a:lnTo>
                    <a:pt x="956" y="3212"/>
                  </a:lnTo>
                  <a:lnTo>
                    <a:pt x="972" y="3226"/>
                  </a:lnTo>
                  <a:lnTo>
                    <a:pt x="990" y="3238"/>
                  </a:lnTo>
                  <a:lnTo>
                    <a:pt x="1010" y="3246"/>
                  </a:lnTo>
                  <a:lnTo>
                    <a:pt x="1032" y="3250"/>
                  </a:lnTo>
                  <a:lnTo>
                    <a:pt x="1054" y="3252"/>
                  </a:lnTo>
                  <a:lnTo>
                    <a:pt x="1676" y="3252"/>
                  </a:lnTo>
                  <a:lnTo>
                    <a:pt x="1676" y="3252"/>
                  </a:lnTo>
                  <a:lnTo>
                    <a:pt x="1676" y="3252"/>
                  </a:lnTo>
                  <a:lnTo>
                    <a:pt x="1690" y="3250"/>
                  </a:lnTo>
                  <a:lnTo>
                    <a:pt x="1706" y="3248"/>
                  </a:lnTo>
                  <a:lnTo>
                    <a:pt x="1720" y="3244"/>
                  </a:lnTo>
                  <a:lnTo>
                    <a:pt x="1736" y="3238"/>
                  </a:lnTo>
                  <a:lnTo>
                    <a:pt x="1736" y="3238"/>
                  </a:lnTo>
                  <a:lnTo>
                    <a:pt x="1748" y="3232"/>
                  </a:lnTo>
                  <a:lnTo>
                    <a:pt x="1760" y="3224"/>
                  </a:lnTo>
                  <a:lnTo>
                    <a:pt x="1770" y="3214"/>
                  </a:lnTo>
                  <a:lnTo>
                    <a:pt x="1780" y="3204"/>
                  </a:lnTo>
                  <a:lnTo>
                    <a:pt x="1788" y="3194"/>
                  </a:lnTo>
                  <a:lnTo>
                    <a:pt x="1796" y="3182"/>
                  </a:lnTo>
                  <a:lnTo>
                    <a:pt x="1802" y="3170"/>
                  </a:lnTo>
                  <a:lnTo>
                    <a:pt x="1808" y="3158"/>
                  </a:lnTo>
                  <a:lnTo>
                    <a:pt x="1812" y="3146"/>
                  </a:lnTo>
                  <a:lnTo>
                    <a:pt x="1814" y="3132"/>
                  </a:lnTo>
                  <a:lnTo>
                    <a:pt x="1816" y="3118"/>
                  </a:lnTo>
                  <a:lnTo>
                    <a:pt x="1816" y="3104"/>
                  </a:lnTo>
                  <a:lnTo>
                    <a:pt x="1814" y="3092"/>
                  </a:lnTo>
                  <a:lnTo>
                    <a:pt x="1812" y="3078"/>
                  </a:lnTo>
                  <a:lnTo>
                    <a:pt x="1808" y="3064"/>
                  </a:lnTo>
                  <a:lnTo>
                    <a:pt x="1802" y="3050"/>
                  </a:lnTo>
                  <a:lnTo>
                    <a:pt x="1344" y="2096"/>
                  </a:lnTo>
                  <a:lnTo>
                    <a:pt x="1446" y="2096"/>
                  </a:lnTo>
                  <a:lnTo>
                    <a:pt x="1446" y="2096"/>
                  </a:lnTo>
                  <a:lnTo>
                    <a:pt x="1480" y="2094"/>
                  </a:lnTo>
                  <a:lnTo>
                    <a:pt x="1512" y="2092"/>
                  </a:lnTo>
                  <a:lnTo>
                    <a:pt x="1544" y="2084"/>
                  </a:lnTo>
                  <a:lnTo>
                    <a:pt x="1576" y="2076"/>
                  </a:lnTo>
                  <a:lnTo>
                    <a:pt x="1606" y="2064"/>
                  </a:lnTo>
                  <a:lnTo>
                    <a:pt x="1636" y="2052"/>
                  </a:lnTo>
                  <a:lnTo>
                    <a:pt x="1664" y="2036"/>
                  </a:lnTo>
                  <a:lnTo>
                    <a:pt x="1690" y="2020"/>
                  </a:lnTo>
                  <a:lnTo>
                    <a:pt x="3588" y="2766"/>
                  </a:lnTo>
                  <a:lnTo>
                    <a:pt x="3588" y="2766"/>
                  </a:lnTo>
                  <a:lnTo>
                    <a:pt x="3602" y="2772"/>
                  </a:lnTo>
                  <a:lnTo>
                    <a:pt x="3616" y="2776"/>
                  </a:lnTo>
                  <a:lnTo>
                    <a:pt x="3632" y="2778"/>
                  </a:lnTo>
                  <a:lnTo>
                    <a:pt x="3648" y="2778"/>
                  </a:lnTo>
                  <a:lnTo>
                    <a:pt x="3648" y="2778"/>
                  </a:lnTo>
                  <a:lnTo>
                    <a:pt x="3662" y="2778"/>
                  </a:lnTo>
                  <a:lnTo>
                    <a:pt x="3676" y="2776"/>
                  </a:lnTo>
                  <a:lnTo>
                    <a:pt x="3690" y="2772"/>
                  </a:lnTo>
                  <a:lnTo>
                    <a:pt x="3702" y="2768"/>
                  </a:lnTo>
                  <a:lnTo>
                    <a:pt x="3714" y="2762"/>
                  </a:lnTo>
                  <a:lnTo>
                    <a:pt x="3726" y="2754"/>
                  </a:lnTo>
                  <a:lnTo>
                    <a:pt x="3738" y="2746"/>
                  </a:lnTo>
                  <a:lnTo>
                    <a:pt x="3748" y="2738"/>
                  </a:lnTo>
                  <a:lnTo>
                    <a:pt x="3756" y="2728"/>
                  </a:lnTo>
                  <a:lnTo>
                    <a:pt x="3764" y="2716"/>
                  </a:lnTo>
                  <a:lnTo>
                    <a:pt x="3772" y="2706"/>
                  </a:lnTo>
                  <a:lnTo>
                    <a:pt x="3778" y="2692"/>
                  </a:lnTo>
                  <a:lnTo>
                    <a:pt x="3782" y="2680"/>
                  </a:lnTo>
                  <a:lnTo>
                    <a:pt x="3786" y="2666"/>
                  </a:lnTo>
                  <a:lnTo>
                    <a:pt x="3788" y="2652"/>
                  </a:lnTo>
                  <a:lnTo>
                    <a:pt x="3788" y="2638"/>
                  </a:lnTo>
                  <a:lnTo>
                    <a:pt x="3788" y="140"/>
                  </a:lnTo>
                  <a:lnTo>
                    <a:pt x="3788" y="140"/>
                  </a:lnTo>
                  <a:lnTo>
                    <a:pt x="3788" y="140"/>
                  </a:lnTo>
                  <a:lnTo>
                    <a:pt x="3788" y="128"/>
                  </a:lnTo>
                  <a:lnTo>
                    <a:pt x="3786" y="114"/>
                  </a:lnTo>
                  <a:lnTo>
                    <a:pt x="3782" y="102"/>
                  </a:lnTo>
                  <a:lnTo>
                    <a:pt x="3778" y="90"/>
                  </a:lnTo>
                  <a:lnTo>
                    <a:pt x="3778" y="90"/>
                  </a:lnTo>
                  <a:close/>
                  <a:moveTo>
                    <a:pt x="1452" y="2970"/>
                  </a:moveTo>
                  <a:lnTo>
                    <a:pt x="1334" y="2970"/>
                  </a:lnTo>
                  <a:lnTo>
                    <a:pt x="1036" y="2378"/>
                  </a:lnTo>
                  <a:lnTo>
                    <a:pt x="1104" y="2244"/>
                  </a:lnTo>
                  <a:lnTo>
                    <a:pt x="1452" y="2970"/>
                  </a:lnTo>
                  <a:close/>
                  <a:moveTo>
                    <a:pt x="1592" y="1070"/>
                  </a:moveTo>
                  <a:lnTo>
                    <a:pt x="1592" y="1070"/>
                  </a:lnTo>
                  <a:lnTo>
                    <a:pt x="1592" y="1072"/>
                  </a:lnTo>
                  <a:lnTo>
                    <a:pt x="1592" y="1072"/>
                  </a:lnTo>
                  <a:lnTo>
                    <a:pt x="1592" y="1072"/>
                  </a:lnTo>
                  <a:lnTo>
                    <a:pt x="1592" y="1670"/>
                  </a:lnTo>
                  <a:lnTo>
                    <a:pt x="1592" y="1670"/>
                  </a:lnTo>
                  <a:lnTo>
                    <a:pt x="1592" y="1672"/>
                  </a:lnTo>
                  <a:lnTo>
                    <a:pt x="1592" y="1672"/>
                  </a:lnTo>
                  <a:lnTo>
                    <a:pt x="1592" y="1672"/>
                  </a:lnTo>
                  <a:lnTo>
                    <a:pt x="1592" y="1672"/>
                  </a:lnTo>
                  <a:lnTo>
                    <a:pt x="1592" y="1674"/>
                  </a:lnTo>
                  <a:lnTo>
                    <a:pt x="1592" y="1674"/>
                  </a:lnTo>
                  <a:lnTo>
                    <a:pt x="1592" y="1676"/>
                  </a:lnTo>
                  <a:lnTo>
                    <a:pt x="1592" y="1676"/>
                  </a:lnTo>
                  <a:lnTo>
                    <a:pt x="1592" y="1676"/>
                  </a:lnTo>
                  <a:lnTo>
                    <a:pt x="1590" y="1676"/>
                  </a:lnTo>
                  <a:lnTo>
                    <a:pt x="1590" y="1678"/>
                  </a:lnTo>
                  <a:lnTo>
                    <a:pt x="1590" y="1678"/>
                  </a:lnTo>
                  <a:lnTo>
                    <a:pt x="1590" y="1690"/>
                  </a:lnTo>
                  <a:lnTo>
                    <a:pt x="1586" y="1704"/>
                  </a:lnTo>
                  <a:lnTo>
                    <a:pt x="1584" y="1716"/>
                  </a:lnTo>
                  <a:lnTo>
                    <a:pt x="1578" y="1730"/>
                  </a:lnTo>
                  <a:lnTo>
                    <a:pt x="1566" y="1752"/>
                  </a:lnTo>
                  <a:lnTo>
                    <a:pt x="1548" y="1772"/>
                  </a:lnTo>
                  <a:lnTo>
                    <a:pt x="1548" y="1772"/>
                  </a:lnTo>
                  <a:lnTo>
                    <a:pt x="1544" y="1776"/>
                  </a:lnTo>
                  <a:lnTo>
                    <a:pt x="1544" y="1776"/>
                  </a:lnTo>
                  <a:lnTo>
                    <a:pt x="1522" y="1792"/>
                  </a:lnTo>
                  <a:lnTo>
                    <a:pt x="1500" y="1804"/>
                  </a:lnTo>
                  <a:lnTo>
                    <a:pt x="1486" y="1808"/>
                  </a:lnTo>
                  <a:lnTo>
                    <a:pt x="1474" y="1812"/>
                  </a:lnTo>
                  <a:lnTo>
                    <a:pt x="1460" y="1814"/>
                  </a:lnTo>
                  <a:lnTo>
                    <a:pt x="1446" y="1814"/>
                  </a:lnTo>
                  <a:lnTo>
                    <a:pt x="1122" y="1814"/>
                  </a:lnTo>
                  <a:lnTo>
                    <a:pt x="500" y="1814"/>
                  </a:lnTo>
                  <a:lnTo>
                    <a:pt x="426" y="1814"/>
                  </a:lnTo>
                  <a:lnTo>
                    <a:pt x="426" y="1814"/>
                  </a:lnTo>
                  <a:lnTo>
                    <a:pt x="412" y="1814"/>
                  </a:lnTo>
                  <a:lnTo>
                    <a:pt x="398" y="1812"/>
                  </a:lnTo>
                  <a:lnTo>
                    <a:pt x="384" y="1808"/>
                  </a:lnTo>
                  <a:lnTo>
                    <a:pt x="370" y="1802"/>
                  </a:lnTo>
                  <a:lnTo>
                    <a:pt x="358" y="1796"/>
                  </a:lnTo>
                  <a:lnTo>
                    <a:pt x="346" y="1790"/>
                  </a:lnTo>
                  <a:lnTo>
                    <a:pt x="334" y="1782"/>
                  </a:lnTo>
                  <a:lnTo>
                    <a:pt x="324" y="1772"/>
                  </a:lnTo>
                  <a:lnTo>
                    <a:pt x="324" y="1772"/>
                  </a:lnTo>
                  <a:lnTo>
                    <a:pt x="316" y="1762"/>
                  </a:lnTo>
                  <a:lnTo>
                    <a:pt x="306" y="1750"/>
                  </a:lnTo>
                  <a:lnTo>
                    <a:pt x="300" y="1738"/>
                  </a:lnTo>
                  <a:lnTo>
                    <a:pt x="294" y="1726"/>
                  </a:lnTo>
                  <a:lnTo>
                    <a:pt x="288" y="1712"/>
                  </a:lnTo>
                  <a:lnTo>
                    <a:pt x="284" y="1698"/>
                  </a:lnTo>
                  <a:lnTo>
                    <a:pt x="282" y="1684"/>
                  </a:lnTo>
                  <a:lnTo>
                    <a:pt x="282" y="1670"/>
                  </a:lnTo>
                  <a:lnTo>
                    <a:pt x="282" y="1072"/>
                  </a:lnTo>
                  <a:lnTo>
                    <a:pt x="282" y="1072"/>
                  </a:lnTo>
                  <a:lnTo>
                    <a:pt x="282" y="1058"/>
                  </a:lnTo>
                  <a:lnTo>
                    <a:pt x="284" y="1044"/>
                  </a:lnTo>
                  <a:lnTo>
                    <a:pt x="288" y="1030"/>
                  </a:lnTo>
                  <a:lnTo>
                    <a:pt x="294" y="1016"/>
                  </a:lnTo>
                  <a:lnTo>
                    <a:pt x="300" y="1004"/>
                  </a:lnTo>
                  <a:lnTo>
                    <a:pt x="306" y="992"/>
                  </a:lnTo>
                  <a:lnTo>
                    <a:pt x="316" y="980"/>
                  </a:lnTo>
                  <a:lnTo>
                    <a:pt x="324" y="970"/>
                  </a:lnTo>
                  <a:lnTo>
                    <a:pt x="324" y="970"/>
                  </a:lnTo>
                  <a:lnTo>
                    <a:pt x="324" y="970"/>
                  </a:lnTo>
                  <a:lnTo>
                    <a:pt x="334" y="962"/>
                  </a:lnTo>
                  <a:lnTo>
                    <a:pt x="346" y="952"/>
                  </a:lnTo>
                  <a:lnTo>
                    <a:pt x="358" y="946"/>
                  </a:lnTo>
                  <a:lnTo>
                    <a:pt x="370" y="940"/>
                  </a:lnTo>
                  <a:lnTo>
                    <a:pt x="384" y="934"/>
                  </a:lnTo>
                  <a:lnTo>
                    <a:pt x="398" y="930"/>
                  </a:lnTo>
                  <a:lnTo>
                    <a:pt x="412" y="928"/>
                  </a:lnTo>
                  <a:lnTo>
                    <a:pt x="426" y="928"/>
                  </a:lnTo>
                  <a:lnTo>
                    <a:pt x="1446" y="928"/>
                  </a:lnTo>
                  <a:lnTo>
                    <a:pt x="1446" y="928"/>
                  </a:lnTo>
                  <a:lnTo>
                    <a:pt x="1462" y="928"/>
                  </a:lnTo>
                  <a:lnTo>
                    <a:pt x="1476" y="930"/>
                  </a:lnTo>
                  <a:lnTo>
                    <a:pt x="1490" y="934"/>
                  </a:lnTo>
                  <a:lnTo>
                    <a:pt x="1502" y="940"/>
                  </a:lnTo>
                  <a:lnTo>
                    <a:pt x="1516" y="946"/>
                  </a:lnTo>
                  <a:lnTo>
                    <a:pt x="1528" y="952"/>
                  </a:lnTo>
                  <a:lnTo>
                    <a:pt x="1538" y="960"/>
                  </a:lnTo>
                  <a:lnTo>
                    <a:pt x="1548" y="970"/>
                  </a:lnTo>
                  <a:lnTo>
                    <a:pt x="1548" y="970"/>
                  </a:lnTo>
                  <a:lnTo>
                    <a:pt x="1558" y="980"/>
                  </a:lnTo>
                  <a:lnTo>
                    <a:pt x="1566" y="992"/>
                  </a:lnTo>
                  <a:lnTo>
                    <a:pt x="1572" y="1002"/>
                  </a:lnTo>
                  <a:lnTo>
                    <a:pt x="1580" y="1014"/>
                  </a:lnTo>
                  <a:lnTo>
                    <a:pt x="1584" y="1028"/>
                  </a:lnTo>
                  <a:lnTo>
                    <a:pt x="1588" y="1040"/>
                  </a:lnTo>
                  <a:lnTo>
                    <a:pt x="1590" y="1054"/>
                  </a:lnTo>
                  <a:lnTo>
                    <a:pt x="1592" y="1070"/>
                  </a:lnTo>
                  <a:lnTo>
                    <a:pt x="1592" y="1070"/>
                  </a:lnTo>
                  <a:lnTo>
                    <a:pt x="1592" y="1070"/>
                  </a:lnTo>
                  <a:close/>
                  <a:moveTo>
                    <a:pt x="3506" y="2432"/>
                  </a:moveTo>
                  <a:lnTo>
                    <a:pt x="1858" y="1782"/>
                  </a:lnTo>
                  <a:lnTo>
                    <a:pt x="1858" y="1782"/>
                  </a:lnTo>
                  <a:lnTo>
                    <a:pt x="1864" y="1760"/>
                  </a:lnTo>
                  <a:lnTo>
                    <a:pt x="1868" y="1738"/>
                  </a:lnTo>
                  <a:lnTo>
                    <a:pt x="1870" y="1714"/>
                  </a:lnTo>
                  <a:lnTo>
                    <a:pt x="1872" y="1692"/>
                  </a:lnTo>
                  <a:lnTo>
                    <a:pt x="1872" y="1692"/>
                  </a:lnTo>
                  <a:lnTo>
                    <a:pt x="1872" y="1690"/>
                  </a:lnTo>
                  <a:lnTo>
                    <a:pt x="1872" y="1688"/>
                  </a:lnTo>
                  <a:lnTo>
                    <a:pt x="1872" y="1686"/>
                  </a:lnTo>
                  <a:lnTo>
                    <a:pt x="1872" y="1686"/>
                  </a:lnTo>
                  <a:lnTo>
                    <a:pt x="1872" y="1684"/>
                  </a:lnTo>
                  <a:lnTo>
                    <a:pt x="1872" y="1682"/>
                  </a:lnTo>
                  <a:lnTo>
                    <a:pt x="1872" y="1682"/>
                  </a:lnTo>
                  <a:lnTo>
                    <a:pt x="1872" y="1678"/>
                  </a:lnTo>
                  <a:lnTo>
                    <a:pt x="1872" y="1678"/>
                  </a:lnTo>
                  <a:lnTo>
                    <a:pt x="1872" y="1676"/>
                  </a:lnTo>
                  <a:lnTo>
                    <a:pt x="1872" y="1676"/>
                  </a:lnTo>
                  <a:lnTo>
                    <a:pt x="1872" y="1676"/>
                  </a:lnTo>
                  <a:lnTo>
                    <a:pt x="1874" y="1674"/>
                  </a:lnTo>
                  <a:lnTo>
                    <a:pt x="1874" y="1672"/>
                  </a:lnTo>
                  <a:lnTo>
                    <a:pt x="1874" y="1670"/>
                  </a:lnTo>
                  <a:lnTo>
                    <a:pt x="1874" y="1072"/>
                  </a:lnTo>
                  <a:lnTo>
                    <a:pt x="1874" y="1072"/>
                  </a:lnTo>
                  <a:lnTo>
                    <a:pt x="1874" y="1070"/>
                  </a:lnTo>
                  <a:lnTo>
                    <a:pt x="1874" y="1070"/>
                  </a:lnTo>
                  <a:lnTo>
                    <a:pt x="1872" y="1068"/>
                  </a:lnTo>
                  <a:lnTo>
                    <a:pt x="1872" y="1068"/>
                  </a:lnTo>
                  <a:lnTo>
                    <a:pt x="1872" y="1066"/>
                  </a:lnTo>
                  <a:lnTo>
                    <a:pt x="1872" y="1066"/>
                  </a:lnTo>
                  <a:lnTo>
                    <a:pt x="1872" y="1064"/>
                  </a:lnTo>
                  <a:lnTo>
                    <a:pt x="1872" y="1062"/>
                  </a:lnTo>
                  <a:lnTo>
                    <a:pt x="1872" y="1062"/>
                  </a:lnTo>
                  <a:lnTo>
                    <a:pt x="1872" y="1062"/>
                  </a:lnTo>
                  <a:lnTo>
                    <a:pt x="1872" y="1060"/>
                  </a:lnTo>
                  <a:lnTo>
                    <a:pt x="1872" y="1056"/>
                  </a:lnTo>
                  <a:lnTo>
                    <a:pt x="1872" y="1054"/>
                  </a:lnTo>
                  <a:lnTo>
                    <a:pt x="1872" y="1054"/>
                  </a:lnTo>
                  <a:lnTo>
                    <a:pt x="1870" y="1024"/>
                  </a:lnTo>
                  <a:lnTo>
                    <a:pt x="1866" y="994"/>
                  </a:lnTo>
                  <a:lnTo>
                    <a:pt x="3506" y="348"/>
                  </a:lnTo>
                  <a:lnTo>
                    <a:pt x="3506" y="243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9"/>
            <p:cNvSpPr>
              <a:spLocks/>
            </p:cNvSpPr>
            <p:nvPr/>
          </p:nvSpPr>
          <p:spPr bwMode="auto">
            <a:xfrm>
              <a:off x="13621568" y="2818627"/>
              <a:ext cx="2212975" cy="1047750"/>
            </a:xfrm>
            <a:custGeom>
              <a:avLst/>
              <a:gdLst>
                <a:gd name="T0" fmla="*/ 1394 w 1394"/>
                <a:gd name="T1" fmla="*/ 0 h 660"/>
                <a:gd name="T2" fmla="*/ 0 w 1394"/>
                <a:gd name="T3" fmla="*/ 472 h 660"/>
                <a:gd name="T4" fmla="*/ 0 w 1394"/>
                <a:gd name="T5" fmla="*/ 660 h 660"/>
                <a:gd name="T6" fmla="*/ 1394 w 1394"/>
                <a:gd name="T7" fmla="*/ 416 h 660"/>
                <a:gd name="T8" fmla="*/ 1394 w 1394"/>
                <a:gd name="T9" fmla="*/ 0 h 660"/>
              </a:gdLst>
              <a:ahLst/>
              <a:cxnLst>
                <a:cxn ang="0">
                  <a:pos x="T0" y="T1"/>
                </a:cxn>
                <a:cxn ang="0">
                  <a:pos x="T2" y="T3"/>
                </a:cxn>
                <a:cxn ang="0">
                  <a:pos x="T4" y="T5"/>
                </a:cxn>
                <a:cxn ang="0">
                  <a:pos x="T6" y="T7"/>
                </a:cxn>
                <a:cxn ang="0">
                  <a:pos x="T8" y="T9"/>
                </a:cxn>
              </a:cxnLst>
              <a:rect l="0" t="0" r="r" b="b"/>
              <a:pathLst>
                <a:path w="1394" h="660">
                  <a:moveTo>
                    <a:pt x="1394" y="0"/>
                  </a:moveTo>
                  <a:lnTo>
                    <a:pt x="0" y="472"/>
                  </a:lnTo>
                  <a:lnTo>
                    <a:pt x="0" y="660"/>
                  </a:lnTo>
                  <a:lnTo>
                    <a:pt x="1394" y="416"/>
                  </a:lnTo>
                  <a:lnTo>
                    <a:pt x="139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9" name="Rectangle 38"/>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40" name="Rectangle 39"/>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41" name="Rectangle 40"/>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42" name="Rectangle 41"/>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43" name="Rectangle 42"/>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44" name="Rectangle 43"/>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45" name="Rectangle 44"/>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46" name="Rectangle 45"/>
          <p:cNvSpPr/>
          <p:nvPr/>
        </p:nvSpPr>
        <p:spPr>
          <a:xfrm>
            <a:off x="8717145"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7</a:t>
            </a:r>
          </a:p>
        </p:txBody>
      </p:sp>
    </p:spTree>
    <p:extLst>
      <p:ext uri="{BB962C8B-B14F-4D97-AF65-F5344CB8AC3E}">
        <p14:creationId xmlns:p14="http://schemas.microsoft.com/office/powerpoint/2010/main" val="3465858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6570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Objective 7 (KPIs)</a:t>
            </a:r>
          </a:p>
          <a:p>
            <a:pPr algn="l">
              <a:lnSpc>
                <a:spcPct val="100000"/>
              </a:lnSpc>
            </a:pPr>
            <a:r>
              <a:rPr lang="en-AU" sz="1800" dirty="0">
                <a:latin typeface="Georgia" panose="02040502050405020303" pitchFamily="18" charset="0"/>
              </a:rPr>
              <a:t>Increase nutrition awareness and demand</a:t>
            </a:r>
          </a:p>
        </p:txBody>
      </p:sp>
      <p:sp>
        <p:nvSpPr>
          <p:cNvPr id="16" name="Rectangle 15"/>
          <p:cNvSpPr/>
          <p:nvPr/>
        </p:nvSpPr>
        <p:spPr>
          <a:xfrm>
            <a:off x="378942" y="1225222"/>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Direct KPIs </a:t>
            </a:r>
            <a:r>
              <a:rPr lang="en-AU" sz="1600" dirty="0">
                <a:solidFill>
                  <a:schemeClr val="tx1"/>
                </a:solidFill>
              </a:rPr>
              <a:t>– </a:t>
            </a:r>
            <a:r>
              <a:rPr lang="en-AU" sz="1600" i="1" dirty="0">
                <a:solidFill>
                  <a:schemeClr val="tx1"/>
                </a:solidFill>
              </a:rPr>
              <a:t>Performance metrics for the SBN team </a:t>
            </a:r>
          </a:p>
        </p:txBody>
      </p:sp>
      <p:cxnSp>
        <p:nvCxnSpPr>
          <p:cNvPr id="27"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2303165939"/>
              </p:ext>
            </p:extLst>
          </p:nvPr>
        </p:nvGraphicFramePr>
        <p:xfrm>
          <a:off x="378941" y="1592776"/>
          <a:ext cx="8522813" cy="2421600"/>
        </p:xfrm>
        <a:graphic>
          <a:graphicData uri="http://schemas.openxmlformats.org/drawingml/2006/table">
            <a:tbl>
              <a:tblPr firstRow="1" bandRow="1">
                <a:tableStyleId>{5C22544A-7EE6-4342-B048-85BDC9FD1C3A}</a:tableStyleId>
              </a:tblPr>
              <a:tblGrid>
                <a:gridCol w="1192684">
                  <a:extLst>
                    <a:ext uri="{9D8B030D-6E8A-4147-A177-3AD203B41FA5}">
                      <a16:colId xmlns:a16="http://schemas.microsoft.com/office/drawing/2014/main" val="20000"/>
                    </a:ext>
                  </a:extLst>
                </a:gridCol>
                <a:gridCol w="5883275">
                  <a:extLst>
                    <a:ext uri="{9D8B030D-6E8A-4147-A177-3AD203B41FA5}">
                      <a16:colId xmlns:a16="http://schemas.microsoft.com/office/drawing/2014/main" val="20001"/>
                    </a:ext>
                  </a:extLst>
                </a:gridCol>
                <a:gridCol w="14468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6+</a:t>
                      </a:r>
                      <a:r>
                        <a:rPr lang="en-AU" sz="1000" baseline="0" dirty="0"/>
                        <a:t> opportunities for awareness / BCC identified</a:t>
                      </a:r>
                      <a:endParaRPr lang="en-AU" sz="1000" dirty="0"/>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Identify at least 6 BCC and nutrition awareness opportunities as per initiative 7.1 above</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baseline="0" dirty="0">
                          <a:solidFill>
                            <a:schemeClr val="dk1"/>
                          </a:solidFill>
                          <a:latin typeface="+mn-lt"/>
                          <a:ea typeface="+mn-ea"/>
                          <a:cs typeface="+mn-cs"/>
                        </a:rPr>
                        <a:t>Record the opportunities identified in the </a:t>
                      </a:r>
                      <a:r>
                        <a:rPr lang="en-AU" sz="1000" i="1" kern="1200" baseline="0" dirty="0">
                          <a:solidFill>
                            <a:schemeClr val="dk1"/>
                          </a:solidFill>
                          <a:latin typeface="+mn-lt"/>
                          <a:ea typeface="+mn-ea"/>
                          <a:cs typeface="+mn-cs"/>
                        </a:rPr>
                        <a:t>partnership brokering facility</a:t>
                      </a:r>
                      <a:r>
                        <a:rPr lang="en-AU" sz="1000" i="0" kern="1200" baseline="0" dirty="0">
                          <a:solidFill>
                            <a:schemeClr val="dk1"/>
                          </a:solidFill>
                          <a:latin typeface="+mn-lt"/>
                          <a:ea typeface="+mn-ea"/>
                          <a:cs typeface="+mn-cs"/>
                        </a:rPr>
                        <a:t> Excel spreadsheet and also use them to develop concepts for major BBC and awareness campaigns for initiative 7.2 above</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the</a:t>
                      </a:r>
                      <a:r>
                        <a:rPr lang="en-AU" sz="1000" i="0" kern="1200" baseline="0" dirty="0">
                          <a:solidFill>
                            <a:schemeClr val="dk1"/>
                          </a:solidFill>
                          <a:latin typeface="+mn-lt"/>
                          <a:ea typeface="+mn-ea"/>
                          <a:cs typeface="+mn-cs"/>
                        </a:rPr>
                        <a:t> end of 2018</a:t>
                      </a:r>
                      <a:endParaRPr lang="en-AU" sz="10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1 nutrition fact sheet developed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i="0" kern="1200" dirty="0">
                          <a:solidFill>
                            <a:schemeClr val="dk1"/>
                          </a:solidFill>
                          <a:latin typeface="+mn-lt"/>
                          <a:ea typeface="+mn-ea"/>
                          <a:cs typeface="+mn-cs"/>
                        </a:rPr>
                        <a:t>As per the </a:t>
                      </a:r>
                      <a:r>
                        <a:rPr lang="en-AU" sz="1000" i="1" kern="1200" dirty="0">
                          <a:solidFill>
                            <a:schemeClr val="dk1"/>
                          </a:solidFill>
                          <a:latin typeface="+mn-lt"/>
                          <a:ea typeface="+mn-ea"/>
                          <a:cs typeface="+mn-cs"/>
                        </a:rPr>
                        <a:t>Nutrition Advocacy Plan</a:t>
                      </a:r>
                      <a:r>
                        <a:rPr lang="en-AU" sz="1000" i="0" kern="1200" dirty="0">
                          <a:solidFill>
                            <a:schemeClr val="dk1"/>
                          </a:solidFill>
                          <a:latin typeface="+mn-lt"/>
                          <a:ea typeface="+mn-ea"/>
                          <a:cs typeface="+mn-cs"/>
                        </a:rPr>
                        <a:t>, develop a brief,</a:t>
                      </a:r>
                      <a:r>
                        <a:rPr lang="en-AU" sz="1000" i="0" kern="1200" baseline="0" dirty="0">
                          <a:solidFill>
                            <a:schemeClr val="dk1"/>
                          </a:solidFill>
                          <a:latin typeface="+mn-lt"/>
                          <a:ea typeface="+mn-ea"/>
                          <a:cs typeface="+mn-cs"/>
                        </a:rPr>
                        <a:t> high level fact sheet outlining the key nutrition facts in Tanzania and an overview of private sector engagement in nutrition</a:t>
                      </a:r>
                      <a:endParaRPr lang="en-AU" sz="1000" i="1"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the</a:t>
                      </a:r>
                      <a:r>
                        <a:rPr lang="en-AU" sz="1000" i="0" kern="1200" baseline="0" dirty="0">
                          <a:solidFill>
                            <a:schemeClr val="dk1"/>
                          </a:solidFill>
                          <a:latin typeface="+mn-lt"/>
                          <a:ea typeface="+mn-ea"/>
                          <a:cs typeface="+mn-cs"/>
                        </a:rPr>
                        <a:t> end of 2016</a:t>
                      </a:r>
                      <a:endParaRPr lang="en-AU" sz="10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1 nutrition audio visual presentation developed and shared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kern="1200" dirty="0">
                          <a:solidFill>
                            <a:schemeClr val="dk1"/>
                          </a:solidFill>
                          <a:latin typeface="+mn-lt"/>
                          <a:ea typeface="+mn-ea"/>
                          <a:cs typeface="+mn-cs"/>
                        </a:rPr>
                        <a:t>As per the </a:t>
                      </a:r>
                      <a:r>
                        <a:rPr lang="en-AU" sz="1000" i="1" kern="1200" dirty="0">
                          <a:solidFill>
                            <a:schemeClr val="dk1"/>
                          </a:solidFill>
                          <a:latin typeface="+mn-lt"/>
                          <a:ea typeface="+mn-ea"/>
                          <a:cs typeface="+mn-cs"/>
                        </a:rPr>
                        <a:t>Nutrition Advocacy Plan,</a:t>
                      </a:r>
                      <a:r>
                        <a:rPr lang="en-AU" sz="1000" i="0" kern="1200" baseline="0" dirty="0">
                          <a:solidFill>
                            <a:schemeClr val="dk1"/>
                          </a:solidFill>
                          <a:latin typeface="+mn-lt"/>
                          <a:ea typeface="+mn-ea"/>
                          <a:cs typeface="+mn-cs"/>
                        </a:rPr>
                        <a:t> design and develop, in PowerPoint, a high level presentation to accompany the fact sheet outlined above. The presentation should provide a general overview of nutrition in Tanzania and discuss the importance of engaging the private sector on nutrition</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kern="1200" dirty="0">
                          <a:solidFill>
                            <a:schemeClr val="dk1"/>
                          </a:solidFill>
                          <a:latin typeface="+mn-lt"/>
                          <a:ea typeface="+mn-ea"/>
                          <a:cs typeface="+mn-cs"/>
                        </a:rPr>
                        <a:t>By the end of</a:t>
                      </a:r>
                      <a:r>
                        <a:rPr lang="en-AU" sz="1000" kern="1200" baseline="0" dirty="0">
                          <a:solidFill>
                            <a:schemeClr val="dk1"/>
                          </a:solidFill>
                          <a:latin typeface="+mn-lt"/>
                          <a:ea typeface="+mn-ea"/>
                          <a:cs typeface="+mn-cs"/>
                        </a:rPr>
                        <a:t> 2018</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3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5+ potential partners identified and approached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kern="1200" dirty="0">
                          <a:solidFill>
                            <a:schemeClr val="dk1"/>
                          </a:solidFill>
                          <a:latin typeface="+mn-lt"/>
                          <a:ea typeface="+mn-ea"/>
                          <a:cs typeface="+mn-cs"/>
                        </a:rPr>
                        <a:t>Formally</a:t>
                      </a:r>
                      <a:r>
                        <a:rPr lang="en-AU" sz="1000" kern="1200" baseline="0" dirty="0">
                          <a:solidFill>
                            <a:schemeClr val="dk1"/>
                          </a:solidFill>
                          <a:latin typeface="+mn-lt"/>
                          <a:ea typeface="+mn-ea"/>
                          <a:cs typeface="+mn-cs"/>
                        </a:rPr>
                        <a:t> approach at least 5 potential implementing partners with the SBN’s ideas / concepts with the aim of establishing a nutrition BCC / awareness campaign</a:t>
                      </a:r>
                    </a:p>
                    <a:p>
                      <a:pPr marL="85725" indent="-85725" algn="l" defTabSz="914400" rtl="0" eaLnBrk="1" latinLnBrk="0" hangingPunct="1">
                        <a:buFont typeface="Arial" panose="020B0604020202020204" pitchFamily="34" charset="0"/>
                        <a:buChar char="•"/>
                      </a:pPr>
                      <a:r>
                        <a:rPr lang="en-AU" sz="1000" kern="1200" baseline="0" dirty="0">
                          <a:solidFill>
                            <a:schemeClr val="dk1"/>
                          </a:solidFill>
                          <a:latin typeface="+mn-lt"/>
                          <a:ea typeface="+mn-ea"/>
                          <a:cs typeface="+mn-cs"/>
                        </a:rPr>
                        <a:t>Target donors and NGO partners</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kern="1200" dirty="0">
                          <a:solidFill>
                            <a:schemeClr val="dk1"/>
                          </a:solidFill>
                          <a:latin typeface="+mn-lt"/>
                          <a:ea typeface="+mn-ea"/>
                          <a:cs typeface="+mn-cs"/>
                        </a:rPr>
                        <a:t>By the end</a:t>
                      </a:r>
                      <a:r>
                        <a:rPr lang="en-AU" sz="1000" kern="1200" baseline="0" dirty="0">
                          <a:solidFill>
                            <a:schemeClr val="dk1"/>
                          </a:solidFill>
                          <a:latin typeface="+mn-lt"/>
                          <a:ea typeface="+mn-ea"/>
                          <a:cs typeface="+mn-cs"/>
                        </a:rPr>
                        <a:t> of 2018</a:t>
                      </a:r>
                      <a:endParaRPr lang="en-AU" sz="100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059752465"/>
              </p:ext>
            </p:extLst>
          </p:nvPr>
        </p:nvGraphicFramePr>
        <p:xfrm>
          <a:off x="378941" y="4629423"/>
          <a:ext cx="8522813" cy="1515600"/>
        </p:xfrm>
        <a:graphic>
          <a:graphicData uri="http://schemas.openxmlformats.org/drawingml/2006/table">
            <a:tbl>
              <a:tblPr firstRow="1" bandRow="1">
                <a:tableStyleId>{5C22544A-7EE6-4342-B048-85BDC9FD1C3A}</a:tableStyleId>
              </a:tblPr>
              <a:tblGrid>
                <a:gridCol w="1573684">
                  <a:extLst>
                    <a:ext uri="{9D8B030D-6E8A-4147-A177-3AD203B41FA5}">
                      <a16:colId xmlns:a16="http://schemas.microsoft.com/office/drawing/2014/main" val="20000"/>
                    </a:ext>
                  </a:extLst>
                </a:gridCol>
                <a:gridCol w="5565775">
                  <a:extLst>
                    <a:ext uri="{9D8B030D-6E8A-4147-A177-3AD203B41FA5}">
                      <a16:colId xmlns:a16="http://schemas.microsoft.com/office/drawing/2014/main" val="20001"/>
                    </a:ext>
                  </a:extLst>
                </a:gridCol>
                <a:gridCol w="1383354">
                  <a:extLst>
                    <a:ext uri="{9D8B030D-6E8A-4147-A177-3AD203B41FA5}">
                      <a16:colId xmlns:a16="http://schemas.microsoft.com/office/drawing/2014/main" val="20002"/>
                    </a:ext>
                  </a:extLst>
                </a:gridCol>
              </a:tblGrid>
              <a:tr h="304800">
                <a:tc>
                  <a:txBody>
                    <a:bodyPr/>
                    <a:lstStyle/>
                    <a:p>
                      <a:pPr algn="ctr"/>
                      <a:r>
                        <a:rPr lang="en-AU" sz="1100" dirty="0">
                          <a:solidFill>
                            <a:schemeClr val="tx1"/>
                          </a:solidFill>
                        </a:rPr>
                        <a:t>KPI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Description</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Time Period</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1 major nutrition awareness / BCC campaign funded and implemented</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i="0" kern="1200" dirty="0">
                          <a:solidFill>
                            <a:schemeClr val="dk1"/>
                          </a:solidFill>
                          <a:latin typeface="+mn-lt"/>
                          <a:ea typeface="+mn-ea"/>
                          <a:cs typeface="+mn-cs"/>
                        </a:rPr>
                        <a:t>To</a:t>
                      </a:r>
                      <a:r>
                        <a:rPr lang="en-AU" sz="1000" i="0" kern="1200" baseline="0" dirty="0">
                          <a:solidFill>
                            <a:schemeClr val="dk1"/>
                          </a:solidFill>
                          <a:latin typeface="+mn-lt"/>
                          <a:ea typeface="+mn-ea"/>
                          <a:cs typeface="+mn-cs"/>
                        </a:rPr>
                        <a:t> have successfully rolled out (through partnerships) 1 major nutrition awareness / BCC campaign aimed at increasing the demand and consumption of nutritious foods</a:t>
                      </a:r>
                    </a:p>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Either a broad based awareness campaign for a particular nutritious consumable or a generic BCC campaign on nutritious food consumption</a:t>
                      </a:r>
                      <a:endParaRPr lang="en-AU" sz="1000" i="0" kern="120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a:t>Positive shift in public perception about the role of private sector in nutrition</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EF"/>
                    </a:solidFill>
                  </a:tcPr>
                </a:tc>
                <a:tc>
                  <a:txBody>
                    <a:bodyPr/>
                    <a:lstStyle/>
                    <a:p>
                      <a:pPr marL="85725" indent="-85725" algn="l" defTabSz="914400" rtl="0" eaLnBrk="1" latinLnBrk="0" hangingPunct="1">
                        <a:buFont typeface="Arial" panose="020B0604020202020204" pitchFamily="34" charset="0"/>
                        <a:buChar char="•"/>
                      </a:pPr>
                      <a:r>
                        <a:rPr lang="en-AU" sz="1000" i="0" kern="1200" baseline="0" dirty="0">
                          <a:solidFill>
                            <a:schemeClr val="dk1"/>
                          </a:solidFill>
                          <a:latin typeface="+mn-lt"/>
                          <a:ea typeface="+mn-ea"/>
                          <a:cs typeface="+mn-cs"/>
                        </a:rPr>
                        <a:t>Key stakeholders involved in nutrition in Tanzania have shifted towards a more accepting and supportive stance regarding how the private sector can contribute towards national nutrition goals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1000" i="0" kern="1200" dirty="0">
                          <a:solidFill>
                            <a:schemeClr val="dk1"/>
                          </a:solidFill>
                          <a:latin typeface="+mn-lt"/>
                          <a:ea typeface="+mn-ea"/>
                          <a:cs typeface="+mn-cs"/>
                        </a:rPr>
                        <a:t>By the end of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0" name="Rectangle 29"/>
          <p:cNvSpPr/>
          <p:nvPr/>
        </p:nvSpPr>
        <p:spPr>
          <a:xfrm>
            <a:off x="378941" y="4268487"/>
            <a:ext cx="8062604"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Indirect KPIs </a:t>
            </a:r>
            <a:r>
              <a:rPr lang="en-AU" sz="1600" i="1" dirty="0">
                <a:solidFill>
                  <a:schemeClr val="tx1"/>
                </a:solidFill>
              </a:rPr>
              <a:t>– Desired outcomes not within the direct control of the SBN team</a:t>
            </a:r>
          </a:p>
        </p:txBody>
      </p:sp>
      <p:grpSp>
        <p:nvGrpSpPr>
          <p:cNvPr id="8" name="Group 7"/>
          <p:cNvGrpSpPr/>
          <p:nvPr/>
        </p:nvGrpSpPr>
        <p:grpSpPr>
          <a:xfrm>
            <a:off x="4795073" y="948541"/>
            <a:ext cx="289690" cy="226786"/>
            <a:chOff x="10459268" y="1786752"/>
            <a:chExt cx="6594475" cy="5162550"/>
          </a:xfrm>
          <a:solidFill>
            <a:schemeClr val="tx1">
              <a:lumMod val="75000"/>
              <a:lumOff val="25000"/>
            </a:schemeClr>
          </a:solidFill>
        </p:grpSpPr>
        <p:sp>
          <p:nvSpPr>
            <p:cNvPr id="9" name="Rectangle 6"/>
            <p:cNvSpPr>
              <a:spLocks noChangeArrowheads="1"/>
            </p:cNvSpPr>
            <p:nvPr/>
          </p:nvSpPr>
          <p:spPr bwMode="auto">
            <a:xfrm>
              <a:off x="11145068" y="3459977"/>
              <a:ext cx="1558925" cy="3365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16685443" y="2799577"/>
              <a:ext cx="368300" cy="2336800"/>
            </a:xfrm>
            <a:custGeom>
              <a:avLst/>
              <a:gdLst>
                <a:gd name="T0" fmla="*/ 0 w 232"/>
                <a:gd name="T1" fmla="*/ 0 h 1472"/>
                <a:gd name="T2" fmla="*/ 0 w 232"/>
                <a:gd name="T3" fmla="*/ 1472 h 1472"/>
                <a:gd name="T4" fmla="*/ 0 w 232"/>
                <a:gd name="T5" fmla="*/ 1472 h 1472"/>
                <a:gd name="T6" fmla="*/ 24 w 232"/>
                <a:gd name="T7" fmla="*/ 1472 h 1472"/>
                <a:gd name="T8" fmla="*/ 46 w 232"/>
                <a:gd name="T9" fmla="*/ 1468 h 1472"/>
                <a:gd name="T10" fmla="*/ 68 w 232"/>
                <a:gd name="T11" fmla="*/ 1462 h 1472"/>
                <a:gd name="T12" fmla="*/ 90 w 232"/>
                <a:gd name="T13" fmla="*/ 1454 h 1472"/>
                <a:gd name="T14" fmla="*/ 110 w 232"/>
                <a:gd name="T15" fmla="*/ 1444 h 1472"/>
                <a:gd name="T16" fmla="*/ 130 w 232"/>
                <a:gd name="T17" fmla="*/ 1434 h 1472"/>
                <a:gd name="T18" fmla="*/ 148 w 232"/>
                <a:gd name="T19" fmla="*/ 1420 h 1472"/>
                <a:gd name="T20" fmla="*/ 164 w 232"/>
                <a:gd name="T21" fmla="*/ 1404 h 1472"/>
                <a:gd name="T22" fmla="*/ 178 w 232"/>
                <a:gd name="T23" fmla="*/ 1388 h 1472"/>
                <a:gd name="T24" fmla="*/ 192 w 232"/>
                <a:gd name="T25" fmla="*/ 1370 h 1472"/>
                <a:gd name="T26" fmla="*/ 204 w 232"/>
                <a:gd name="T27" fmla="*/ 1352 h 1472"/>
                <a:gd name="T28" fmla="*/ 214 w 232"/>
                <a:gd name="T29" fmla="*/ 1332 h 1472"/>
                <a:gd name="T30" fmla="*/ 222 w 232"/>
                <a:gd name="T31" fmla="*/ 1310 h 1472"/>
                <a:gd name="T32" fmla="*/ 226 w 232"/>
                <a:gd name="T33" fmla="*/ 1288 h 1472"/>
                <a:gd name="T34" fmla="*/ 230 w 232"/>
                <a:gd name="T35" fmla="*/ 1264 h 1472"/>
                <a:gd name="T36" fmla="*/ 232 w 232"/>
                <a:gd name="T37" fmla="*/ 1242 h 1472"/>
                <a:gd name="T38" fmla="*/ 232 w 232"/>
                <a:gd name="T39" fmla="*/ 230 h 1472"/>
                <a:gd name="T40" fmla="*/ 232 w 232"/>
                <a:gd name="T41" fmla="*/ 230 h 1472"/>
                <a:gd name="T42" fmla="*/ 230 w 232"/>
                <a:gd name="T43" fmla="*/ 208 h 1472"/>
                <a:gd name="T44" fmla="*/ 226 w 232"/>
                <a:gd name="T45" fmla="*/ 184 h 1472"/>
                <a:gd name="T46" fmla="*/ 222 w 232"/>
                <a:gd name="T47" fmla="*/ 162 h 1472"/>
                <a:gd name="T48" fmla="*/ 214 w 232"/>
                <a:gd name="T49" fmla="*/ 140 h 1472"/>
                <a:gd name="T50" fmla="*/ 204 w 232"/>
                <a:gd name="T51" fmla="*/ 120 h 1472"/>
                <a:gd name="T52" fmla="*/ 192 w 232"/>
                <a:gd name="T53" fmla="*/ 102 h 1472"/>
                <a:gd name="T54" fmla="*/ 178 w 232"/>
                <a:gd name="T55" fmla="*/ 84 h 1472"/>
                <a:gd name="T56" fmla="*/ 164 w 232"/>
                <a:gd name="T57" fmla="*/ 68 h 1472"/>
                <a:gd name="T58" fmla="*/ 148 w 232"/>
                <a:gd name="T59" fmla="*/ 52 h 1472"/>
                <a:gd name="T60" fmla="*/ 130 w 232"/>
                <a:gd name="T61" fmla="*/ 38 h 1472"/>
                <a:gd name="T62" fmla="*/ 110 w 232"/>
                <a:gd name="T63" fmla="*/ 28 h 1472"/>
                <a:gd name="T64" fmla="*/ 90 w 232"/>
                <a:gd name="T65" fmla="*/ 18 h 1472"/>
                <a:gd name="T66" fmla="*/ 68 w 232"/>
                <a:gd name="T67" fmla="*/ 10 h 1472"/>
                <a:gd name="T68" fmla="*/ 46 w 232"/>
                <a:gd name="T69" fmla="*/ 4 h 1472"/>
                <a:gd name="T70" fmla="*/ 24 w 232"/>
                <a:gd name="T71" fmla="*/ 0 h 1472"/>
                <a:gd name="T72" fmla="*/ 0 w 232"/>
                <a:gd name="T73" fmla="*/ 0 h 1472"/>
                <a:gd name="T74" fmla="*/ 0 w 232"/>
                <a:gd name="T75" fmla="*/ 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472">
                  <a:moveTo>
                    <a:pt x="0" y="0"/>
                  </a:moveTo>
                  <a:lnTo>
                    <a:pt x="0" y="1472"/>
                  </a:lnTo>
                  <a:lnTo>
                    <a:pt x="0" y="1472"/>
                  </a:lnTo>
                  <a:lnTo>
                    <a:pt x="24" y="1472"/>
                  </a:lnTo>
                  <a:lnTo>
                    <a:pt x="46" y="1468"/>
                  </a:lnTo>
                  <a:lnTo>
                    <a:pt x="68" y="1462"/>
                  </a:lnTo>
                  <a:lnTo>
                    <a:pt x="90" y="1454"/>
                  </a:lnTo>
                  <a:lnTo>
                    <a:pt x="110" y="1444"/>
                  </a:lnTo>
                  <a:lnTo>
                    <a:pt x="130" y="1434"/>
                  </a:lnTo>
                  <a:lnTo>
                    <a:pt x="148" y="1420"/>
                  </a:lnTo>
                  <a:lnTo>
                    <a:pt x="164" y="1404"/>
                  </a:lnTo>
                  <a:lnTo>
                    <a:pt x="178" y="1388"/>
                  </a:lnTo>
                  <a:lnTo>
                    <a:pt x="192" y="1370"/>
                  </a:lnTo>
                  <a:lnTo>
                    <a:pt x="204" y="1352"/>
                  </a:lnTo>
                  <a:lnTo>
                    <a:pt x="214" y="1332"/>
                  </a:lnTo>
                  <a:lnTo>
                    <a:pt x="222" y="1310"/>
                  </a:lnTo>
                  <a:lnTo>
                    <a:pt x="226" y="1288"/>
                  </a:lnTo>
                  <a:lnTo>
                    <a:pt x="230" y="1264"/>
                  </a:lnTo>
                  <a:lnTo>
                    <a:pt x="232" y="1242"/>
                  </a:lnTo>
                  <a:lnTo>
                    <a:pt x="232" y="230"/>
                  </a:lnTo>
                  <a:lnTo>
                    <a:pt x="232" y="230"/>
                  </a:lnTo>
                  <a:lnTo>
                    <a:pt x="230" y="208"/>
                  </a:lnTo>
                  <a:lnTo>
                    <a:pt x="226" y="184"/>
                  </a:lnTo>
                  <a:lnTo>
                    <a:pt x="222" y="162"/>
                  </a:lnTo>
                  <a:lnTo>
                    <a:pt x="214" y="140"/>
                  </a:lnTo>
                  <a:lnTo>
                    <a:pt x="204" y="120"/>
                  </a:lnTo>
                  <a:lnTo>
                    <a:pt x="192" y="102"/>
                  </a:lnTo>
                  <a:lnTo>
                    <a:pt x="178" y="84"/>
                  </a:lnTo>
                  <a:lnTo>
                    <a:pt x="164" y="68"/>
                  </a:lnTo>
                  <a:lnTo>
                    <a:pt x="148" y="52"/>
                  </a:lnTo>
                  <a:lnTo>
                    <a:pt x="130" y="38"/>
                  </a:lnTo>
                  <a:lnTo>
                    <a:pt x="110" y="28"/>
                  </a:lnTo>
                  <a:lnTo>
                    <a:pt x="90" y="18"/>
                  </a:lnTo>
                  <a:lnTo>
                    <a:pt x="68" y="10"/>
                  </a:lnTo>
                  <a:lnTo>
                    <a:pt x="46" y="4"/>
                  </a:lnTo>
                  <a:lnTo>
                    <a:pt x="24"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noEditPoints="1"/>
            </p:cNvSpPr>
            <p:nvPr/>
          </p:nvSpPr>
          <p:spPr bwMode="auto">
            <a:xfrm>
              <a:off x="10459268" y="1786752"/>
              <a:ext cx="6013450" cy="5162550"/>
            </a:xfrm>
            <a:custGeom>
              <a:avLst/>
              <a:gdLst>
                <a:gd name="T0" fmla="*/ 3758 w 3788"/>
                <a:gd name="T1" fmla="*/ 52 h 3252"/>
                <a:gd name="T2" fmla="*/ 3704 w 3788"/>
                <a:gd name="T3" fmla="*/ 12 h 3252"/>
                <a:gd name="T4" fmla="*/ 3638 w 3788"/>
                <a:gd name="T5" fmla="*/ 0 h 3252"/>
                <a:gd name="T6" fmla="*/ 1722 w 3788"/>
                <a:gd name="T7" fmla="*/ 748 h 3252"/>
                <a:gd name="T8" fmla="*/ 1560 w 3788"/>
                <a:gd name="T9" fmla="*/ 662 h 3252"/>
                <a:gd name="T10" fmla="*/ 426 w 3788"/>
                <a:gd name="T11" fmla="*/ 646 h 3252"/>
                <a:gd name="T12" fmla="*/ 224 w 3788"/>
                <a:gd name="T13" fmla="*/ 698 h 3252"/>
                <a:gd name="T14" fmla="*/ 126 w 3788"/>
                <a:gd name="T15" fmla="*/ 772 h 3252"/>
                <a:gd name="T16" fmla="*/ 34 w 3788"/>
                <a:gd name="T17" fmla="*/ 908 h 3252"/>
                <a:gd name="T18" fmla="*/ 0 w 3788"/>
                <a:gd name="T19" fmla="*/ 1670 h 3252"/>
                <a:gd name="T20" fmla="*/ 34 w 3788"/>
                <a:gd name="T21" fmla="*/ 1836 h 3252"/>
                <a:gd name="T22" fmla="*/ 126 w 3788"/>
                <a:gd name="T23" fmla="*/ 1972 h 3252"/>
                <a:gd name="T24" fmla="*/ 292 w 3788"/>
                <a:gd name="T25" fmla="*/ 2074 h 3252"/>
                <a:gd name="T26" fmla="*/ 922 w 3788"/>
                <a:gd name="T27" fmla="*/ 3160 h 3252"/>
                <a:gd name="T28" fmla="*/ 990 w 3788"/>
                <a:gd name="T29" fmla="*/ 3238 h 3252"/>
                <a:gd name="T30" fmla="*/ 1676 w 3788"/>
                <a:gd name="T31" fmla="*/ 3252 h 3252"/>
                <a:gd name="T32" fmla="*/ 1736 w 3788"/>
                <a:gd name="T33" fmla="*/ 3238 h 3252"/>
                <a:gd name="T34" fmla="*/ 1780 w 3788"/>
                <a:gd name="T35" fmla="*/ 3204 h 3252"/>
                <a:gd name="T36" fmla="*/ 1812 w 3788"/>
                <a:gd name="T37" fmla="*/ 3146 h 3252"/>
                <a:gd name="T38" fmla="*/ 1812 w 3788"/>
                <a:gd name="T39" fmla="*/ 3078 h 3252"/>
                <a:gd name="T40" fmla="*/ 1446 w 3788"/>
                <a:gd name="T41" fmla="*/ 2096 h 3252"/>
                <a:gd name="T42" fmla="*/ 1606 w 3788"/>
                <a:gd name="T43" fmla="*/ 2064 h 3252"/>
                <a:gd name="T44" fmla="*/ 3588 w 3788"/>
                <a:gd name="T45" fmla="*/ 2766 h 3252"/>
                <a:gd name="T46" fmla="*/ 3648 w 3788"/>
                <a:gd name="T47" fmla="*/ 2778 h 3252"/>
                <a:gd name="T48" fmla="*/ 3714 w 3788"/>
                <a:gd name="T49" fmla="*/ 2762 h 3252"/>
                <a:gd name="T50" fmla="*/ 3764 w 3788"/>
                <a:gd name="T51" fmla="*/ 2716 h 3252"/>
                <a:gd name="T52" fmla="*/ 3788 w 3788"/>
                <a:gd name="T53" fmla="*/ 2652 h 3252"/>
                <a:gd name="T54" fmla="*/ 3788 w 3788"/>
                <a:gd name="T55" fmla="*/ 128 h 3252"/>
                <a:gd name="T56" fmla="*/ 1452 w 3788"/>
                <a:gd name="T57" fmla="*/ 2970 h 3252"/>
                <a:gd name="T58" fmla="*/ 1592 w 3788"/>
                <a:gd name="T59" fmla="*/ 1070 h 3252"/>
                <a:gd name="T60" fmla="*/ 1592 w 3788"/>
                <a:gd name="T61" fmla="*/ 1670 h 3252"/>
                <a:gd name="T62" fmla="*/ 1592 w 3788"/>
                <a:gd name="T63" fmla="*/ 1672 h 3252"/>
                <a:gd name="T64" fmla="*/ 1592 w 3788"/>
                <a:gd name="T65" fmla="*/ 1676 h 3252"/>
                <a:gd name="T66" fmla="*/ 1586 w 3788"/>
                <a:gd name="T67" fmla="*/ 1704 h 3252"/>
                <a:gd name="T68" fmla="*/ 1548 w 3788"/>
                <a:gd name="T69" fmla="*/ 1772 h 3252"/>
                <a:gd name="T70" fmla="*/ 1486 w 3788"/>
                <a:gd name="T71" fmla="*/ 1808 h 3252"/>
                <a:gd name="T72" fmla="*/ 500 w 3788"/>
                <a:gd name="T73" fmla="*/ 1814 h 3252"/>
                <a:gd name="T74" fmla="*/ 384 w 3788"/>
                <a:gd name="T75" fmla="*/ 1808 h 3252"/>
                <a:gd name="T76" fmla="*/ 324 w 3788"/>
                <a:gd name="T77" fmla="*/ 1772 h 3252"/>
                <a:gd name="T78" fmla="*/ 294 w 3788"/>
                <a:gd name="T79" fmla="*/ 1726 h 3252"/>
                <a:gd name="T80" fmla="*/ 282 w 3788"/>
                <a:gd name="T81" fmla="*/ 1072 h 3252"/>
                <a:gd name="T82" fmla="*/ 294 w 3788"/>
                <a:gd name="T83" fmla="*/ 1016 h 3252"/>
                <a:gd name="T84" fmla="*/ 324 w 3788"/>
                <a:gd name="T85" fmla="*/ 970 h 3252"/>
                <a:gd name="T86" fmla="*/ 370 w 3788"/>
                <a:gd name="T87" fmla="*/ 940 h 3252"/>
                <a:gd name="T88" fmla="*/ 1446 w 3788"/>
                <a:gd name="T89" fmla="*/ 928 h 3252"/>
                <a:gd name="T90" fmla="*/ 1502 w 3788"/>
                <a:gd name="T91" fmla="*/ 940 h 3252"/>
                <a:gd name="T92" fmla="*/ 1548 w 3788"/>
                <a:gd name="T93" fmla="*/ 970 h 3252"/>
                <a:gd name="T94" fmla="*/ 1584 w 3788"/>
                <a:gd name="T95" fmla="*/ 1028 h 3252"/>
                <a:gd name="T96" fmla="*/ 1592 w 3788"/>
                <a:gd name="T97" fmla="*/ 1070 h 3252"/>
                <a:gd name="T98" fmla="*/ 1868 w 3788"/>
                <a:gd name="T99" fmla="*/ 1738 h 3252"/>
                <a:gd name="T100" fmla="*/ 1872 w 3788"/>
                <a:gd name="T101" fmla="*/ 1688 h 3252"/>
                <a:gd name="T102" fmla="*/ 1872 w 3788"/>
                <a:gd name="T103" fmla="*/ 1682 h 3252"/>
                <a:gd name="T104" fmla="*/ 1872 w 3788"/>
                <a:gd name="T105" fmla="*/ 1676 h 3252"/>
                <a:gd name="T106" fmla="*/ 1874 w 3788"/>
                <a:gd name="T107" fmla="*/ 1072 h 3252"/>
                <a:gd name="T108" fmla="*/ 1872 w 3788"/>
                <a:gd name="T109" fmla="*/ 1066 h 3252"/>
                <a:gd name="T110" fmla="*/ 1872 w 3788"/>
                <a:gd name="T111" fmla="*/ 1062 h 3252"/>
                <a:gd name="T112" fmla="*/ 1870 w 3788"/>
                <a:gd name="T113" fmla="*/ 1024 h 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88" h="3252">
                  <a:moveTo>
                    <a:pt x="3778" y="90"/>
                  </a:moveTo>
                  <a:lnTo>
                    <a:pt x="3778" y="90"/>
                  </a:lnTo>
                  <a:lnTo>
                    <a:pt x="3772" y="76"/>
                  </a:lnTo>
                  <a:lnTo>
                    <a:pt x="3766" y="64"/>
                  </a:lnTo>
                  <a:lnTo>
                    <a:pt x="3758" y="52"/>
                  </a:lnTo>
                  <a:lnTo>
                    <a:pt x="3748" y="42"/>
                  </a:lnTo>
                  <a:lnTo>
                    <a:pt x="3738" y="32"/>
                  </a:lnTo>
                  <a:lnTo>
                    <a:pt x="3728" y="24"/>
                  </a:lnTo>
                  <a:lnTo>
                    <a:pt x="3716" y="18"/>
                  </a:lnTo>
                  <a:lnTo>
                    <a:pt x="3704" y="12"/>
                  </a:lnTo>
                  <a:lnTo>
                    <a:pt x="3692" y="6"/>
                  </a:lnTo>
                  <a:lnTo>
                    <a:pt x="3678" y="4"/>
                  </a:lnTo>
                  <a:lnTo>
                    <a:pt x="3664" y="0"/>
                  </a:lnTo>
                  <a:lnTo>
                    <a:pt x="3652" y="0"/>
                  </a:lnTo>
                  <a:lnTo>
                    <a:pt x="3638" y="0"/>
                  </a:lnTo>
                  <a:lnTo>
                    <a:pt x="3624" y="2"/>
                  </a:lnTo>
                  <a:lnTo>
                    <a:pt x="3610" y="4"/>
                  </a:lnTo>
                  <a:lnTo>
                    <a:pt x="3596" y="10"/>
                  </a:lnTo>
                  <a:lnTo>
                    <a:pt x="1722" y="748"/>
                  </a:lnTo>
                  <a:lnTo>
                    <a:pt x="1722" y="748"/>
                  </a:lnTo>
                  <a:lnTo>
                    <a:pt x="1692" y="726"/>
                  </a:lnTo>
                  <a:lnTo>
                    <a:pt x="1662" y="706"/>
                  </a:lnTo>
                  <a:lnTo>
                    <a:pt x="1630" y="688"/>
                  </a:lnTo>
                  <a:lnTo>
                    <a:pt x="1596" y="674"/>
                  </a:lnTo>
                  <a:lnTo>
                    <a:pt x="1560" y="662"/>
                  </a:lnTo>
                  <a:lnTo>
                    <a:pt x="1524" y="652"/>
                  </a:lnTo>
                  <a:lnTo>
                    <a:pt x="1486" y="648"/>
                  </a:lnTo>
                  <a:lnTo>
                    <a:pt x="1446" y="646"/>
                  </a:lnTo>
                  <a:lnTo>
                    <a:pt x="426" y="646"/>
                  </a:lnTo>
                  <a:lnTo>
                    <a:pt x="426" y="646"/>
                  </a:lnTo>
                  <a:lnTo>
                    <a:pt x="384" y="648"/>
                  </a:lnTo>
                  <a:lnTo>
                    <a:pt x="342" y="654"/>
                  </a:lnTo>
                  <a:lnTo>
                    <a:pt x="300" y="666"/>
                  </a:lnTo>
                  <a:lnTo>
                    <a:pt x="260" y="680"/>
                  </a:lnTo>
                  <a:lnTo>
                    <a:pt x="224" y="698"/>
                  </a:lnTo>
                  <a:lnTo>
                    <a:pt x="188" y="720"/>
                  </a:lnTo>
                  <a:lnTo>
                    <a:pt x="156" y="744"/>
                  </a:lnTo>
                  <a:lnTo>
                    <a:pt x="126" y="772"/>
                  </a:lnTo>
                  <a:lnTo>
                    <a:pt x="126" y="772"/>
                  </a:lnTo>
                  <a:lnTo>
                    <a:pt x="126" y="772"/>
                  </a:lnTo>
                  <a:lnTo>
                    <a:pt x="126" y="772"/>
                  </a:lnTo>
                  <a:lnTo>
                    <a:pt x="98" y="802"/>
                  </a:lnTo>
                  <a:lnTo>
                    <a:pt x="74" y="834"/>
                  </a:lnTo>
                  <a:lnTo>
                    <a:pt x="52" y="870"/>
                  </a:lnTo>
                  <a:lnTo>
                    <a:pt x="34" y="908"/>
                  </a:lnTo>
                  <a:lnTo>
                    <a:pt x="20" y="946"/>
                  </a:lnTo>
                  <a:lnTo>
                    <a:pt x="8" y="988"/>
                  </a:lnTo>
                  <a:lnTo>
                    <a:pt x="2" y="1030"/>
                  </a:lnTo>
                  <a:lnTo>
                    <a:pt x="0" y="1072"/>
                  </a:lnTo>
                  <a:lnTo>
                    <a:pt x="0" y="1670"/>
                  </a:lnTo>
                  <a:lnTo>
                    <a:pt x="0" y="1670"/>
                  </a:lnTo>
                  <a:lnTo>
                    <a:pt x="2" y="1714"/>
                  </a:lnTo>
                  <a:lnTo>
                    <a:pt x="8" y="1756"/>
                  </a:lnTo>
                  <a:lnTo>
                    <a:pt x="20" y="1796"/>
                  </a:lnTo>
                  <a:lnTo>
                    <a:pt x="34" y="1836"/>
                  </a:lnTo>
                  <a:lnTo>
                    <a:pt x="52" y="1872"/>
                  </a:lnTo>
                  <a:lnTo>
                    <a:pt x="74" y="1908"/>
                  </a:lnTo>
                  <a:lnTo>
                    <a:pt x="98" y="1940"/>
                  </a:lnTo>
                  <a:lnTo>
                    <a:pt x="126" y="1972"/>
                  </a:lnTo>
                  <a:lnTo>
                    <a:pt x="126" y="1972"/>
                  </a:lnTo>
                  <a:lnTo>
                    <a:pt x="154" y="1998"/>
                  </a:lnTo>
                  <a:lnTo>
                    <a:pt x="186" y="2022"/>
                  </a:lnTo>
                  <a:lnTo>
                    <a:pt x="220" y="2042"/>
                  </a:lnTo>
                  <a:lnTo>
                    <a:pt x="254" y="2060"/>
                  </a:lnTo>
                  <a:lnTo>
                    <a:pt x="292" y="2074"/>
                  </a:lnTo>
                  <a:lnTo>
                    <a:pt x="330" y="2086"/>
                  </a:lnTo>
                  <a:lnTo>
                    <a:pt x="370" y="2092"/>
                  </a:lnTo>
                  <a:lnTo>
                    <a:pt x="412" y="2096"/>
                  </a:lnTo>
                  <a:lnTo>
                    <a:pt x="922" y="3160"/>
                  </a:lnTo>
                  <a:lnTo>
                    <a:pt x="922" y="3160"/>
                  </a:lnTo>
                  <a:lnTo>
                    <a:pt x="930" y="3180"/>
                  </a:lnTo>
                  <a:lnTo>
                    <a:pt x="942" y="3198"/>
                  </a:lnTo>
                  <a:lnTo>
                    <a:pt x="956" y="3212"/>
                  </a:lnTo>
                  <a:lnTo>
                    <a:pt x="972" y="3226"/>
                  </a:lnTo>
                  <a:lnTo>
                    <a:pt x="990" y="3238"/>
                  </a:lnTo>
                  <a:lnTo>
                    <a:pt x="1010" y="3246"/>
                  </a:lnTo>
                  <a:lnTo>
                    <a:pt x="1032" y="3250"/>
                  </a:lnTo>
                  <a:lnTo>
                    <a:pt x="1054" y="3252"/>
                  </a:lnTo>
                  <a:lnTo>
                    <a:pt x="1676" y="3252"/>
                  </a:lnTo>
                  <a:lnTo>
                    <a:pt x="1676" y="3252"/>
                  </a:lnTo>
                  <a:lnTo>
                    <a:pt x="1676" y="3252"/>
                  </a:lnTo>
                  <a:lnTo>
                    <a:pt x="1690" y="3250"/>
                  </a:lnTo>
                  <a:lnTo>
                    <a:pt x="1706" y="3248"/>
                  </a:lnTo>
                  <a:lnTo>
                    <a:pt x="1720" y="3244"/>
                  </a:lnTo>
                  <a:lnTo>
                    <a:pt x="1736" y="3238"/>
                  </a:lnTo>
                  <a:lnTo>
                    <a:pt x="1736" y="3238"/>
                  </a:lnTo>
                  <a:lnTo>
                    <a:pt x="1748" y="3232"/>
                  </a:lnTo>
                  <a:lnTo>
                    <a:pt x="1760" y="3224"/>
                  </a:lnTo>
                  <a:lnTo>
                    <a:pt x="1770" y="3214"/>
                  </a:lnTo>
                  <a:lnTo>
                    <a:pt x="1780" y="3204"/>
                  </a:lnTo>
                  <a:lnTo>
                    <a:pt x="1788" y="3194"/>
                  </a:lnTo>
                  <a:lnTo>
                    <a:pt x="1796" y="3182"/>
                  </a:lnTo>
                  <a:lnTo>
                    <a:pt x="1802" y="3170"/>
                  </a:lnTo>
                  <a:lnTo>
                    <a:pt x="1808" y="3158"/>
                  </a:lnTo>
                  <a:lnTo>
                    <a:pt x="1812" y="3146"/>
                  </a:lnTo>
                  <a:lnTo>
                    <a:pt x="1814" y="3132"/>
                  </a:lnTo>
                  <a:lnTo>
                    <a:pt x="1816" y="3118"/>
                  </a:lnTo>
                  <a:lnTo>
                    <a:pt x="1816" y="3104"/>
                  </a:lnTo>
                  <a:lnTo>
                    <a:pt x="1814" y="3092"/>
                  </a:lnTo>
                  <a:lnTo>
                    <a:pt x="1812" y="3078"/>
                  </a:lnTo>
                  <a:lnTo>
                    <a:pt x="1808" y="3064"/>
                  </a:lnTo>
                  <a:lnTo>
                    <a:pt x="1802" y="3050"/>
                  </a:lnTo>
                  <a:lnTo>
                    <a:pt x="1344" y="2096"/>
                  </a:lnTo>
                  <a:lnTo>
                    <a:pt x="1446" y="2096"/>
                  </a:lnTo>
                  <a:lnTo>
                    <a:pt x="1446" y="2096"/>
                  </a:lnTo>
                  <a:lnTo>
                    <a:pt x="1480" y="2094"/>
                  </a:lnTo>
                  <a:lnTo>
                    <a:pt x="1512" y="2092"/>
                  </a:lnTo>
                  <a:lnTo>
                    <a:pt x="1544" y="2084"/>
                  </a:lnTo>
                  <a:lnTo>
                    <a:pt x="1576" y="2076"/>
                  </a:lnTo>
                  <a:lnTo>
                    <a:pt x="1606" y="2064"/>
                  </a:lnTo>
                  <a:lnTo>
                    <a:pt x="1636" y="2052"/>
                  </a:lnTo>
                  <a:lnTo>
                    <a:pt x="1664" y="2036"/>
                  </a:lnTo>
                  <a:lnTo>
                    <a:pt x="1690" y="2020"/>
                  </a:lnTo>
                  <a:lnTo>
                    <a:pt x="3588" y="2766"/>
                  </a:lnTo>
                  <a:lnTo>
                    <a:pt x="3588" y="2766"/>
                  </a:lnTo>
                  <a:lnTo>
                    <a:pt x="3602" y="2772"/>
                  </a:lnTo>
                  <a:lnTo>
                    <a:pt x="3616" y="2776"/>
                  </a:lnTo>
                  <a:lnTo>
                    <a:pt x="3632" y="2778"/>
                  </a:lnTo>
                  <a:lnTo>
                    <a:pt x="3648" y="2778"/>
                  </a:lnTo>
                  <a:lnTo>
                    <a:pt x="3648" y="2778"/>
                  </a:lnTo>
                  <a:lnTo>
                    <a:pt x="3662" y="2778"/>
                  </a:lnTo>
                  <a:lnTo>
                    <a:pt x="3676" y="2776"/>
                  </a:lnTo>
                  <a:lnTo>
                    <a:pt x="3690" y="2772"/>
                  </a:lnTo>
                  <a:lnTo>
                    <a:pt x="3702" y="2768"/>
                  </a:lnTo>
                  <a:lnTo>
                    <a:pt x="3714" y="2762"/>
                  </a:lnTo>
                  <a:lnTo>
                    <a:pt x="3726" y="2754"/>
                  </a:lnTo>
                  <a:lnTo>
                    <a:pt x="3738" y="2746"/>
                  </a:lnTo>
                  <a:lnTo>
                    <a:pt x="3748" y="2738"/>
                  </a:lnTo>
                  <a:lnTo>
                    <a:pt x="3756" y="2728"/>
                  </a:lnTo>
                  <a:lnTo>
                    <a:pt x="3764" y="2716"/>
                  </a:lnTo>
                  <a:lnTo>
                    <a:pt x="3772" y="2706"/>
                  </a:lnTo>
                  <a:lnTo>
                    <a:pt x="3778" y="2692"/>
                  </a:lnTo>
                  <a:lnTo>
                    <a:pt x="3782" y="2680"/>
                  </a:lnTo>
                  <a:lnTo>
                    <a:pt x="3786" y="2666"/>
                  </a:lnTo>
                  <a:lnTo>
                    <a:pt x="3788" y="2652"/>
                  </a:lnTo>
                  <a:lnTo>
                    <a:pt x="3788" y="2638"/>
                  </a:lnTo>
                  <a:lnTo>
                    <a:pt x="3788" y="140"/>
                  </a:lnTo>
                  <a:lnTo>
                    <a:pt x="3788" y="140"/>
                  </a:lnTo>
                  <a:lnTo>
                    <a:pt x="3788" y="140"/>
                  </a:lnTo>
                  <a:lnTo>
                    <a:pt x="3788" y="128"/>
                  </a:lnTo>
                  <a:lnTo>
                    <a:pt x="3786" y="114"/>
                  </a:lnTo>
                  <a:lnTo>
                    <a:pt x="3782" y="102"/>
                  </a:lnTo>
                  <a:lnTo>
                    <a:pt x="3778" y="90"/>
                  </a:lnTo>
                  <a:lnTo>
                    <a:pt x="3778" y="90"/>
                  </a:lnTo>
                  <a:close/>
                  <a:moveTo>
                    <a:pt x="1452" y="2970"/>
                  </a:moveTo>
                  <a:lnTo>
                    <a:pt x="1334" y="2970"/>
                  </a:lnTo>
                  <a:lnTo>
                    <a:pt x="1036" y="2378"/>
                  </a:lnTo>
                  <a:lnTo>
                    <a:pt x="1104" y="2244"/>
                  </a:lnTo>
                  <a:lnTo>
                    <a:pt x="1452" y="2970"/>
                  </a:lnTo>
                  <a:close/>
                  <a:moveTo>
                    <a:pt x="1592" y="1070"/>
                  </a:moveTo>
                  <a:lnTo>
                    <a:pt x="1592" y="1070"/>
                  </a:lnTo>
                  <a:lnTo>
                    <a:pt x="1592" y="1072"/>
                  </a:lnTo>
                  <a:lnTo>
                    <a:pt x="1592" y="1072"/>
                  </a:lnTo>
                  <a:lnTo>
                    <a:pt x="1592" y="1072"/>
                  </a:lnTo>
                  <a:lnTo>
                    <a:pt x="1592" y="1670"/>
                  </a:lnTo>
                  <a:lnTo>
                    <a:pt x="1592" y="1670"/>
                  </a:lnTo>
                  <a:lnTo>
                    <a:pt x="1592" y="1672"/>
                  </a:lnTo>
                  <a:lnTo>
                    <a:pt x="1592" y="1672"/>
                  </a:lnTo>
                  <a:lnTo>
                    <a:pt x="1592" y="1672"/>
                  </a:lnTo>
                  <a:lnTo>
                    <a:pt x="1592" y="1672"/>
                  </a:lnTo>
                  <a:lnTo>
                    <a:pt x="1592" y="1674"/>
                  </a:lnTo>
                  <a:lnTo>
                    <a:pt x="1592" y="1674"/>
                  </a:lnTo>
                  <a:lnTo>
                    <a:pt x="1592" y="1676"/>
                  </a:lnTo>
                  <a:lnTo>
                    <a:pt x="1592" y="1676"/>
                  </a:lnTo>
                  <a:lnTo>
                    <a:pt x="1592" y="1676"/>
                  </a:lnTo>
                  <a:lnTo>
                    <a:pt x="1590" y="1676"/>
                  </a:lnTo>
                  <a:lnTo>
                    <a:pt x="1590" y="1678"/>
                  </a:lnTo>
                  <a:lnTo>
                    <a:pt x="1590" y="1678"/>
                  </a:lnTo>
                  <a:lnTo>
                    <a:pt x="1590" y="1690"/>
                  </a:lnTo>
                  <a:lnTo>
                    <a:pt x="1586" y="1704"/>
                  </a:lnTo>
                  <a:lnTo>
                    <a:pt x="1584" y="1716"/>
                  </a:lnTo>
                  <a:lnTo>
                    <a:pt x="1578" y="1730"/>
                  </a:lnTo>
                  <a:lnTo>
                    <a:pt x="1566" y="1752"/>
                  </a:lnTo>
                  <a:lnTo>
                    <a:pt x="1548" y="1772"/>
                  </a:lnTo>
                  <a:lnTo>
                    <a:pt x="1548" y="1772"/>
                  </a:lnTo>
                  <a:lnTo>
                    <a:pt x="1544" y="1776"/>
                  </a:lnTo>
                  <a:lnTo>
                    <a:pt x="1544" y="1776"/>
                  </a:lnTo>
                  <a:lnTo>
                    <a:pt x="1522" y="1792"/>
                  </a:lnTo>
                  <a:lnTo>
                    <a:pt x="1500" y="1804"/>
                  </a:lnTo>
                  <a:lnTo>
                    <a:pt x="1486" y="1808"/>
                  </a:lnTo>
                  <a:lnTo>
                    <a:pt x="1474" y="1812"/>
                  </a:lnTo>
                  <a:lnTo>
                    <a:pt x="1460" y="1814"/>
                  </a:lnTo>
                  <a:lnTo>
                    <a:pt x="1446" y="1814"/>
                  </a:lnTo>
                  <a:lnTo>
                    <a:pt x="1122" y="1814"/>
                  </a:lnTo>
                  <a:lnTo>
                    <a:pt x="500" y="1814"/>
                  </a:lnTo>
                  <a:lnTo>
                    <a:pt x="426" y="1814"/>
                  </a:lnTo>
                  <a:lnTo>
                    <a:pt x="426" y="1814"/>
                  </a:lnTo>
                  <a:lnTo>
                    <a:pt x="412" y="1814"/>
                  </a:lnTo>
                  <a:lnTo>
                    <a:pt x="398" y="1812"/>
                  </a:lnTo>
                  <a:lnTo>
                    <a:pt x="384" y="1808"/>
                  </a:lnTo>
                  <a:lnTo>
                    <a:pt x="370" y="1802"/>
                  </a:lnTo>
                  <a:lnTo>
                    <a:pt x="358" y="1796"/>
                  </a:lnTo>
                  <a:lnTo>
                    <a:pt x="346" y="1790"/>
                  </a:lnTo>
                  <a:lnTo>
                    <a:pt x="334" y="1782"/>
                  </a:lnTo>
                  <a:lnTo>
                    <a:pt x="324" y="1772"/>
                  </a:lnTo>
                  <a:lnTo>
                    <a:pt x="324" y="1772"/>
                  </a:lnTo>
                  <a:lnTo>
                    <a:pt x="316" y="1762"/>
                  </a:lnTo>
                  <a:lnTo>
                    <a:pt x="306" y="1750"/>
                  </a:lnTo>
                  <a:lnTo>
                    <a:pt x="300" y="1738"/>
                  </a:lnTo>
                  <a:lnTo>
                    <a:pt x="294" y="1726"/>
                  </a:lnTo>
                  <a:lnTo>
                    <a:pt x="288" y="1712"/>
                  </a:lnTo>
                  <a:lnTo>
                    <a:pt x="284" y="1698"/>
                  </a:lnTo>
                  <a:lnTo>
                    <a:pt x="282" y="1684"/>
                  </a:lnTo>
                  <a:lnTo>
                    <a:pt x="282" y="1670"/>
                  </a:lnTo>
                  <a:lnTo>
                    <a:pt x="282" y="1072"/>
                  </a:lnTo>
                  <a:lnTo>
                    <a:pt x="282" y="1072"/>
                  </a:lnTo>
                  <a:lnTo>
                    <a:pt x="282" y="1058"/>
                  </a:lnTo>
                  <a:lnTo>
                    <a:pt x="284" y="1044"/>
                  </a:lnTo>
                  <a:lnTo>
                    <a:pt x="288" y="1030"/>
                  </a:lnTo>
                  <a:lnTo>
                    <a:pt x="294" y="1016"/>
                  </a:lnTo>
                  <a:lnTo>
                    <a:pt x="300" y="1004"/>
                  </a:lnTo>
                  <a:lnTo>
                    <a:pt x="306" y="992"/>
                  </a:lnTo>
                  <a:lnTo>
                    <a:pt x="316" y="980"/>
                  </a:lnTo>
                  <a:lnTo>
                    <a:pt x="324" y="970"/>
                  </a:lnTo>
                  <a:lnTo>
                    <a:pt x="324" y="970"/>
                  </a:lnTo>
                  <a:lnTo>
                    <a:pt x="324" y="970"/>
                  </a:lnTo>
                  <a:lnTo>
                    <a:pt x="334" y="962"/>
                  </a:lnTo>
                  <a:lnTo>
                    <a:pt x="346" y="952"/>
                  </a:lnTo>
                  <a:lnTo>
                    <a:pt x="358" y="946"/>
                  </a:lnTo>
                  <a:lnTo>
                    <a:pt x="370" y="940"/>
                  </a:lnTo>
                  <a:lnTo>
                    <a:pt x="384" y="934"/>
                  </a:lnTo>
                  <a:lnTo>
                    <a:pt x="398" y="930"/>
                  </a:lnTo>
                  <a:lnTo>
                    <a:pt x="412" y="928"/>
                  </a:lnTo>
                  <a:lnTo>
                    <a:pt x="426" y="928"/>
                  </a:lnTo>
                  <a:lnTo>
                    <a:pt x="1446" y="928"/>
                  </a:lnTo>
                  <a:lnTo>
                    <a:pt x="1446" y="928"/>
                  </a:lnTo>
                  <a:lnTo>
                    <a:pt x="1462" y="928"/>
                  </a:lnTo>
                  <a:lnTo>
                    <a:pt x="1476" y="930"/>
                  </a:lnTo>
                  <a:lnTo>
                    <a:pt x="1490" y="934"/>
                  </a:lnTo>
                  <a:lnTo>
                    <a:pt x="1502" y="940"/>
                  </a:lnTo>
                  <a:lnTo>
                    <a:pt x="1516" y="946"/>
                  </a:lnTo>
                  <a:lnTo>
                    <a:pt x="1528" y="952"/>
                  </a:lnTo>
                  <a:lnTo>
                    <a:pt x="1538" y="960"/>
                  </a:lnTo>
                  <a:lnTo>
                    <a:pt x="1548" y="970"/>
                  </a:lnTo>
                  <a:lnTo>
                    <a:pt x="1548" y="970"/>
                  </a:lnTo>
                  <a:lnTo>
                    <a:pt x="1558" y="980"/>
                  </a:lnTo>
                  <a:lnTo>
                    <a:pt x="1566" y="992"/>
                  </a:lnTo>
                  <a:lnTo>
                    <a:pt x="1572" y="1002"/>
                  </a:lnTo>
                  <a:lnTo>
                    <a:pt x="1580" y="1014"/>
                  </a:lnTo>
                  <a:lnTo>
                    <a:pt x="1584" y="1028"/>
                  </a:lnTo>
                  <a:lnTo>
                    <a:pt x="1588" y="1040"/>
                  </a:lnTo>
                  <a:lnTo>
                    <a:pt x="1590" y="1054"/>
                  </a:lnTo>
                  <a:lnTo>
                    <a:pt x="1592" y="1070"/>
                  </a:lnTo>
                  <a:lnTo>
                    <a:pt x="1592" y="1070"/>
                  </a:lnTo>
                  <a:lnTo>
                    <a:pt x="1592" y="1070"/>
                  </a:lnTo>
                  <a:close/>
                  <a:moveTo>
                    <a:pt x="3506" y="2432"/>
                  </a:moveTo>
                  <a:lnTo>
                    <a:pt x="1858" y="1782"/>
                  </a:lnTo>
                  <a:lnTo>
                    <a:pt x="1858" y="1782"/>
                  </a:lnTo>
                  <a:lnTo>
                    <a:pt x="1864" y="1760"/>
                  </a:lnTo>
                  <a:lnTo>
                    <a:pt x="1868" y="1738"/>
                  </a:lnTo>
                  <a:lnTo>
                    <a:pt x="1870" y="1714"/>
                  </a:lnTo>
                  <a:lnTo>
                    <a:pt x="1872" y="1692"/>
                  </a:lnTo>
                  <a:lnTo>
                    <a:pt x="1872" y="1692"/>
                  </a:lnTo>
                  <a:lnTo>
                    <a:pt x="1872" y="1690"/>
                  </a:lnTo>
                  <a:lnTo>
                    <a:pt x="1872" y="1688"/>
                  </a:lnTo>
                  <a:lnTo>
                    <a:pt x="1872" y="1686"/>
                  </a:lnTo>
                  <a:lnTo>
                    <a:pt x="1872" y="1686"/>
                  </a:lnTo>
                  <a:lnTo>
                    <a:pt x="1872" y="1684"/>
                  </a:lnTo>
                  <a:lnTo>
                    <a:pt x="1872" y="1682"/>
                  </a:lnTo>
                  <a:lnTo>
                    <a:pt x="1872" y="1682"/>
                  </a:lnTo>
                  <a:lnTo>
                    <a:pt x="1872" y="1678"/>
                  </a:lnTo>
                  <a:lnTo>
                    <a:pt x="1872" y="1678"/>
                  </a:lnTo>
                  <a:lnTo>
                    <a:pt x="1872" y="1676"/>
                  </a:lnTo>
                  <a:lnTo>
                    <a:pt x="1872" y="1676"/>
                  </a:lnTo>
                  <a:lnTo>
                    <a:pt x="1872" y="1676"/>
                  </a:lnTo>
                  <a:lnTo>
                    <a:pt x="1874" y="1674"/>
                  </a:lnTo>
                  <a:lnTo>
                    <a:pt x="1874" y="1672"/>
                  </a:lnTo>
                  <a:lnTo>
                    <a:pt x="1874" y="1670"/>
                  </a:lnTo>
                  <a:lnTo>
                    <a:pt x="1874" y="1072"/>
                  </a:lnTo>
                  <a:lnTo>
                    <a:pt x="1874" y="1072"/>
                  </a:lnTo>
                  <a:lnTo>
                    <a:pt x="1874" y="1070"/>
                  </a:lnTo>
                  <a:lnTo>
                    <a:pt x="1874" y="1070"/>
                  </a:lnTo>
                  <a:lnTo>
                    <a:pt x="1872" y="1068"/>
                  </a:lnTo>
                  <a:lnTo>
                    <a:pt x="1872" y="1068"/>
                  </a:lnTo>
                  <a:lnTo>
                    <a:pt x="1872" y="1066"/>
                  </a:lnTo>
                  <a:lnTo>
                    <a:pt x="1872" y="1066"/>
                  </a:lnTo>
                  <a:lnTo>
                    <a:pt x="1872" y="1064"/>
                  </a:lnTo>
                  <a:lnTo>
                    <a:pt x="1872" y="1062"/>
                  </a:lnTo>
                  <a:lnTo>
                    <a:pt x="1872" y="1062"/>
                  </a:lnTo>
                  <a:lnTo>
                    <a:pt x="1872" y="1062"/>
                  </a:lnTo>
                  <a:lnTo>
                    <a:pt x="1872" y="1060"/>
                  </a:lnTo>
                  <a:lnTo>
                    <a:pt x="1872" y="1056"/>
                  </a:lnTo>
                  <a:lnTo>
                    <a:pt x="1872" y="1054"/>
                  </a:lnTo>
                  <a:lnTo>
                    <a:pt x="1872" y="1054"/>
                  </a:lnTo>
                  <a:lnTo>
                    <a:pt x="1870" y="1024"/>
                  </a:lnTo>
                  <a:lnTo>
                    <a:pt x="1866" y="994"/>
                  </a:lnTo>
                  <a:lnTo>
                    <a:pt x="3506" y="348"/>
                  </a:lnTo>
                  <a:lnTo>
                    <a:pt x="3506" y="243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3621568" y="2818627"/>
              <a:ext cx="2212975" cy="1047750"/>
            </a:xfrm>
            <a:custGeom>
              <a:avLst/>
              <a:gdLst>
                <a:gd name="T0" fmla="*/ 1394 w 1394"/>
                <a:gd name="T1" fmla="*/ 0 h 660"/>
                <a:gd name="T2" fmla="*/ 0 w 1394"/>
                <a:gd name="T3" fmla="*/ 472 h 660"/>
                <a:gd name="T4" fmla="*/ 0 w 1394"/>
                <a:gd name="T5" fmla="*/ 660 h 660"/>
                <a:gd name="T6" fmla="*/ 1394 w 1394"/>
                <a:gd name="T7" fmla="*/ 416 h 660"/>
                <a:gd name="T8" fmla="*/ 1394 w 1394"/>
                <a:gd name="T9" fmla="*/ 0 h 660"/>
              </a:gdLst>
              <a:ahLst/>
              <a:cxnLst>
                <a:cxn ang="0">
                  <a:pos x="T0" y="T1"/>
                </a:cxn>
                <a:cxn ang="0">
                  <a:pos x="T2" y="T3"/>
                </a:cxn>
                <a:cxn ang="0">
                  <a:pos x="T4" y="T5"/>
                </a:cxn>
                <a:cxn ang="0">
                  <a:pos x="T6" y="T7"/>
                </a:cxn>
                <a:cxn ang="0">
                  <a:pos x="T8" y="T9"/>
                </a:cxn>
              </a:cxnLst>
              <a:rect l="0" t="0" r="r" b="b"/>
              <a:pathLst>
                <a:path w="1394" h="660">
                  <a:moveTo>
                    <a:pt x="1394" y="0"/>
                  </a:moveTo>
                  <a:lnTo>
                    <a:pt x="0" y="472"/>
                  </a:lnTo>
                  <a:lnTo>
                    <a:pt x="0" y="660"/>
                  </a:lnTo>
                  <a:lnTo>
                    <a:pt x="1394" y="416"/>
                  </a:lnTo>
                  <a:lnTo>
                    <a:pt x="139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3" name="Rectangle 12"/>
          <p:cNvSpPr/>
          <p:nvPr/>
        </p:nvSpPr>
        <p:spPr>
          <a:xfrm>
            <a:off x="7449591"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1</a:t>
            </a:r>
          </a:p>
        </p:txBody>
      </p:sp>
      <p:sp>
        <p:nvSpPr>
          <p:cNvPr id="14" name="Rectangle 13"/>
          <p:cNvSpPr/>
          <p:nvPr/>
        </p:nvSpPr>
        <p:spPr>
          <a:xfrm>
            <a:off x="7660850"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2</a:t>
            </a:r>
          </a:p>
        </p:txBody>
      </p:sp>
      <p:sp>
        <p:nvSpPr>
          <p:cNvPr id="15" name="Rectangle 14"/>
          <p:cNvSpPr/>
          <p:nvPr/>
        </p:nvSpPr>
        <p:spPr>
          <a:xfrm>
            <a:off x="7872109"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3</a:t>
            </a:r>
          </a:p>
        </p:txBody>
      </p:sp>
      <p:sp>
        <p:nvSpPr>
          <p:cNvPr id="17" name="Rectangle 16"/>
          <p:cNvSpPr/>
          <p:nvPr/>
        </p:nvSpPr>
        <p:spPr>
          <a:xfrm>
            <a:off x="8083368"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4</a:t>
            </a:r>
          </a:p>
        </p:txBody>
      </p:sp>
      <p:sp>
        <p:nvSpPr>
          <p:cNvPr id="18" name="Rectangle 17"/>
          <p:cNvSpPr/>
          <p:nvPr/>
        </p:nvSpPr>
        <p:spPr>
          <a:xfrm>
            <a:off x="8294627" y="244475"/>
            <a:ext cx="163468" cy="22978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5</a:t>
            </a:r>
          </a:p>
        </p:txBody>
      </p:sp>
      <p:sp>
        <p:nvSpPr>
          <p:cNvPr id="19" name="Rectangle 18"/>
          <p:cNvSpPr/>
          <p:nvPr/>
        </p:nvSpPr>
        <p:spPr>
          <a:xfrm>
            <a:off x="8505886" y="244475"/>
            <a:ext cx="163468" cy="22931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lumMod val="65000"/>
                    <a:lumOff val="35000"/>
                  </a:schemeClr>
                </a:solidFill>
              </a:rPr>
              <a:t>6</a:t>
            </a:r>
          </a:p>
        </p:txBody>
      </p:sp>
      <p:sp>
        <p:nvSpPr>
          <p:cNvPr id="20" name="Rectangle 19"/>
          <p:cNvSpPr/>
          <p:nvPr/>
        </p:nvSpPr>
        <p:spPr>
          <a:xfrm>
            <a:off x="6650616" y="244475"/>
            <a:ext cx="751184" cy="229310"/>
          </a:xfrm>
          <a:prstGeom prst="rect">
            <a:avLst/>
          </a:prstGeom>
          <a:solidFill>
            <a:srgbClr val="D6EBF2"/>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Objective #</a:t>
            </a:r>
            <a:endParaRPr lang="en-AU" sz="900" i="1" dirty="0">
              <a:solidFill>
                <a:schemeClr val="tx1"/>
              </a:solidFill>
            </a:endParaRPr>
          </a:p>
        </p:txBody>
      </p:sp>
      <p:sp>
        <p:nvSpPr>
          <p:cNvPr id="21" name="Rectangle 20"/>
          <p:cNvSpPr/>
          <p:nvPr/>
        </p:nvSpPr>
        <p:spPr>
          <a:xfrm>
            <a:off x="8717145" y="244475"/>
            <a:ext cx="163468" cy="229310"/>
          </a:xfrm>
          <a:prstGeom prst="rect">
            <a:avLst/>
          </a:prstGeom>
          <a:solidFill>
            <a:srgbClr val="EDF6F9"/>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rPr>
              <a:t>7</a:t>
            </a:r>
          </a:p>
        </p:txBody>
      </p:sp>
    </p:spTree>
    <p:extLst>
      <p:ext uri="{BB962C8B-B14F-4D97-AF65-F5344CB8AC3E}">
        <p14:creationId xmlns:p14="http://schemas.microsoft.com/office/powerpoint/2010/main" val="145220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139109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Approval and endorsement</a:t>
            </a:r>
          </a:p>
          <a:p>
            <a:pPr algn="l">
              <a:lnSpc>
                <a:spcPct val="100000"/>
              </a:lnSpc>
            </a:pPr>
            <a:r>
              <a:rPr lang="en-AU" sz="1800" dirty="0">
                <a:latin typeface="Georgia" panose="02040502050405020303" pitchFamily="18" charset="0"/>
              </a:rPr>
              <a:t>The SBN Tanzania Strategy for 2016 – 2018 has been approved and endorsed</a:t>
            </a:r>
          </a:p>
        </p:txBody>
      </p:sp>
      <p:cxnSp>
        <p:nvCxnSpPr>
          <p:cNvPr id="18"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378941" y="1510874"/>
            <a:ext cx="8501672" cy="483209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AU" sz="1400" b="1" i="1" dirty="0">
                <a:solidFill>
                  <a:schemeClr val="tx1"/>
                </a:solidFill>
              </a:rPr>
              <a:t>December 2015</a:t>
            </a:r>
          </a:p>
          <a:p>
            <a:endParaRPr lang="en-AU" sz="1400" dirty="0">
              <a:solidFill>
                <a:schemeClr val="tx1"/>
              </a:solidFill>
            </a:endParaRPr>
          </a:p>
          <a:p>
            <a:r>
              <a:rPr lang="en-AU" sz="1400" dirty="0">
                <a:solidFill>
                  <a:schemeClr val="tx1"/>
                </a:solidFill>
              </a:rPr>
              <a:t>The SUN Business Network Tanzania Strategy for 2016 – 2018 is hereby approved and endorsed by the Global Alliance For Improved Nutrition (GAIN) Country Representative and SUN Business Network Tanzania Coordinator, </a:t>
            </a:r>
            <a:r>
              <a:rPr lang="en-AU" sz="1400" dirty="0" err="1">
                <a:solidFill>
                  <a:schemeClr val="tx1"/>
                </a:solidFill>
              </a:rPr>
              <a:t>Enock</a:t>
            </a:r>
            <a:r>
              <a:rPr lang="en-AU" sz="1400" dirty="0">
                <a:solidFill>
                  <a:schemeClr val="tx1"/>
                </a:solidFill>
              </a:rPr>
              <a:t> </a:t>
            </a:r>
            <a:r>
              <a:rPr lang="en-AU" sz="1400" dirty="0" err="1">
                <a:solidFill>
                  <a:schemeClr val="tx1"/>
                </a:solidFill>
              </a:rPr>
              <a:t>Musinguzi</a:t>
            </a:r>
            <a:r>
              <a:rPr lang="en-AU" sz="1400" dirty="0">
                <a:solidFill>
                  <a:schemeClr val="tx1"/>
                </a:solidFill>
              </a:rPr>
              <a:t>. </a:t>
            </a:r>
          </a:p>
          <a:p>
            <a:endParaRPr lang="en-AU" sz="1400" dirty="0">
              <a:solidFill>
                <a:schemeClr val="tx1"/>
              </a:solidFill>
            </a:endParaRPr>
          </a:p>
          <a:p>
            <a:r>
              <a:rPr lang="en-AU" sz="1400" dirty="0">
                <a:solidFill>
                  <a:schemeClr val="tx1"/>
                </a:solidFill>
              </a:rPr>
              <a:t>The SBN Tanzania Coordinator is accountable for achieving all of the objectives and direct KPIs set out in this strategy, in line with the SBN Tanzania’s guiding values. This is contingent upon the SBN securing an additional $75k in funding to cover the costs required for 2016 activities. Updates and revisions to this strategy are to be made only in accordance with the processes set out in the ‘Housekeeping’ section above. </a:t>
            </a:r>
          </a:p>
          <a:p>
            <a:endParaRPr lang="en-AU" sz="1400" dirty="0">
              <a:solidFill>
                <a:schemeClr val="tx1"/>
              </a:solidFill>
            </a:endParaRPr>
          </a:p>
          <a:p>
            <a:r>
              <a:rPr lang="en-AU" sz="1400" dirty="0">
                <a:solidFill>
                  <a:schemeClr val="tx1"/>
                </a:solidFill>
              </a:rPr>
              <a:t>It is expected that, at the conclusion of the 3 year period from 2016 – 2018, a new strategy for SBN Tanzania will be developed and implemented. </a:t>
            </a:r>
          </a:p>
          <a:p>
            <a:endParaRPr lang="en-AU" sz="1400" dirty="0">
              <a:solidFill>
                <a:schemeClr val="tx1"/>
              </a:solidFill>
            </a:endParaRPr>
          </a:p>
          <a:p>
            <a:r>
              <a:rPr lang="en-AU" sz="1400" b="1" dirty="0">
                <a:solidFill>
                  <a:schemeClr val="tx1"/>
                </a:solidFill>
              </a:rPr>
              <a:t>SBN Tanzania 2016 – 2018 Strategy approved and endorsed by:</a:t>
            </a:r>
          </a:p>
          <a:p>
            <a:endParaRPr lang="en-AU" sz="1400" dirty="0">
              <a:solidFill>
                <a:schemeClr val="tx1"/>
              </a:solidFill>
            </a:endParaRPr>
          </a:p>
          <a:p>
            <a:endParaRPr lang="en-AU" sz="1400" dirty="0">
              <a:solidFill>
                <a:schemeClr val="tx1"/>
              </a:solidFill>
            </a:endParaRPr>
          </a:p>
          <a:p>
            <a:endParaRPr lang="en-AU" sz="1400" dirty="0">
              <a:solidFill>
                <a:schemeClr val="tx1"/>
              </a:solidFill>
            </a:endParaRPr>
          </a:p>
          <a:p>
            <a:r>
              <a:rPr lang="en-AU" sz="1400" dirty="0">
                <a:solidFill>
                  <a:schemeClr val="tx1"/>
                </a:solidFill>
              </a:rPr>
              <a:t>Signed: …………………………………………………………………………………..           Date: ………………………….......</a:t>
            </a:r>
          </a:p>
          <a:p>
            <a:endParaRPr lang="en-AU" sz="1400" dirty="0">
              <a:solidFill>
                <a:schemeClr val="tx1"/>
              </a:solidFill>
            </a:endParaRPr>
          </a:p>
          <a:p>
            <a:r>
              <a:rPr lang="en-AU" sz="1400" b="1" dirty="0" err="1">
                <a:solidFill>
                  <a:schemeClr val="tx1"/>
                </a:solidFill>
              </a:rPr>
              <a:t>Enock</a:t>
            </a:r>
            <a:r>
              <a:rPr lang="en-AU" sz="1400" b="1" dirty="0">
                <a:solidFill>
                  <a:schemeClr val="tx1"/>
                </a:solidFill>
              </a:rPr>
              <a:t> </a:t>
            </a:r>
            <a:r>
              <a:rPr lang="en-AU" sz="1400" b="1" dirty="0" err="1">
                <a:solidFill>
                  <a:schemeClr val="tx1"/>
                </a:solidFill>
              </a:rPr>
              <a:t>Musinguzi</a:t>
            </a:r>
            <a:endParaRPr lang="en-AU" sz="1400" b="1" dirty="0">
              <a:solidFill>
                <a:schemeClr val="tx1"/>
              </a:solidFill>
            </a:endParaRPr>
          </a:p>
          <a:p>
            <a:r>
              <a:rPr lang="en-AU" sz="1400" dirty="0">
                <a:solidFill>
                  <a:schemeClr val="tx1"/>
                </a:solidFill>
              </a:rPr>
              <a:t>GAIN Tanzania Country Representative and SBN Tanzania Coordinator</a:t>
            </a:r>
          </a:p>
        </p:txBody>
      </p:sp>
    </p:spTree>
    <p:extLst>
      <p:ext uri="{BB962C8B-B14F-4D97-AF65-F5344CB8AC3E}">
        <p14:creationId xmlns:p14="http://schemas.microsoft.com/office/powerpoint/2010/main" val="278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6836928" y="2663080"/>
            <a:ext cx="2279093"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AU" sz="26200" b="1" i="1" dirty="0">
              <a:solidFill>
                <a:schemeClr val="accent1">
                  <a:lumMod val="50000"/>
                </a:schemeClr>
              </a:solidFill>
              <a:latin typeface="Georgia" panose="02040502050405020303" pitchFamily="18" charset="0"/>
            </a:endParaRPr>
          </a:p>
        </p:txBody>
      </p:sp>
      <p:sp>
        <p:nvSpPr>
          <p:cNvPr id="6" name="Title 11"/>
          <p:cNvSpPr txBox="1">
            <a:spLocks/>
          </p:cNvSpPr>
          <p:nvPr/>
        </p:nvSpPr>
        <p:spPr>
          <a:xfrm>
            <a:off x="378943" y="1805301"/>
            <a:ext cx="8555459"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3600" b="1" i="1" dirty="0">
                <a:solidFill>
                  <a:schemeClr val="accent1">
                    <a:lumMod val="50000"/>
                  </a:schemeClr>
                </a:solidFill>
                <a:latin typeface="Georgia" panose="02040502050405020303" pitchFamily="18" charset="0"/>
              </a:rPr>
              <a:t>Appendices</a:t>
            </a:r>
          </a:p>
        </p:txBody>
      </p:sp>
      <p:cxnSp>
        <p:nvCxnSpPr>
          <p:cNvPr id="5"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967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4639236" y="2663080"/>
            <a:ext cx="4476786"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6200" b="1" i="1" dirty="0">
                <a:solidFill>
                  <a:schemeClr val="accent1">
                    <a:lumMod val="50000"/>
                  </a:schemeClr>
                </a:solidFill>
                <a:latin typeface="Georgia" panose="02040502050405020303" pitchFamily="18" charset="0"/>
              </a:rPr>
              <a:t>A1</a:t>
            </a:r>
          </a:p>
        </p:txBody>
      </p:sp>
      <p:sp>
        <p:nvSpPr>
          <p:cNvPr id="5" name="Title 11"/>
          <p:cNvSpPr txBox="1">
            <a:spLocks/>
          </p:cNvSpPr>
          <p:nvPr/>
        </p:nvSpPr>
        <p:spPr>
          <a:xfrm>
            <a:off x="378943" y="1805301"/>
            <a:ext cx="8262781"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Timeline and current activities</a:t>
            </a:r>
          </a:p>
          <a:p>
            <a:pPr algn="l">
              <a:lnSpc>
                <a:spcPct val="100000"/>
              </a:lnSpc>
            </a:pPr>
            <a:r>
              <a:rPr lang="en-AU" sz="2200" dirty="0">
                <a:latin typeface="Georgia" panose="02040502050405020303" pitchFamily="18" charset="0"/>
              </a:rPr>
              <a:t>What we’ve done so far, what’s coming up, and when they’ll get done</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9367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634182"/>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2016 Timeline</a:t>
            </a:r>
          </a:p>
          <a:p>
            <a:pPr algn="l">
              <a:lnSpc>
                <a:spcPct val="100000"/>
              </a:lnSpc>
            </a:pPr>
            <a:r>
              <a:rPr lang="en-AU" sz="1800" dirty="0">
                <a:latin typeface="Georgia" panose="02040502050405020303" pitchFamily="18" charset="0"/>
              </a:rPr>
              <a:t>Our </a:t>
            </a:r>
            <a:r>
              <a:rPr lang="en-AU" sz="1800" dirty="0" err="1">
                <a:latin typeface="Georgia" panose="02040502050405020303" pitchFamily="18" charset="0"/>
              </a:rPr>
              <a:t>workplan</a:t>
            </a:r>
            <a:r>
              <a:rPr lang="en-AU" sz="1800" dirty="0">
                <a:latin typeface="Georgia" panose="02040502050405020303" pitchFamily="18" charset="0"/>
              </a:rPr>
              <a:t> for the year ahead</a:t>
            </a:r>
          </a:p>
        </p:txBody>
      </p:sp>
      <p:graphicFrame>
        <p:nvGraphicFramePr>
          <p:cNvPr id="82" name="Table 81"/>
          <p:cNvGraphicFramePr>
            <a:graphicFrameLocks noGrp="1"/>
          </p:cNvGraphicFramePr>
          <p:nvPr>
            <p:extLst>
              <p:ext uri="{D42A27DB-BD31-4B8C-83A1-F6EECF244321}">
                <p14:modId xmlns:p14="http://schemas.microsoft.com/office/powerpoint/2010/main" val="3560297614"/>
              </p:ext>
            </p:extLst>
          </p:nvPr>
        </p:nvGraphicFramePr>
        <p:xfrm>
          <a:off x="325153" y="1386312"/>
          <a:ext cx="8555457" cy="4890028"/>
        </p:xfrm>
        <a:graphic>
          <a:graphicData uri="http://schemas.openxmlformats.org/drawingml/2006/table">
            <a:tbl>
              <a:tblPr firstRow="1" bandRow="1">
                <a:tableStyleId>{5C22544A-7EE6-4342-B048-85BDC9FD1C3A}</a:tableStyleId>
              </a:tblPr>
              <a:tblGrid>
                <a:gridCol w="1178085">
                  <a:extLst>
                    <a:ext uri="{9D8B030D-6E8A-4147-A177-3AD203B41FA5}">
                      <a16:colId xmlns:a16="http://schemas.microsoft.com/office/drawing/2014/main" val="20000"/>
                    </a:ext>
                  </a:extLst>
                </a:gridCol>
                <a:gridCol w="614781">
                  <a:extLst>
                    <a:ext uri="{9D8B030D-6E8A-4147-A177-3AD203B41FA5}">
                      <a16:colId xmlns:a16="http://schemas.microsoft.com/office/drawing/2014/main" val="20001"/>
                    </a:ext>
                  </a:extLst>
                </a:gridCol>
                <a:gridCol w="614781">
                  <a:extLst>
                    <a:ext uri="{9D8B030D-6E8A-4147-A177-3AD203B41FA5}">
                      <a16:colId xmlns:a16="http://schemas.microsoft.com/office/drawing/2014/main" val="20002"/>
                    </a:ext>
                  </a:extLst>
                </a:gridCol>
                <a:gridCol w="614781">
                  <a:extLst>
                    <a:ext uri="{9D8B030D-6E8A-4147-A177-3AD203B41FA5}">
                      <a16:colId xmlns:a16="http://schemas.microsoft.com/office/drawing/2014/main" val="20003"/>
                    </a:ext>
                  </a:extLst>
                </a:gridCol>
                <a:gridCol w="614781">
                  <a:extLst>
                    <a:ext uri="{9D8B030D-6E8A-4147-A177-3AD203B41FA5}">
                      <a16:colId xmlns:a16="http://schemas.microsoft.com/office/drawing/2014/main" val="20004"/>
                    </a:ext>
                  </a:extLst>
                </a:gridCol>
                <a:gridCol w="614781">
                  <a:extLst>
                    <a:ext uri="{9D8B030D-6E8A-4147-A177-3AD203B41FA5}">
                      <a16:colId xmlns:a16="http://schemas.microsoft.com/office/drawing/2014/main" val="20005"/>
                    </a:ext>
                  </a:extLst>
                </a:gridCol>
                <a:gridCol w="614781">
                  <a:extLst>
                    <a:ext uri="{9D8B030D-6E8A-4147-A177-3AD203B41FA5}">
                      <a16:colId xmlns:a16="http://schemas.microsoft.com/office/drawing/2014/main" val="20006"/>
                    </a:ext>
                  </a:extLst>
                </a:gridCol>
                <a:gridCol w="614781">
                  <a:extLst>
                    <a:ext uri="{9D8B030D-6E8A-4147-A177-3AD203B41FA5}">
                      <a16:colId xmlns:a16="http://schemas.microsoft.com/office/drawing/2014/main" val="20007"/>
                    </a:ext>
                  </a:extLst>
                </a:gridCol>
                <a:gridCol w="614781">
                  <a:extLst>
                    <a:ext uri="{9D8B030D-6E8A-4147-A177-3AD203B41FA5}">
                      <a16:colId xmlns:a16="http://schemas.microsoft.com/office/drawing/2014/main" val="20008"/>
                    </a:ext>
                  </a:extLst>
                </a:gridCol>
                <a:gridCol w="614781">
                  <a:extLst>
                    <a:ext uri="{9D8B030D-6E8A-4147-A177-3AD203B41FA5}">
                      <a16:colId xmlns:a16="http://schemas.microsoft.com/office/drawing/2014/main" val="20009"/>
                    </a:ext>
                  </a:extLst>
                </a:gridCol>
                <a:gridCol w="614781">
                  <a:extLst>
                    <a:ext uri="{9D8B030D-6E8A-4147-A177-3AD203B41FA5}">
                      <a16:colId xmlns:a16="http://schemas.microsoft.com/office/drawing/2014/main" val="20010"/>
                    </a:ext>
                  </a:extLst>
                </a:gridCol>
                <a:gridCol w="614781">
                  <a:extLst>
                    <a:ext uri="{9D8B030D-6E8A-4147-A177-3AD203B41FA5}">
                      <a16:colId xmlns:a16="http://schemas.microsoft.com/office/drawing/2014/main" val="20011"/>
                    </a:ext>
                  </a:extLst>
                </a:gridCol>
                <a:gridCol w="614781">
                  <a:extLst>
                    <a:ext uri="{9D8B030D-6E8A-4147-A177-3AD203B41FA5}">
                      <a16:colId xmlns:a16="http://schemas.microsoft.com/office/drawing/2014/main" val="20012"/>
                    </a:ext>
                  </a:extLst>
                </a:gridCol>
              </a:tblGrid>
              <a:tr h="390229">
                <a:tc>
                  <a:txBody>
                    <a:bodyPr/>
                    <a:lstStyle/>
                    <a:p>
                      <a:pPr algn="ctr"/>
                      <a:r>
                        <a:rPr lang="en-AU" sz="1200" dirty="0">
                          <a:solidFill>
                            <a:schemeClr val="tx1"/>
                          </a:solidFill>
                        </a:rPr>
                        <a:t>Initiative</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JAN</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FEB</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MAR</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APR</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MAY</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JUN</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JUL</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AUG</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SEP</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OCT</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NOV</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200" dirty="0">
                          <a:solidFill>
                            <a:schemeClr val="tx1"/>
                          </a:solidFill>
                        </a:rPr>
                        <a:t>DEC</a:t>
                      </a:r>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772984">
                <a:tc>
                  <a:txBody>
                    <a:bodyPr/>
                    <a:lstStyle/>
                    <a:p>
                      <a:r>
                        <a:rPr lang="en-AU" sz="900" b="0" dirty="0"/>
                        <a:t>1. Develop a strong SBN membership</a:t>
                      </a:r>
                      <a:r>
                        <a:rPr lang="en-AU" sz="900" b="0" baseline="0" dirty="0"/>
                        <a:t> &amp; community profile</a:t>
                      </a:r>
                      <a:endParaRPr lang="en-AU" sz="900" b="0" dirty="0"/>
                    </a:p>
                  </a:txBody>
                  <a:tcPr marL="36000" marR="36000" marT="36000" marB="36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extLst>
                  <a:ext uri="{0D108BD9-81ED-4DB2-BD59-A6C34878D82A}">
                    <a16:rowId xmlns:a16="http://schemas.microsoft.com/office/drawing/2014/main" val="10001"/>
                  </a:ext>
                </a:extLst>
              </a:tr>
              <a:tr h="501650">
                <a:tc>
                  <a:txBody>
                    <a:bodyPr/>
                    <a:lstStyle/>
                    <a:p>
                      <a:r>
                        <a:rPr lang="en-AU" sz="900" b="0" dirty="0"/>
                        <a:t>2. Improve nutrition policies &amp; regulations</a:t>
                      </a:r>
                    </a:p>
                  </a:txBody>
                  <a:tcPr marL="36000" marR="36000" marT="36000" marB="36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908685">
                <a:tc>
                  <a:txBody>
                    <a:bodyPr/>
                    <a:lstStyle/>
                    <a:p>
                      <a:r>
                        <a:rPr lang="en-AU" sz="900" b="0" dirty="0"/>
                        <a:t>3. Increase business engagement in the nutrition sector</a:t>
                      </a:r>
                    </a:p>
                  </a:txBody>
                  <a:tcPr marL="36000" marR="36000" marT="36000" marB="36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extLst>
                  <a:ext uri="{0D108BD9-81ED-4DB2-BD59-A6C34878D82A}">
                    <a16:rowId xmlns:a16="http://schemas.microsoft.com/office/drawing/2014/main" val="10003"/>
                  </a:ext>
                </a:extLst>
              </a:tr>
              <a:tr h="601980">
                <a:tc>
                  <a:txBody>
                    <a:bodyPr/>
                    <a:lstStyle/>
                    <a:p>
                      <a:r>
                        <a:rPr lang="en-AU" sz="900" b="0" dirty="0"/>
                        <a:t>4. Facilitate meaningful</a:t>
                      </a:r>
                      <a:r>
                        <a:rPr lang="en-AU" sz="900" b="0" baseline="0" dirty="0"/>
                        <a:t> partnerships &amp; investment options in nutrition</a:t>
                      </a:r>
                      <a:endParaRPr lang="en-AU" sz="900" b="0" dirty="0"/>
                    </a:p>
                  </a:txBody>
                  <a:tcPr marL="36000" marR="36000" marT="36000" marB="36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4"/>
                  </a:ext>
                </a:extLst>
              </a:tr>
              <a:tr h="538478">
                <a:tc>
                  <a:txBody>
                    <a:bodyPr/>
                    <a:lstStyle/>
                    <a:p>
                      <a:r>
                        <a:rPr lang="en-AU" sz="900" b="0" dirty="0"/>
                        <a:t>5. Improve nutrition sensitivity</a:t>
                      </a:r>
                      <a:r>
                        <a:rPr lang="en-AU" sz="900" b="0" baseline="0" dirty="0"/>
                        <a:t> along the agriculture value chain</a:t>
                      </a:r>
                      <a:endParaRPr lang="en-AU" sz="900" b="0" dirty="0"/>
                    </a:p>
                  </a:txBody>
                  <a:tcPr marL="36000" marR="36000" marT="36000" marB="36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extLst>
                  <a:ext uri="{0D108BD9-81ED-4DB2-BD59-A6C34878D82A}">
                    <a16:rowId xmlns:a16="http://schemas.microsoft.com/office/drawing/2014/main" val="10005"/>
                  </a:ext>
                </a:extLst>
              </a:tr>
              <a:tr h="570622">
                <a:tc>
                  <a:txBody>
                    <a:bodyPr/>
                    <a:lstStyle/>
                    <a:p>
                      <a:r>
                        <a:rPr lang="en-AU" sz="900" b="0" dirty="0"/>
                        <a:t>6. Increase the availability of fortified products &amp;</a:t>
                      </a:r>
                      <a:r>
                        <a:rPr lang="en-AU" sz="900" b="0" baseline="0" dirty="0"/>
                        <a:t> supplements</a:t>
                      </a:r>
                      <a:endParaRPr lang="en-AU" sz="900" b="0" dirty="0"/>
                    </a:p>
                  </a:txBody>
                  <a:tcPr marL="36000" marR="36000" marT="36000" marB="36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6"/>
                  </a:ext>
                </a:extLst>
              </a:tr>
              <a:tr h="536722">
                <a:tc>
                  <a:txBody>
                    <a:bodyPr/>
                    <a:lstStyle/>
                    <a:p>
                      <a:r>
                        <a:rPr lang="en-AU" sz="900" b="0" dirty="0"/>
                        <a:t>7. Increase nutrition awareness &amp; demand</a:t>
                      </a:r>
                    </a:p>
                  </a:txBody>
                  <a:tcPr marL="36000" marR="36000" marT="36000" marB="36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ctr"/>
                      <a:endParaRPr lang="en-AU" sz="1200" dirty="0"/>
                    </a:p>
                  </a:txBody>
                  <a:tcPr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extLst>
                  <a:ext uri="{0D108BD9-81ED-4DB2-BD59-A6C34878D82A}">
                    <a16:rowId xmlns:a16="http://schemas.microsoft.com/office/drawing/2014/main" val="10007"/>
                  </a:ext>
                </a:extLst>
              </a:tr>
            </a:tbl>
          </a:graphicData>
        </a:graphic>
      </p:graphicFrame>
      <p:sp>
        <p:nvSpPr>
          <p:cNvPr id="58" name="Pentagon 57"/>
          <p:cNvSpPr/>
          <p:nvPr/>
        </p:nvSpPr>
        <p:spPr>
          <a:xfrm>
            <a:off x="1514664" y="1822266"/>
            <a:ext cx="7061377"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Carry out networking, member recruitment and generating publicity</a:t>
            </a:r>
          </a:p>
        </p:txBody>
      </p:sp>
      <p:sp>
        <p:nvSpPr>
          <p:cNvPr id="59" name="Diamond 58"/>
          <p:cNvSpPr>
            <a:spLocks noChangeAspect="1"/>
          </p:cNvSpPr>
          <p:nvPr/>
        </p:nvSpPr>
        <p:spPr>
          <a:xfrm>
            <a:off x="2610095" y="2016109"/>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60" name="Rectangle 59"/>
          <p:cNvSpPr/>
          <p:nvPr/>
        </p:nvSpPr>
        <p:spPr>
          <a:xfrm>
            <a:off x="1696965" y="2034377"/>
            <a:ext cx="1086644"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Newsletter 1 sent</a:t>
            </a:r>
          </a:p>
        </p:txBody>
      </p:sp>
      <p:sp>
        <p:nvSpPr>
          <p:cNvPr id="61" name="Diamond 60"/>
          <p:cNvSpPr>
            <a:spLocks noChangeAspect="1"/>
          </p:cNvSpPr>
          <p:nvPr/>
        </p:nvSpPr>
        <p:spPr>
          <a:xfrm>
            <a:off x="4456336" y="2004619"/>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62" name="Rectangle 61"/>
          <p:cNvSpPr/>
          <p:nvPr/>
        </p:nvSpPr>
        <p:spPr>
          <a:xfrm>
            <a:off x="3297591" y="2023787"/>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AU" sz="700" dirty="0">
                <a:solidFill>
                  <a:schemeClr val="tx1"/>
                </a:solidFill>
              </a:rPr>
              <a:t>Newsletter 2 sent</a:t>
            </a:r>
          </a:p>
        </p:txBody>
      </p:sp>
      <p:sp>
        <p:nvSpPr>
          <p:cNvPr id="63" name="Diamond 62"/>
          <p:cNvSpPr>
            <a:spLocks noChangeAspect="1"/>
          </p:cNvSpPr>
          <p:nvPr/>
        </p:nvSpPr>
        <p:spPr>
          <a:xfrm>
            <a:off x="6314266" y="1971466"/>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64" name="Rectangle 63"/>
          <p:cNvSpPr/>
          <p:nvPr/>
        </p:nvSpPr>
        <p:spPr>
          <a:xfrm>
            <a:off x="5340693" y="1990765"/>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Newsletter 3 sent</a:t>
            </a:r>
          </a:p>
        </p:txBody>
      </p:sp>
      <p:sp>
        <p:nvSpPr>
          <p:cNvPr id="65" name="Diamond 64"/>
          <p:cNvSpPr>
            <a:spLocks noChangeAspect="1"/>
          </p:cNvSpPr>
          <p:nvPr/>
        </p:nvSpPr>
        <p:spPr>
          <a:xfrm>
            <a:off x="8196952" y="1981317"/>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66" name="Rectangle 65"/>
          <p:cNvSpPr/>
          <p:nvPr/>
        </p:nvSpPr>
        <p:spPr>
          <a:xfrm>
            <a:off x="7223022" y="2006979"/>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Newsletter 4 sent</a:t>
            </a:r>
          </a:p>
        </p:txBody>
      </p:sp>
      <p:sp>
        <p:nvSpPr>
          <p:cNvPr id="67" name="Diamond 66"/>
          <p:cNvSpPr>
            <a:spLocks noChangeAspect="1"/>
          </p:cNvSpPr>
          <p:nvPr/>
        </p:nvSpPr>
        <p:spPr>
          <a:xfrm>
            <a:off x="3246420" y="2221413"/>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68" name="Rectangle 67"/>
          <p:cNvSpPr/>
          <p:nvPr/>
        </p:nvSpPr>
        <p:spPr>
          <a:xfrm>
            <a:off x="2119492" y="2230408"/>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Advisory Group Meeting 1</a:t>
            </a:r>
          </a:p>
        </p:txBody>
      </p:sp>
      <p:sp>
        <p:nvSpPr>
          <p:cNvPr id="146" name="Pentagon 145"/>
          <p:cNvSpPr/>
          <p:nvPr/>
        </p:nvSpPr>
        <p:spPr>
          <a:xfrm>
            <a:off x="2731870" y="2615147"/>
            <a:ext cx="6106025"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Facilitate ongoing, regular meetings, support &amp; dialogue with government</a:t>
            </a:r>
          </a:p>
        </p:txBody>
      </p:sp>
      <p:sp>
        <p:nvSpPr>
          <p:cNvPr id="155" name="Pentagon 154"/>
          <p:cNvSpPr/>
          <p:nvPr/>
        </p:nvSpPr>
        <p:spPr>
          <a:xfrm>
            <a:off x="2108664" y="3111217"/>
            <a:ext cx="6708595"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Identify and approach potential CSR partners, and make links with other stakeholders</a:t>
            </a:r>
          </a:p>
        </p:txBody>
      </p:sp>
      <p:sp>
        <p:nvSpPr>
          <p:cNvPr id="158" name="Pentagon 157"/>
          <p:cNvSpPr/>
          <p:nvPr/>
        </p:nvSpPr>
        <p:spPr>
          <a:xfrm>
            <a:off x="1519626" y="2370164"/>
            <a:ext cx="1205801"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Recruitment of analyst</a:t>
            </a:r>
          </a:p>
        </p:txBody>
      </p:sp>
      <p:graphicFrame>
        <p:nvGraphicFramePr>
          <p:cNvPr id="174" name="Table 173"/>
          <p:cNvGraphicFramePr>
            <a:graphicFrameLocks noGrp="1"/>
          </p:cNvGraphicFramePr>
          <p:nvPr>
            <p:extLst>
              <p:ext uri="{D42A27DB-BD31-4B8C-83A1-F6EECF244321}">
                <p14:modId xmlns:p14="http://schemas.microsoft.com/office/powerpoint/2010/main" val="664355776"/>
              </p:ext>
            </p:extLst>
          </p:nvPr>
        </p:nvGraphicFramePr>
        <p:xfrm>
          <a:off x="7171308" y="689774"/>
          <a:ext cx="1709305" cy="538647"/>
        </p:xfrm>
        <a:graphic>
          <a:graphicData uri="http://schemas.openxmlformats.org/drawingml/2006/table">
            <a:tbl>
              <a:tblPr firstRow="1" bandRow="1">
                <a:tableStyleId>{5C22544A-7EE6-4342-B048-85BDC9FD1C3A}</a:tableStyleId>
              </a:tblPr>
              <a:tblGrid>
                <a:gridCol w="195762">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190500">
                  <a:extLst>
                    <a:ext uri="{9D8B030D-6E8A-4147-A177-3AD203B41FA5}">
                      <a16:colId xmlns:a16="http://schemas.microsoft.com/office/drawing/2014/main" val="20002"/>
                    </a:ext>
                  </a:extLst>
                </a:gridCol>
                <a:gridCol w="672168">
                  <a:extLst>
                    <a:ext uri="{9D8B030D-6E8A-4147-A177-3AD203B41FA5}">
                      <a16:colId xmlns:a16="http://schemas.microsoft.com/office/drawing/2014/main" val="20003"/>
                    </a:ext>
                  </a:extLst>
                </a:gridCol>
              </a:tblGrid>
              <a:tr h="10556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700" b="1" dirty="0">
                          <a:solidFill>
                            <a:schemeClr val="tx1"/>
                          </a:solidFill>
                        </a:rPr>
                        <a:t>Key</a:t>
                      </a: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hMerge="1">
                  <a:txBody>
                    <a:bodyPr/>
                    <a:lstStyle/>
                    <a:p>
                      <a:pPr marL="0" indent="0" algn="l" defTabSz="914400" rtl="0" eaLnBrk="1" latinLnBrk="0" hangingPunct="1">
                        <a:buFont typeface="Arial" panose="020B0604020202020204" pitchFamily="34" charset="0"/>
                        <a:buNone/>
                      </a:pPr>
                      <a:endParaRPr lang="en-AU" sz="600" b="0" kern="1200" baseline="0" dirty="0">
                        <a:solidFill>
                          <a:schemeClr val="dk1"/>
                        </a:solidFill>
                        <a:latin typeface="+mn-lt"/>
                        <a:ea typeface="+mn-ea"/>
                        <a:cs typeface="+mn-cs"/>
                      </a:endParaRPr>
                    </a:p>
                  </a:txBody>
                  <a:tcPr marL="36000" marR="36000" marT="0" marB="0" anchor="ctr">
                    <a:lnL w="6350" cap="flat" cmpd="sng" algn="ctr">
                      <a:solidFill>
                        <a:schemeClr val="accent2">
                          <a:lumMod val="60000"/>
                          <a:lumOff val="40000"/>
                        </a:schemeClr>
                      </a:solid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6350" cap="flat" cmpd="sng" algn="ctr">
                      <a:solidFill>
                        <a:schemeClr val="accent2">
                          <a:lumMod val="60000"/>
                          <a:lumOff val="40000"/>
                        </a:schemeClr>
                      </a:solidFill>
                      <a:prstDash val="solid"/>
                      <a:round/>
                      <a:headEnd type="none" w="med" len="med"/>
                      <a:tailEnd type="none" w="med" len="med"/>
                    </a:lnT>
                    <a:lnB w="6350" cap="flat" cmpd="sng" algn="ctr">
                      <a:solidFill>
                        <a:schemeClr val="accent2">
                          <a:lumMod val="60000"/>
                          <a:lumOff val="4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endParaRPr lang="en-AU" sz="600" b="0" kern="1200" baseline="0" dirty="0">
                        <a:solidFill>
                          <a:schemeClr val="dk1"/>
                        </a:solidFill>
                        <a:latin typeface="+mn-lt"/>
                        <a:ea typeface="+mn-ea"/>
                        <a:cs typeface="+mn-cs"/>
                      </a:endParaRP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600" b="0" kern="1200" dirty="0">
                          <a:solidFill>
                            <a:schemeClr val="dk1"/>
                          </a:solidFill>
                          <a:latin typeface="+mn-lt"/>
                          <a:ea typeface="+mn-ea"/>
                          <a:cs typeface="+mn-cs"/>
                        </a:rPr>
                        <a:t>Major issues / delays</a:t>
                      </a:r>
                      <a:endParaRPr lang="en-AU" sz="600" b="0" kern="1200" baseline="0" dirty="0">
                        <a:solidFill>
                          <a:schemeClr val="dk1"/>
                        </a:solidFill>
                        <a:latin typeface="+mn-lt"/>
                        <a:ea typeface="+mn-ea"/>
                        <a:cs typeface="+mn-cs"/>
                      </a:endParaRP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3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600" b="0" dirty="0"/>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600" b="0" kern="1200" baseline="0" dirty="0">
                          <a:solidFill>
                            <a:schemeClr val="dk1"/>
                          </a:solidFill>
                          <a:latin typeface="+mn-lt"/>
                          <a:ea typeface="+mn-ea"/>
                          <a:cs typeface="+mn-cs"/>
                        </a:rPr>
                        <a:t>On track</a:t>
                      </a:r>
                      <a:endParaRPr lang="en-AU" sz="600" b="0" kern="1200" dirty="0">
                        <a:solidFill>
                          <a:schemeClr val="dk1"/>
                        </a:solidFill>
                        <a:latin typeface="+mn-lt"/>
                        <a:ea typeface="+mn-ea"/>
                        <a:cs typeface="+mn-cs"/>
                      </a:endParaRP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endParaRPr lang="en-AU" sz="600" b="0" kern="1200" dirty="0">
                        <a:solidFill>
                          <a:schemeClr val="dk1"/>
                        </a:solidFill>
                        <a:latin typeface="+mn-lt"/>
                        <a:ea typeface="+mn-ea"/>
                        <a:cs typeface="+mn-cs"/>
                      </a:endParaRP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600" b="0" kern="1200" baseline="0" dirty="0">
                          <a:solidFill>
                            <a:schemeClr val="dk1"/>
                          </a:solidFill>
                          <a:latin typeface="+mn-lt"/>
                          <a:ea typeface="+mn-ea"/>
                          <a:cs typeface="+mn-cs"/>
                        </a:rPr>
                        <a:t>Complete</a:t>
                      </a: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2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600" b="0" dirty="0"/>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600" b="0" kern="1200" dirty="0">
                          <a:solidFill>
                            <a:schemeClr val="dk1"/>
                          </a:solidFill>
                          <a:latin typeface="+mn-lt"/>
                          <a:ea typeface="+mn-ea"/>
                          <a:cs typeface="+mn-cs"/>
                        </a:rPr>
                        <a:t>Some issues / delays</a:t>
                      </a: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endParaRPr lang="en-AU" sz="600" b="0" kern="1200" dirty="0">
                        <a:solidFill>
                          <a:schemeClr val="dk1"/>
                        </a:solidFill>
                        <a:latin typeface="+mn-lt"/>
                        <a:ea typeface="+mn-ea"/>
                        <a:cs typeface="+mn-cs"/>
                      </a:endParaRP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600" b="0" kern="1200" dirty="0">
                          <a:solidFill>
                            <a:schemeClr val="dk1"/>
                          </a:solidFill>
                          <a:latin typeface="+mn-lt"/>
                          <a:ea typeface="+mn-ea"/>
                          <a:cs typeface="+mn-cs"/>
                        </a:rPr>
                        <a:t>Milestone</a:t>
                      </a:r>
                      <a:r>
                        <a:rPr lang="en-AU" sz="600" b="0" kern="1200" baseline="0" dirty="0">
                          <a:solidFill>
                            <a:schemeClr val="dk1"/>
                          </a:solidFill>
                          <a:latin typeface="+mn-lt"/>
                          <a:ea typeface="+mn-ea"/>
                          <a:cs typeface="+mn-cs"/>
                        </a:rPr>
                        <a:t> slippage / pushed back</a:t>
                      </a:r>
                      <a:endParaRPr lang="en-AU" sz="600" b="0" kern="1200" dirty="0">
                        <a:solidFill>
                          <a:schemeClr val="dk1"/>
                        </a:solidFill>
                        <a:latin typeface="+mn-lt"/>
                        <a:ea typeface="+mn-ea"/>
                        <a:cs typeface="+mn-cs"/>
                      </a:endParaRPr>
                    </a:p>
                  </a:txBody>
                  <a:tcPr marL="36000" marR="3600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73" name="Diamond 172"/>
          <p:cNvSpPr>
            <a:spLocks noChangeAspect="1"/>
          </p:cNvSpPr>
          <p:nvPr/>
        </p:nvSpPr>
        <p:spPr>
          <a:xfrm>
            <a:off x="7223965" y="907049"/>
            <a:ext cx="92625" cy="92625"/>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cxnSp>
        <p:nvCxnSpPr>
          <p:cNvPr id="3" name="Straight Arrow Connector 2"/>
          <p:cNvCxnSpPr/>
          <p:nvPr/>
        </p:nvCxnSpPr>
        <p:spPr>
          <a:xfrm flipV="1">
            <a:off x="8039916" y="1131305"/>
            <a:ext cx="155709" cy="3733"/>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2" name="Diamond 181"/>
          <p:cNvSpPr>
            <a:spLocks noChangeAspect="1"/>
          </p:cNvSpPr>
          <p:nvPr/>
        </p:nvSpPr>
        <p:spPr>
          <a:xfrm>
            <a:off x="7223022" y="1079293"/>
            <a:ext cx="92625" cy="92625"/>
          </a:xfrm>
          <a:prstGeom prst="diamond">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83" name="Diamond 182"/>
          <p:cNvSpPr>
            <a:spLocks noChangeAspect="1"/>
          </p:cNvSpPr>
          <p:nvPr/>
        </p:nvSpPr>
        <p:spPr>
          <a:xfrm>
            <a:off x="8071456" y="735737"/>
            <a:ext cx="92625" cy="92625"/>
          </a:xfrm>
          <a:prstGeom prst="diamond">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84" name="Diamond 183"/>
          <p:cNvSpPr>
            <a:spLocks noChangeAspect="1"/>
          </p:cNvSpPr>
          <p:nvPr/>
        </p:nvSpPr>
        <p:spPr>
          <a:xfrm>
            <a:off x="8071457" y="907048"/>
            <a:ext cx="92625" cy="92625"/>
          </a:xfrm>
          <a:prstGeom prst="diamon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94"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algn="r">
              <a:defRPr sz="900" b="1">
                <a:solidFill>
                  <a:schemeClr val="accent1">
                    <a:lumMod val="50000"/>
                  </a:schemeClr>
                </a:solidFill>
              </a:defRPr>
            </a:lvl1pPr>
          </a:lstStyle>
          <a:p>
            <a:r>
              <a:rPr lang="en-AU" dirty="0"/>
              <a:t>4. Timeline &amp; current activities</a:t>
            </a:r>
          </a:p>
        </p:txBody>
      </p:sp>
      <p:sp>
        <p:nvSpPr>
          <p:cNvPr id="95" name="Diamond 94"/>
          <p:cNvSpPr>
            <a:spLocks noChangeAspect="1"/>
          </p:cNvSpPr>
          <p:nvPr/>
        </p:nvSpPr>
        <p:spPr>
          <a:xfrm>
            <a:off x="5103069" y="2214499"/>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96" name="Rectangle 95"/>
          <p:cNvSpPr/>
          <p:nvPr/>
        </p:nvSpPr>
        <p:spPr>
          <a:xfrm>
            <a:off x="3976141" y="2245495"/>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Advisory Group Meeting 2</a:t>
            </a:r>
          </a:p>
        </p:txBody>
      </p:sp>
      <p:sp>
        <p:nvSpPr>
          <p:cNvPr id="97" name="Diamond 96"/>
          <p:cNvSpPr>
            <a:spLocks noChangeAspect="1"/>
          </p:cNvSpPr>
          <p:nvPr/>
        </p:nvSpPr>
        <p:spPr>
          <a:xfrm>
            <a:off x="7063642" y="2106213"/>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98" name="Rectangle 97"/>
          <p:cNvSpPr/>
          <p:nvPr/>
        </p:nvSpPr>
        <p:spPr>
          <a:xfrm>
            <a:off x="5936714" y="2137209"/>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Advisory Group Meeting 3</a:t>
            </a:r>
          </a:p>
        </p:txBody>
      </p:sp>
      <p:sp>
        <p:nvSpPr>
          <p:cNvPr id="99" name="Diamond 98"/>
          <p:cNvSpPr>
            <a:spLocks noChangeAspect="1"/>
          </p:cNvSpPr>
          <p:nvPr/>
        </p:nvSpPr>
        <p:spPr>
          <a:xfrm>
            <a:off x="8593334" y="2115817"/>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00" name="Rectangle 99"/>
          <p:cNvSpPr/>
          <p:nvPr/>
        </p:nvSpPr>
        <p:spPr>
          <a:xfrm>
            <a:off x="7466406" y="2146813"/>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Advisory Group Meeting 4</a:t>
            </a:r>
          </a:p>
        </p:txBody>
      </p:sp>
      <p:sp>
        <p:nvSpPr>
          <p:cNvPr id="103" name="Pentagon 102"/>
          <p:cNvSpPr/>
          <p:nvPr/>
        </p:nvSpPr>
        <p:spPr>
          <a:xfrm>
            <a:off x="6756399" y="2323295"/>
            <a:ext cx="970951" cy="199496"/>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600" dirty="0">
                <a:solidFill>
                  <a:schemeClr val="tx1"/>
                </a:solidFill>
              </a:rPr>
              <a:t>Develop nutrition commitment report</a:t>
            </a:r>
          </a:p>
        </p:txBody>
      </p:sp>
      <p:sp>
        <p:nvSpPr>
          <p:cNvPr id="101" name="Diamond 100"/>
          <p:cNvSpPr>
            <a:spLocks noChangeAspect="1"/>
          </p:cNvSpPr>
          <p:nvPr/>
        </p:nvSpPr>
        <p:spPr>
          <a:xfrm>
            <a:off x="7521071" y="2341300"/>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09" name="Diamond 108"/>
          <p:cNvSpPr>
            <a:spLocks noChangeAspect="1"/>
          </p:cNvSpPr>
          <p:nvPr/>
        </p:nvSpPr>
        <p:spPr>
          <a:xfrm>
            <a:off x="6526371" y="2343238"/>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10" name="Rectangle 109"/>
          <p:cNvSpPr/>
          <p:nvPr/>
        </p:nvSpPr>
        <p:spPr>
          <a:xfrm>
            <a:off x="5407259" y="2361219"/>
            <a:ext cx="1224756"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AGM &amp; Networking event</a:t>
            </a:r>
          </a:p>
        </p:txBody>
      </p:sp>
      <p:sp>
        <p:nvSpPr>
          <p:cNvPr id="111" name="Pentagon 110"/>
          <p:cNvSpPr/>
          <p:nvPr/>
        </p:nvSpPr>
        <p:spPr>
          <a:xfrm>
            <a:off x="1514665" y="2826551"/>
            <a:ext cx="6112480"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Continue building the register of private sector issues, challenges, opportunities and recommendations</a:t>
            </a:r>
          </a:p>
        </p:txBody>
      </p:sp>
      <p:sp>
        <p:nvSpPr>
          <p:cNvPr id="113" name="Diamond 112"/>
          <p:cNvSpPr>
            <a:spLocks noChangeAspect="1"/>
          </p:cNvSpPr>
          <p:nvPr/>
        </p:nvSpPr>
        <p:spPr>
          <a:xfrm>
            <a:off x="7860067" y="2798309"/>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14" name="Rectangle 113"/>
          <p:cNvSpPr/>
          <p:nvPr/>
        </p:nvSpPr>
        <p:spPr>
          <a:xfrm>
            <a:off x="7945953" y="2820672"/>
            <a:ext cx="1031909"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Private sector position paper developed</a:t>
            </a:r>
          </a:p>
        </p:txBody>
      </p:sp>
      <p:sp>
        <p:nvSpPr>
          <p:cNvPr id="116" name="Diamond 115"/>
          <p:cNvSpPr>
            <a:spLocks noChangeAspect="1"/>
          </p:cNvSpPr>
          <p:nvPr/>
        </p:nvSpPr>
        <p:spPr>
          <a:xfrm>
            <a:off x="1554060" y="3253141"/>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17" name="Rectangle 116"/>
          <p:cNvSpPr/>
          <p:nvPr/>
        </p:nvSpPr>
        <p:spPr>
          <a:xfrm>
            <a:off x="1649042" y="3270183"/>
            <a:ext cx="1490333"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Business diagnostic tool developed</a:t>
            </a:r>
          </a:p>
        </p:txBody>
      </p:sp>
      <p:sp>
        <p:nvSpPr>
          <p:cNvPr id="118" name="Pentagon 117"/>
          <p:cNvSpPr/>
          <p:nvPr/>
        </p:nvSpPr>
        <p:spPr>
          <a:xfrm>
            <a:off x="1519626" y="3469043"/>
            <a:ext cx="1205801" cy="246961"/>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Consumer study complete</a:t>
            </a:r>
          </a:p>
        </p:txBody>
      </p:sp>
      <p:sp>
        <p:nvSpPr>
          <p:cNvPr id="119" name="Diamond 118"/>
          <p:cNvSpPr>
            <a:spLocks noChangeAspect="1"/>
          </p:cNvSpPr>
          <p:nvPr/>
        </p:nvSpPr>
        <p:spPr>
          <a:xfrm>
            <a:off x="2515689" y="3510085"/>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20" name="Diamond 119"/>
          <p:cNvSpPr>
            <a:spLocks noChangeAspect="1"/>
          </p:cNvSpPr>
          <p:nvPr/>
        </p:nvSpPr>
        <p:spPr>
          <a:xfrm>
            <a:off x="6835897" y="4244591"/>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21" name="Rectangle 120"/>
          <p:cNvSpPr/>
          <p:nvPr/>
        </p:nvSpPr>
        <p:spPr>
          <a:xfrm>
            <a:off x="4927207" y="3342710"/>
            <a:ext cx="1490333"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‘Capacity Build’ initiative complete</a:t>
            </a:r>
          </a:p>
        </p:txBody>
      </p:sp>
      <p:sp>
        <p:nvSpPr>
          <p:cNvPr id="122" name="Pentagon 121"/>
          <p:cNvSpPr/>
          <p:nvPr/>
        </p:nvSpPr>
        <p:spPr>
          <a:xfrm>
            <a:off x="1524189" y="3751168"/>
            <a:ext cx="7293070"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Facilitate ongoing, regular meetings and linkages with relevant stakeholders for workforce health initiatives</a:t>
            </a:r>
          </a:p>
        </p:txBody>
      </p:sp>
      <p:cxnSp>
        <p:nvCxnSpPr>
          <p:cNvPr id="123"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24" name="Pentagon 123"/>
          <p:cNvSpPr/>
          <p:nvPr/>
        </p:nvSpPr>
        <p:spPr>
          <a:xfrm>
            <a:off x="1524189" y="3995686"/>
            <a:ext cx="7293070"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Develop and maintain an ongoing register of partnerships and investment opportunities</a:t>
            </a:r>
          </a:p>
        </p:txBody>
      </p:sp>
      <p:sp>
        <p:nvSpPr>
          <p:cNvPr id="125" name="Pentagon 124"/>
          <p:cNvSpPr/>
          <p:nvPr/>
        </p:nvSpPr>
        <p:spPr>
          <a:xfrm>
            <a:off x="7086668" y="4183832"/>
            <a:ext cx="1744091" cy="32016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Work with potential partners / investors to design &amp; establish relevant partnerships / investments</a:t>
            </a:r>
          </a:p>
        </p:txBody>
      </p:sp>
      <p:sp>
        <p:nvSpPr>
          <p:cNvPr id="129" name="Rectangle 128"/>
          <p:cNvSpPr/>
          <p:nvPr/>
        </p:nvSpPr>
        <p:spPr>
          <a:xfrm>
            <a:off x="5542269" y="4258920"/>
            <a:ext cx="1490333"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Integrated partnerships and investment plan developed</a:t>
            </a:r>
          </a:p>
        </p:txBody>
      </p:sp>
      <p:sp>
        <p:nvSpPr>
          <p:cNvPr id="130" name="Pentagon 129"/>
          <p:cNvSpPr/>
          <p:nvPr/>
        </p:nvSpPr>
        <p:spPr>
          <a:xfrm>
            <a:off x="1545244" y="4633870"/>
            <a:ext cx="7293070" cy="158794"/>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Identify nutrition opportunities in agriculture and engage with regional contacts</a:t>
            </a:r>
          </a:p>
        </p:txBody>
      </p:sp>
      <p:sp>
        <p:nvSpPr>
          <p:cNvPr id="131" name="Pentagon 130"/>
          <p:cNvSpPr/>
          <p:nvPr/>
        </p:nvSpPr>
        <p:spPr>
          <a:xfrm>
            <a:off x="1532827" y="5182390"/>
            <a:ext cx="7293070"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Identify fortification opportunities</a:t>
            </a:r>
          </a:p>
        </p:txBody>
      </p:sp>
      <p:sp>
        <p:nvSpPr>
          <p:cNvPr id="132" name="Pentagon 131"/>
          <p:cNvSpPr/>
          <p:nvPr/>
        </p:nvSpPr>
        <p:spPr>
          <a:xfrm>
            <a:off x="1532827" y="5775243"/>
            <a:ext cx="7293070" cy="14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Identify awareness / BCC campaign opportunities and reach out to potential partners</a:t>
            </a:r>
          </a:p>
        </p:txBody>
      </p:sp>
      <p:sp>
        <p:nvSpPr>
          <p:cNvPr id="133" name="Diamond 132"/>
          <p:cNvSpPr>
            <a:spLocks noChangeAspect="1"/>
          </p:cNvSpPr>
          <p:nvPr/>
        </p:nvSpPr>
        <p:spPr>
          <a:xfrm>
            <a:off x="3273888" y="4863458"/>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34" name="Rectangle 133"/>
          <p:cNvSpPr/>
          <p:nvPr/>
        </p:nvSpPr>
        <p:spPr>
          <a:xfrm>
            <a:off x="2133364" y="4877787"/>
            <a:ext cx="1490333"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Regional field trip 1</a:t>
            </a:r>
          </a:p>
        </p:txBody>
      </p:sp>
      <p:sp>
        <p:nvSpPr>
          <p:cNvPr id="159" name="Diamond 158"/>
          <p:cNvSpPr>
            <a:spLocks noChangeAspect="1"/>
          </p:cNvSpPr>
          <p:nvPr/>
        </p:nvSpPr>
        <p:spPr>
          <a:xfrm>
            <a:off x="5057450" y="4863458"/>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71" name="Rectangle 170"/>
          <p:cNvSpPr/>
          <p:nvPr/>
        </p:nvSpPr>
        <p:spPr>
          <a:xfrm>
            <a:off x="3916926" y="4877787"/>
            <a:ext cx="1490333"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Regional field trip 3</a:t>
            </a:r>
          </a:p>
        </p:txBody>
      </p:sp>
      <p:sp>
        <p:nvSpPr>
          <p:cNvPr id="172" name="Diamond 171"/>
          <p:cNvSpPr>
            <a:spLocks noChangeAspect="1"/>
          </p:cNvSpPr>
          <p:nvPr/>
        </p:nvSpPr>
        <p:spPr>
          <a:xfrm>
            <a:off x="6967789" y="4863458"/>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75" name="Rectangle 174"/>
          <p:cNvSpPr/>
          <p:nvPr/>
        </p:nvSpPr>
        <p:spPr>
          <a:xfrm>
            <a:off x="5827265" y="4877787"/>
            <a:ext cx="1490333"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Regional field trip 4</a:t>
            </a:r>
          </a:p>
        </p:txBody>
      </p:sp>
      <p:sp>
        <p:nvSpPr>
          <p:cNvPr id="177" name="Pentagon 176"/>
          <p:cNvSpPr/>
          <p:nvPr/>
        </p:nvSpPr>
        <p:spPr>
          <a:xfrm>
            <a:off x="1532827" y="5385013"/>
            <a:ext cx="810976" cy="246961"/>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180000" bIns="45720" numCol="1" spcCol="0" rtlCol="0" fromWordArt="0" anchor="ctr" anchorCtr="0" forceAA="0" compatLnSpc="1">
            <a:prstTxWarp prst="textNoShape">
              <a:avLst/>
            </a:prstTxWarp>
            <a:noAutofit/>
          </a:bodyPr>
          <a:lstStyle/>
          <a:p>
            <a:pPr algn="ctr"/>
            <a:r>
              <a:rPr lang="en-AU" sz="600" dirty="0">
                <a:solidFill>
                  <a:schemeClr val="tx1"/>
                </a:solidFill>
              </a:rPr>
              <a:t>Fortification review complete</a:t>
            </a:r>
          </a:p>
        </p:txBody>
      </p:sp>
      <p:sp>
        <p:nvSpPr>
          <p:cNvPr id="178" name="Diamond 177"/>
          <p:cNvSpPr>
            <a:spLocks noChangeAspect="1"/>
          </p:cNvSpPr>
          <p:nvPr/>
        </p:nvSpPr>
        <p:spPr>
          <a:xfrm>
            <a:off x="2140121" y="5423338"/>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80" name="Diamond 179"/>
          <p:cNvSpPr>
            <a:spLocks noChangeAspect="1"/>
          </p:cNvSpPr>
          <p:nvPr/>
        </p:nvSpPr>
        <p:spPr>
          <a:xfrm>
            <a:off x="5669230" y="5439433"/>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81" name="Rectangle 180"/>
          <p:cNvSpPr/>
          <p:nvPr/>
        </p:nvSpPr>
        <p:spPr>
          <a:xfrm>
            <a:off x="4610870" y="5459844"/>
            <a:ext cx="1150290"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Innovation / new product initiative engaged in</a:t>
            </a:r>
          </a:p>
        </p:txBody>
      </p:sp>
      <p:sp>
        <p:nvSpPr>
          <p:cNvPr id="185" name="Diamond 184"/>
          <p:cNvSpPr>
            <a:spLocks noChangeAspect="1"/>
          </p:cNvSpPr>
          <p:nvPr/>
        </p:nvSpPr>
        <p:spPr>
          <a:xfrm>
            <a:off x="7877880" y="5420665"/>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86" name="Rectangle 185"/>
          <p:cNvSpPr/>
          <p:nvPr/>
        </p:nvSpPr>
        <p:spPr>
          <a:xfrm>
            <a:off x="6724650" y="5441076"/>
            <a:ext cx="1245160"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Retailer or wholesaler identified and engaged with</a:t>
            </a:r>
          </a:p>
        </p:txBody>
      </p:sp>
      <p:sp>
        <p:nvSpPr>
          <p:cNvPr id="187" name="Diamond 186"/>
          <p:cNvSpPr>
            <a:spLocks noChangeAspect="1"/>
          </p:cNvSpPr>
          <p:nvPr/>
        </p:nvSpPr>
        <p:spPr>
          <a:xfrm>
            <a:off x="1545244" y="6021042"/>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88" name="Rectangle 187"/>
          <p:cNvSpPr/>
          <p:nvPr/>
        </p:nvSpPr>
        <p:spPr>
          <a:xfrm>
            <a:off x="1591878" y="6038084"/>
            <a:ext cx="1490333" cy="12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700" dirty="0">
                <a:solidFill>
                  <a:schemeClr val="tx1"/>
                </a:solidFill>
              </a:rPr>
              <a:t>Nutrition fact sheet developed</a:t>
            </a:r>
          </a:p>
        </p:txBody>
      </p:sp>
      <p:sp>
        <p:nvSpPr>
          <p:cNvPr id="189" name="Diamond 188"/>
          <p:cNvSpPr>
            <a:spLocks noChangeAspect="1"/>
          </p:cNvSpPr>
          <p:nvPr/>
        </p:nvSpPr>
        <p:spPr>
          <a:xfrm>
            <a:off x="6346629" y="3327748"/>
            <a:ext cx="165893" cy="16589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000" dirty="0">
              <a:solidFill>
                <a:schemeClr val="tx1"/>
              </a:solidFill>
            </a:endParaRPr>
          </a:p>
        </p:txBody>
      </p:sp>
      <p:sp>
        <p:nvSpPr>
          <p:cNvPr id="190" name="Pentagon 189"/>
          <p:cNvSpPr/>
          <p:nvPr/>
        </p:nvSpPr>
        <p:spPr>
          <a:xfrm>
            <a:off x="7422540" y="5963242"/>
            <a:ext cx="1390456" cy="246961"/>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 dirty="0">
                <a:solidFill>
                  <a:schemeClr val="tx1"/>
                </a:solidFill>
              </a:rPr>
              <a:t>Begin to scope ideas for awareness / BCC campaign</a:t>
            </a:r>
          </a:p>
        </p:txBody>
      </p:sp>
    </p:spTree>
    <p:extLst>
      <p:ext uri="{BB962C8B-B14F-4D97-AF65-F5344CB8AC3E}">
        <p14:creationId xmlns:p14="http://schemas.microsoft.com/office/powerpoint/2010/main" val="3036520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99680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Update on current and completed activities</a:t>
            </a:r>
          </a:p>
          <a:p>
            <a:pPr algn="l">
              <a:lnSpc>
                <a:spcPct val="100000"/>
              </a:lnSpc>
            </a:pPr>
            <a:r>
              <a:rPr lang="en-AU" sz="1800" dirty="0">
                <a:latin typeface="Georgia" panose="02040502050405020303" pitchFamily="18" charset="0"/>
              </a:rPr>
              <a:t>The SBN has been steadily increasing its engagement with the private sector since early 2014. Key activities include: </a:t>
            </a:r>
          </a:p>
        </p:txBody>
      </p:sp>
      <p:sp>
        <p:nvSpPr>
          <p:cNvPr id="8" name="Rounded Rectangle 7"/>
          <p:cNvSpPr/>
          <p:nvPr/>
        </p:nvSpPr>
        <p:spPr>
          <a:xfrm>
            <a:off x="4651128" y="2482923"/>
            <a:ext cx="1271830" cy="1674294"/>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Consumer nutrition and segmentation study</a:t>
            </a:r>
          </a:p>
        </p:txBody>
      </p:sp>
      <p:sp>
        <p:nvSpPr>
          <p:cNvPr id="9" name="Rounded Rectangle 8"/>
          <p:cNvSpPr/>
          <p:nvPr/>
        </p:nvSpPr>
        <p:spPr>
          <a:xfrm>
            <a:off x="325146" y="4133186"/>
            <a:ext cx="1271828" cy="603684"/>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Fortification review and recommendation</a:t>
            </a:r>
          </a:p>
        </p:txBody>
      </p:sp>
      <p:sp>
        <p:nvSpPr>
          <p:cNvPr id="10" name="Rounded Rectangle 9"/>
          <p:cNvSpPr/>
          <p:nvPr/>
        </p:nvSpPr>
        <p:spPr>
          <a:xfrm>
            <a:off x="4651127" y="5075033"/>
            <a:ext cx="1271828" cy="642703"/>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Nutrition fact sheet</a:t>
            </a:r>
          </a:p>
        </p:txBody>
      </p:sp>
      <p:sp>
        <p:nvSpPr>
          <p:cNvPr id="11" name="Rounded Rectangle 10"/>
          <p:cNvSpPr/>
          <p:nvPr/>
        </p:nvSpPr>
        <p:spPr>
          <a:xfrm>
            <a:off x="4651128" y="4304049"/>
            <a:ext cx="1271827" cy="609961"/>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Nutrition Business Diagnostic Tool</a:t>
            </a:r>
          </a:p>
        </p:txBody>
      </p:sp>
      <p:sp>
        <p:nvSpPr>
          <p:cNvPr id="13" name="Rounded Rectangle 12"/>
          <p:cNvSpPr/>
          <p:nvPr/>
        </p:nvSpPr>
        <p:spPr>
          <a:xfrm>
            <a:off x="325156" y="2320233"/>
            <a:ext cx="1271828" cy="820372"/>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Stakeholder interviews</a:t>
            </a:r>
          </a:p>
        </p:txBody>
      </p:sp>
      <p:sp>
        <p:nvSpPr>
          <p:cNvPr id="14" name="Rounded Rectangle 13"/>
          <p:cNvSpPr/>
          <p:nvPr/>
        </p:nvSpPr>
        <p:spPr>
          <a:xfrm>
            <a:off x="325153" y="1645647"/>
            <a:ext cx="1271828" cy="521949"/>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SBN Tanzania launch event</a:t>
            </a:r>
          </a:p>
        </p:txBody>
      </p:sp>
      <p:sp>
        <p:nvSpPr>
          <p:cNvPr id="16" name="Rounded Rectangle 15"/>
          <p:cNvSpPr/>
          <p:nvPr/>
        </p:nvSpPr>
        <p:spPr>
          <a:xfrm>
            <a:off x="325149" y="4883207"/>
            <a:ext cx="1271825" cy="833284"/>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Strategy breakfast meeting</a:t>
            </a:r>
          </a:p>
        </p:txBody>
      </p:sp>
      <p:sp>
        <p:nvSpPr>
          <p:cNvPr id="17" name="Rounded Rectangle 16"/>
          <p:cNvSpPr/>
          <p:nvPr/>
        </p:nvSpPr>
        <p:spPr>
          <a:xfrm>
            <a:off x="325150" y="3293242"/>
            <a:ext cx="1271828" cy="687307"/>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Global fortification summit</a:t>
            </a:r>
          </a:p>
        </p:txBody>
      </p:sp>
      <p:sp>
        <p:nvSpPr>
          <p:cNvPr id="19" name="Rounded Rectangle 18"/>
          <p:cNvSpPr/>
          <p:nvPr/>
        </p:nvSpPr>
        <p:spPr>
          <a:xfrm>
            <a:off x="4651128" y="1385106"/>
            <a:ext cx="1271827" cy="935127"/>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Membership drive</a:t>
            </a:r>
          </a:p>
        </p:txBody>
      </p:sp>
      <p:sp>
        <p:nvSpPr>
          <p:cNvPr id="21" name="Rectangle 20"/>
          <p:cNvSpPr/>
          <p:nvPr/>
        </p:nvSpPr>
        <p:spPr>
          <a:xfrm>
            <a:off x="1699025" y="1684641"/>
            <a:ext cx="2850058" cy="99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Launch event in January 2014 in Dar </a:t>
            </a:r>
            <a:r>
              <a:rPr lang="en-AU" sz="1100" dirty="0" err="1">
                <a:solidFill>
                  <a:schemeClr val="tx1"/>
                </a:solidFill>
              </a:rPr>
              <a:t>es</a:t>
            </a:r>
            <a:r>
              <a:rPr lang="en-AU" sz="1100" dirty="0">
                <a:solidFill>
                  <a:schemeClr val="tx1"/>
                </a:solidFill>
              </a:rPr>
              <a:t> Salaam</a:t>
            </a:r>
          </a:p>
          <a:p>
            <a:pPr marL="88900" indent="-88900">
              <a:buFont typeface="Arial" panose="020B0604020202020204" pitchFamily="34" charset="0"/>
              <a:buChar char="•"/>
            </a:pPr>
            <a:r>
              <a:rPr lang="en-AU" sz="1100" dirty="0">
                <a:solidFill>
                  <a:schemeClr val="tx1"/>
                </a:solidFill>
              </a:rPr>
              <a:t>First formal public announcement of the SBN in Tanzania</a:t>
            </a:r>
          </a:p>
        </p:txBody>
      </p:sp>
      <p:sp>
        <p:nvSpPr>
          <p:cNvPr id="22" name="Rectangle 21"/>
          <p:cNvSpPr/>
          <p:nvPr/>
        </p:nvSpPr>
        <p:spPr>
          <a:xfrm>
            <a:off x="6025000" y="1369887"/>
            <a:ext cx="2855613" cy="11130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Ongoing identification of new businesses to become new members of the network</a:t>
            </a:r>
          </a:p>
          <a:p>
            <a:pPr marL="88900" indent="-88900">
              <a:buFont typeface="Arial" panose="020B0604020202020204" pitchFamily="34" charset="0"/>
              <a:buChar char="•"/>
            </a:pPr>
            <a:r>
              <a:rPr lang="en-AU" sz="1100" dirty="0">
                <a:solidFill>
                  <a:schemeClr val="tx1"/>
                </a:solidFill>
              </a:rPr>
              <a:t>Carrying out regular meetings with prospective members, highlighting the benefits of joining</a:t>
            </a:r>
          </a:p>
          <a:p>
            <a:pPr marL="88900" indent="-88900">
              <a:buFont typeface="Arial" panose="020B0604020202020204" pitchFamily="34" charset="0"/>
              <a:buChar char="•"/>
            </a:pPr>
            <a:r>
              <a:rPr lang="en-AU" sz="1100" dirty="0">
                <a:solidFill>
                  <a:schemeClr val="tx1"/>
                </a:solidFill>
              </a:rPr>
              <a:t>Aiming for 20+ members by end of 2016</a:t>
            </a:r>
          </a:p>
        </p:txBody>
      </p:sp>
      <p:sp>
        <p:nvSpPr>
          <p:cNvPr id="23" name="Rectangle 22"/>
          <p:cNvSpPr/>
          <p:nvPr/>
        </p:nvSpPr>
        <p:spPr>
          <a:xfrm>
            <a:off x="1699025" y="2320233"/>
            <a:ext cx="2731307" cy="9562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Held numerous meetings and interviews with various members of nutrition private sector</a:t>
            </a:r>
          </a:p>
          <a:p>
            <a:pPr marL="88900" indent="-88900">
              <a:buFont typeface="Arial" panose="020B0604020202020204" pitchFamily="34" charset="0"/>
              <a:buChar char="•"/>
            </a:pPr>
            <a:r>
              <a:rPr lang="en-AU" sz="1100" dirty="0">
                <a:solidFill>
                  <a:schemeClr val="tx1"/>
                </a:solidFill>
              </a:rPr>
              <a:t>Feedback on the issues, challenges and opportunities in nutrition have been used to inform the SBN strategy</a:t>
            </a:r>
          </a:p>
        </p:txBody>
      </p:sp>
      <p:sp>
        <p:nvSpPr>
          <p:cNvPr id="24" name="Rectangle 23"/>
          <p:cNvSpPr/>
          <p:nvPr/>
        </p:nvSpPr>
        <p:spPr>
          <a:xfrm>
            <a:off x="1699025" y="4157216"/>
            <a:ext cx="2731307" cy="7279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Review of the current fortification policy and programme landscape, and its impact on business, including recommendations</a:t>
            </a:r>
          </a:p>
        </p:txBody>
      </p:sp>
      <p:sp>
        <p:nvSpPr>
          <p:cNvPr id="25" name="Rectangle 24"/>
          <p:cNvSpPr/>
          <p:nvPr/>
        </p:nvSpPr>
        <p:spPr>
          <a:xfrm>
            <a:off x="1699024" y="4883207"/>
            <a:ext cx="2731307" cy="11460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10+ private sector nutrition stakeholders came together to provide feedback on the SBN Tanzania strategy for 2016 – 2018</a:t>
            </a:r>
          </a:p>
          <a:p>
            <a:pPr marL="88900" indent="-88900">
              <a:buFont typeface="Arial" panose="020B0604020202020204" pitchFamily="34" charset="0"/>
              <a:buChar char="•"/>
            </a:pPr>
            <a:r>
              <a:rPr lang="en-AU" sz="1100" dirty="0">
                <a:solidFill>
                  <a:schemeClr val="tx1"/>
                </a:solidFill>
              </a:rPr>
              <a:t>As a group, they validated and endorsed the strategy</a:t>
            </a:r>
          </a:p>
        </p:txBody>
      </p:sp>
      <p:sp>
        <p:nvSpPr>
          <p:cNvPr id="26" name="Rectangle 25"/>
          <p:cNvSpPr/>
          <p:nvPr/>
        </p:nvSpPr>
        <p:spPr>
          <a:xfrm>
            <a:off x="1699023" y="3293242"/>
            <a:ext cx="2731307" cy="7279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Held in Arusha in September 2015</a:t>
            </a:r>
          </a:p>
          <a:p>
            <a:pPr marL="88900" indent="-88900">
              <a:buFont typeface="Arial" panose="020B0604020202020204" pitchFamily="34" charset="0"/>
              <a:buChar char="•"/>
            </a:pPr>
            <a:r>
              <a:rPr lang="en-AU" sz="1100" dirty="0">
                <a:solidFill>
                  <a:schemeClr val="tx1"/>
                </a:solidFill>
              </a:rPr>
              <a:t>Brought together key players from around the world to discuss the issues and opportunities in fortification</a:t>
            </a:r>
          </a:p>
        </p:txBody>
      </p:sp>
      <p:sp>
        <p:nvSpPr>
          <p:cNvPr id="28" name="Rectangle 27"/>
          <p:cNvSpPr/>
          <p:nvPr/>
        </p:nvSpPr>
        <p:spPr>
          <a:xfrm>
            <a:off x="6025000" y="2484095"/>
            <a:ext cx="2855613" cy="181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Major market research study being undertaken by Nielsen</a:t>
            </a:r>
          </a:p>
          <a:p>
            <a:pPr marL="88900" indent="-88900">
              <a:buFont typeface="Arial" panose="020B0604020202020204" pitchFamily="34" charset="0"/>
              <a:buChar char="•"/>
            </a:pPr>
            <a:r>
              <a:rPr lang="en-AU" sz="1100" dirty="0">
                <a:solidFill>
                  <a:schemeClr val="tx1"/>
                </a:solidFill>
              </a:rPr>
              <a:t>Looks at consumer purchasing behaviour related to food and nutrition in urban and peri urban areas</a:t>
            </a:r>
          </a:p>
          <a:p>
            <a:pPr marL="88900" indent="-88900">
              <a:buFont typeface="Arial" panose="020B0604020202020204" pitchFamily="34" charset="0"/>
              <a:buChar char="•"/>
            </a:pPr>
            <a:r>
              <a:rPr lang="en-AU" sz="1100" dirty="0">
                <a:solidFill>
                  <a:schemeClr val="tx1"/>
                </a:solidFill>
              </a:rPr>
              <a:t>Will also look at the profiles of consumer segments to aid businesses in the marketing strategies</a:t>
            </a:r>
          </a:p>
          <a:p>
            <a:pPr marL="88900" indent="-88900">
              <a:buFont typeface="Arial" panose="020B0604020202020204" pitchFamily="34" charset="0"/>
              <a:buChar char="•"/>
            </a:pPr>
            <a:r>
              <a:rPr lang="en-AU" sz="1100" dirty="0">
                <a:solidFill>
                  <a:schemeClr val="tx1"/>
                </a:solidFill>
              </a:rPr>
              <a:t>To be accompanied by a workshop in February / March 2016</a:t>
            </a:r>
          </a:p>
        </p:txBody>
      </p:sp>
      <p:sp>
        <p:nvSpPr>
          <p:cNvPr id="29" name="Rectangle 28"/>
          <p:cNvSpPr/>
          <p:nvPr/>
        </p:nvSpPr>
        <p:spPr>
          <a:xfrm>
            <a:off x="6025000" y="4329449"/>
            <a:ext cx="2855613" cy="6140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Targeted questionnaire enabling food companies to identify gaps in their nutrition go-to-market strategy</a:t>
            </a:r>
          </a:p>
        </p:txBody>
      </p:sp>
      <p:sp>
        <p:nvSpPr>
          <p:cNvPr id="30" name="Rectangle 29"/>
          <p:cNvSpPr/>
          <p:nvPr/>
        </p:nvSpPr>
        <p:spPr>
          <a:xfrm>
            <a:off x="6024999" y="5063233"/>
            <a:ext cx="2855613" cy="6140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High level fact sheet providing a snapshot of the role of the private sector in  nutrition and general nutrition statistics on Tanzania</a:t>
            </a:r>
          </a:p>
        </p:txBody>
      </p:sp>
      <p:sp>
        <p:nvSpPr>
          <p:cNvPr id="31"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algn="r">
              <a:defRPr sz="900" b="1">
                <a:solidFill>
                  <a:schemeClr val="accent1">
                    <a:lumMod val="50000"/>
                  </a:schemeClr>
                </a:solidFill>
              </a:defRPr>
            </a:lvl1pPr>
          </a:lstStyle>
          <a:p>
            <a:r>
              <a:rPr lang="en-AU" dirty="0"/>
              <a:t>4. Timeline &amp; current activities</a:t>
            </a:r>
          </a:p>
        </p:txBody>
      </p:sp>
      <p:cxnSp>
        <p:nvCxnSpPr>
          <p:cNvPr id="34"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4651127" y="5869176"/>
            <a:ext cx="1271828" cy="642703"/>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Government support</a:t>
            </a:r>
          </a:p>
        </p:txBody>
      </p:sp>
      <p:sp>
        <p:nvSpPr>
          <p:cNvPr id="32" name="Rounded Rectangle 31"/>
          <p:cNvSpPr/>
          <p:nvPr/>
        </p:nvSpPr>
        <p:spPr>
          <a:xfrm>
            <a:off x="316801" y="5869176"/>
            <a:ext cx="1271825" cy="595124"/>
          </a:xfrm>
          <a:prstGeom prst="round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rPr>
              <a:t>Full time SBN Coordinator</a:t>
            </a:r>
          </a:p>
        </p:txBody>
      </p:sp>
      <p:sp>
        <p:nvSpPr>
          <p:cNvPr id="33" name="Rectangle 32"/>
          <p:cNvSpPr/>
          <p:nvPr/>
        </p:nvSpPr>
        <p:spPr>
          <a:xfrm>
            <a:off x="1690670" y="5891278"/>
            <a:ext cx="2731307" cy="11460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GAIN has a newly appointed full time SBN Coordinator for Tanzania dedicated to implementing this strategic agenda</a:t>
            </a:r>
          </a:p>
        </p:txBody>
      </p:sp>
      <p:sp>
        <p:nvSpPr>
          <p:cNvPr id="35" name="Rectangle 34"/>
          <p:cNvSpPr/>
          <p:nvPr/>
        </p:nvSpPr>
        <p:spPr>
          <a:xfrm>
            <a:off x="6024999" y="5865878"/>
            <a:ext cx="2855613" cy="6140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The Prime Minister’s Office (PMO) and Tanzania Food and Nutrition Centre (TFNC) are supportive of and have provided input to the approach the SBN is taking</a:t>
            </a:r>
          </a:p>
        </p:txBody>
      </p:sp>
    </p:spTree>
    <p:extLst>
      <p:ext uri="{BB962C8B-B14F-4D97-AF65-F5344CB8AC3E}">
        <p14:creationId xmlns:p14="http://schemas.microsoft.com/office/powerpoint/2010/main" val="300312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99680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Research study overview</a:t>
            </a:r>
          </a:p>
          <a:p>
            <a:pPr algn="l">
              <a:lnSpc>
                <a:spcPct val="100000"/>
              </a:lnSpc>
            </a:pPr>
            <a:r>
              <a:rPr lang="en-AU" sz="1800" dirty="0">
                <a:latin typeface="Georgia" panose="02040502050405020303" pitchFamily="18" charset="0"/>
              </a:rPr>
              <a:t>An overview of the market research study into consumer food purchasing behaviour and nutrition knowledge</a:t>
            </a:r>
          </a:p>
        </p:txBody>
      </p:sp>
      <p:sp>
        <p:nvSpPr>
          <p:cNvPr id="31"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algn="r">
              <a:defRPr sz="900" b="1">
                <a:solidFill>
                  <a:schemeClr val="accent1">
                    <a:lumMod val="50000"/>
                  </a:schemeClr>
                </a:solidFill>
              </a:defRPr>
            </a:lvl1pPr>
          </a:lstStyle>
          <a:p>
            <a:r>
              <a:rPr lang="en-AU" dirty="0"/>
              <a:t>4. Timeline &amp; current activities</a:t>
            </a:r>
          </a:p>
        </p:txBody>
      </p:sp>
      <p:cxnSp>
        <p:nvCxnSpPr>
          <p:cNvPr id="34"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161365" y="1582474"/>
            <a:ext cx="8808464" cy="75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AU" sz="1100" b="1" dirty="0">
                <a:solidFill>
                  <a:schemeClr val="tx1"/>
                </a:solidFill>
              </a:rPr>
              <a:t>Background: </a:t>
            </a:r>
          </a:p>
          <a:p>
            <a:pPr marL="171450" indent="-171450">
              <a:buFont typeface="Arial" panose="020B0604020202020204" pitchFamily="34" charset="0"/>
              <a:buChar char="•"/>
            </a:pPr>
            <a:r>
              <a:rPr lang="en-AU" sz="1100" dirty="0">
                <a:solidFill>
                  <a:schemeClr val="tx1"/>
                </a:solidFill>
              </a:rPr>
              <a:t>The SUN Business Network in Tanzania aims to support local companies with relevant and up to date information about the market for nutritious foods. With the majority of Tanzanian’s purchasing their food through private enterprises, it is important that we are aware of the opportunities to improve the affordability, accessibility and availability of nutritious foods. </a:t>
            </a:r>
          </a:p>
        </p:txBody>
      </p:sp>
      <p:sp>
        <p:nvSpPr>
          <p:cNvPr id="33" name="Rectangle 32"/>
          <p:cNvSpPr/>
          <p:nvPr/>
        </p:nvSpPr>
        <p:spPr>
          <a:xfrm>
            <a:off x="161365" y="2271539"/>
            <a:ext cx="8808464" cy="76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AU" sz="1100" b="1" dirty="0">
                <a:solidFill>
                  <a:schemeClr val="tx1"/>
                </a:solidFill>
              </a:rPr>
              <a:t>Market research overview: </a:t>
            </a:r>
          </a:p>
          <a:p>
            <a:pPr marL="171450" indent="-171450">
              <a:buFont typeface="Arial" panose="020B0604020202020204" pitchFamily="34" charset="0"/>
              <a:buChar char="•"/>
            </a:pPr>
            <a:r>
              <a:rPr lang="en-AU" sz="1100" dirty="0">
                <a:solidFill>
                  <a:schemeClr val="tx1"/>
                </a:solidFill>
              </a:rPr>
              <a:t>With this background in mind, the SBN team has commissioned a research study into consumer behaviour and nutrition knowledge in Tanzania. Nielsen will deliver the work. We hope to form a more accurate view about the motives behind the decisions which lead consumers to purchase and consume nutritious food. Once we build this understanding, we plan to share it with our members in order to support their nutrition strategies. We also have the intention, and this is in our strategy, to support member companies in capitalising on this new information with suggestions and advice.</a:t>
            </a:r>
          </a:p>
        </p:txBody>
      </p:sp>
      <p:sp>
        <p:nvSpPr>
          <p:cNvPr id="35" name="Rounded Rectangle 34"/>
          <p:cNvSpPr/>
          <p:nvPr/>
        </p:nvSpPr>
        <p:spPr>
          <a:xfrm>
            <a:off x="325155" y="3670996"/>
            <a:ext cx="2553260" cy="8113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100" b="1" dirty="0">
                <a:solidFill>
                  <a:schemeClr val="tx1"/>
                </a:solidFill>
              </a:rPr>
              <a:t>1. To understand what consumers know about nutrition; and their perception and receptiveness towards nutritious foods</a:t>
            </a:r>
          </a:p>
        </p:txBody>
      </p:sp>
      <p:sp>
        <p:nvSpPr>
          <p:cNvPr id="36" name="Rectangle 35"/>
          <p:cNvSpPr/>
          <p:nvPr/>
        </p:nvSpPr>
        <p:spPr>
          <a:xfrm>
            <a:off x="161365" y="4615015"/>
            <a:ext cx="8808464" cy="447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AU" sz="1100" b="1" dirty="0">
                <a:solidFill>
                  <a:schemeClr val="tx1"/>
                </a:solidFill>
              </a:rPr>
              <a:t>Nielsen Approach:</a:t>
            </a:r>
          </a:p>
          <a:p>
            <a:r>
              <a:rPr lang="en-AU" sz="1100" dirty="0">
                <a:solidFill>
                  <a:schemeClr val="tx1"/>
                </a:solidFill>
              </a:rPr>
              <a:t>Nielsen will carry out a short qualitative module comprising of focus group discussions, followed by a more detailed quantitative module. </a:t>
            </a:r>
          </a:p>
        </p:txBody>
      </p:sp>
      <p:sp>
        <p:nvSpPr>
          <p:cNvPr id="37" name="Rounded Rectangle 36"/>
          <p:cNvSpPr/>
          <p:nvPr/>
        </p:nvSpPr>
        <p:spPr>
          <a:xfrm>
            <a:off x="325155" y="5188585"/>
            <a:ext cx="4132545" cy="76256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100" b="1" dirty="0">
                <a:solidFill>
                  <a:schemeClr val="tx1"/>
                </a:solidFill>
              </a:rPr>
              <a:t>Qualitative Module</a:t>
            </a:r>
          </a:p>
          <a:p>
            <a:r>
              <a:rPr lang="en-AU" sz="1100" dirty="0">
                <a:solidFill>
                  <a:schemeClr val="tx1"/>
                </a:solidFill>
              </a:rPr>
              <a:t>Aims to understand the consumer language which can be later quantified by feeding into the second module. Also aims to uncover some of the ‘whys’ to initial assumptions and hypotheses</a:t>
            </a:r>
          </a:p>
        </p:txBody>
      </p:sp>
      <p:sp>
        <p:nvSpPr>
          <p:cNvPr id="38" name="Rounded Rectangle 37"/>
          <p:cNvSpPr/>
          <p:nvPr/>
        </p:nvSpPr>
        <p:spPr>
          <a:xfrm>
            <a:off x="4800599" y="5163684"/>
            <a:ext cx="4080013" cy="76256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100" b="1" dirty="0">
                <a:solidFill>
                  <a:schemeClr val="tx1"/>
                </a:solidFill>
              </a:rPr>
              <a:t>Quantitative Module</a:t>
            </a:r>
          </a:p>
          <a:p>
            <a:r>
              <a:rPr lang="en-AU" sz="1100" dirty="0">
                <a:solidFill>
                  <a:schemeClr val="tx1"/>
                </a:solidFill>
              </a:rPr>
              <a:t>Aims to help us gain an understanding of the level of nutrition knowledge and perception towards nutrition of consumers. Will also be designed to develop a view of different segments</a:t>
            </a:r>
          </a:p>
        </p:txBody>
      </p:sp>
      <p:sp>
        <p:nvSpPr>
          <p:cNvPr id="39" name="Rectangle 38"/>
          <p:cNvSpPr/>
          <p:nvPr/>
        </p:nvSpPr>
        <p:spPr>
          <a:xfrm>
            <a:off x="161365" y="6130635"/>
            <a:ext cx="8808464" cy="351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AU" sz="1100" dirty="0">
                <a:solidFill>
                  <a:schemeClr val="tx1"/>
                </a:solidFill>
              </a:rPr>
              <a:t>The major primary research piece undertaken will be carried out as part of the quantitative module. A sample size of 1,000 will be used across Tanzania. This will cover urban and peri urban areas. A high level timeline is shown below:</a:t>
            </a:r>
          </a:p>
        </p:txBody>
      </p:sp>
      <p:sp>
        <p:nvSpPr>
          <p:cNvPr id="40" name="Rectangle 39"/>
          <p:cNvSpPr/>
          <p:nvPr/>
        </p:nvSpPr>
        <p:spPr>
          <a:xfrm>
            <a:off x="161365" y="3145193"/>
            <a:ext cx="8808464" cy="40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AU" sz="1100" b="1" dirty="0">
                <a:solidFill>
                  <a:schemeClr val="tx1"/>
                </a:solidFill>
              </a:rPr>
              <a:t>Objectives: </a:t>
            </a:r>
          </a:p>
          <a:p>
            <a:r>
              <a:rPr lang="en-AU" sz="1100" dirty="0">
                <a:solidFill>
                  <a:schemeClr val="tx1"/>
                </a:solidFill>
              </a:rPr>
              <a:t>The research study has 3 main objectives:</a:t>
            </a:r>
          </a:p>
        </p:txBody>
      </p:sp>
      <p:sp>
        <p:nvSpPr>
          <p:cNvPr id="41" name="Rounded Rectangle 40"/>
          <p:cNvSpPr/>
          <p:nvPr/>
        </p:nvSpPr>
        <p:spPr>
          <a:xfrm>
            <a:off x="3063024" y="3665827"/>
            <a:ext cx="2971800" cy="8113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100" b="1" dirty="0">
                <a:solidFill>
                  <a:schemeClr val="tx1"/>
                </a:solidFill>
              </a:rPr>
              <a:t>2. To understand why consumers purchase certain foods, what drives consumers to make purchase decisions; and their consumption and purchase behaviour</a:t>
            </a:r>
          </a:p>
        </p:txBody>
      </p:sp>
      <p:sp>
        <p:nvSpPr>
          <p:cNvPr id="42" name="Rounded Rectangle 41"/>
          <p:cNvSpPr/>
          <p:nvPr/>
        </p:nvSpPr>
        <p:spPr>
          <a:xfrm>
            <a:off x="6219433" y="3670996"/>
            <a:ext cx="2661180" cy="8113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100" b="1" dirty="0">
                <a:solidFill>
                  <a:schemeClr val="tx1"/>
                </a:solidFill>
              </a:rPr>
              <a:t>3. To segment the Tanzanian market and determine the groups that can be prioritised in terms of nutrition, and how they can be targeted</a:t>
            </a:r>
          </a:p>
        </p:txBody>
      </p:sp>
    </p:spTree>
    <p:extLst>
      <p:ext uri="{BB962C8B-B14F-4D97-AF65-F5344CB8AC3E}">
        <p14:creationId xmlns:p14="http://schemas.microsoft.com/office/powerpoint/2010/main" val="112325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4208929" y="2663080"/>
            <a:ext cx="4907093"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6200" b="1" i="1" dirty="0">
                <a:solidFill>
                  <a:schemeClr val="accent1">
                    <a:lumMod val="50000"/>
                  </a:schemeClr>
                </a:solidFill>
                <a:latin typeface="Georgia" panose="02040502050405020303" pitchFamily="18" charset="0"/>
              </a:rPr>
              <a:t>A2</a:t>
            </a:r>
          </a:p>
        </p:txBody>
      </p:sp>
      <p:sp>
        <p:nvSpPr>
          <p:cNvPr id="5" name="Title 11"/>
          <p:cNvSpPr txBox="1">
            <a:spLocks/>
          </p:cNvSpPr>
          <p:nvPr/>
        </p:nvSpPr>
        <p:spPr>
          <a:xfrm>
            <a:off x="378943" y="1805301"/>
            <a:ext cx="8262781"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The big picture</a:t>
            </a:r>
          </a:p>
          <a:p>
            <a:pPr algn="l">
              <a:lnSpc>
                <a:spcPct val="100000"/>
              </a:lnSpc>
            </a:pPr>
            <a:r>
              <a:rPr lang="en-AU" sz="2200" dirty="0">
                <a:latin typeface="Georgia" panose="02040502050405020303" pitchFamily="18" charset="0"/>
              </a:rPr>
              <a:t>A look at the SBN in Tanzania beyond 2018</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2204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Elbow Connector 92"/>
          <p:cNvCxnSpPr>
            <a:stCxn id="64" idx="40"/>
          </p:cNvCxnSpPr>
          <p:nvPr/>
        </p:nvCxnSpPr>
        <p:spPr>
          <a:xfrm>
            <a:off x="2783131" y="4873449"/>
            <a:ext cx="809734" cy="84176"/>
          </a:xfrm>
          <a:prstGeom prst="bentConnector3">
            <a:avLst>
              <a:gd name="adj1" fmla="val -16815"/>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a:off x="3331434" y="3772682"/>
            <a:ext cx="261431" cy="156114"/>
          </a:xfrm>
          <a:prstGeom prst="bentConnector3">
            <a:avLst>
              <a:gd name="adj1" fmla="val -31612"/>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Title 11"/>
          <p:cNvSpPr txBox="1">
            <a:spLocks/>
          </p:cNvSpPr>
          <p:nvPr/>
        </p:nvSpPr>
        <p:spPr>
          <a:xfrm>
            <a:off x="378943" y="561534"/>
            <a:ext cx="8555459" cy="166096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Regional integration</a:t>
            </a:r>
          </a:p>
          <a:p>
            <a:pPr algn="l">
              <a:lnSpc>
                <a:spcPct val="100000"/>
              </a:lnSpc>
            </a:pPr>
            <a:r>
              <a:rPr lang="en-AU" sz="1800" dirty="0">
                <a:latin typeface="Georgia" panose="02040502050405020303" pitchFamily="18" charset="0"/>
              </a:rPr>
              <a:t>A bold vision for the SBN in Eastern and Southern Africa</a:t>
            </a:r>
          </a:p>
        </p:txBody>
      </p:sp>
      <p:sp>
        <p:nvSpPr>
          <p:cNvPr id="7" name="Rectangle 6"/>
          <p:cNvSpPr/>
          <p:nvPr/>
        </p:nvSpPr>
        <p:spPr>
          <a:xfrm>
            <a:off x="325154" y="1221542"/>
            <a:ext cx="8609248" cy="1458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b="1" dirty="0">
                <a:solidFill>
                  <a:schemeClr val="tx1"/>
                </a:solidFill>
              </a:rPr>
              <a:t>SBN  Tanzania and the region – a long term venture:</a:t>
            </a:r>
          </a:p>
          <a:p>
            <a:pPr marL="177800" indent="-177800">
              <a:buFont typeface="Arial" panose="020B0604020202020204" pitchFamily="34" charset="0"/>
              <a:buChar char="•"/>
            </a:pPr>
            <a:r>
              <a:rPr lang="en-AU" sz="1000" dirty="0">
                <a:solidFill>
                  <a:schemeClr val="tx1"/>
                </a:solidFill>
              </a:rPr>
              <a:t>As mentioned earlier in this document, the 3 year vision for the SBN is to ‘be the focal point for private sector engagement on nutrition’</a:t>
            </a:r>
          </a:p>
          <a:p>
            <a:pPr marL="177800" indent="-177800">
              <a:buFont typeface="Arial" panose="020B0604020202020204" pitchFamily="34" charset="0"/>
              <a:buChar char="•"/>
            </a:pPr>
            <a:r>
              <a:rPr lang="en-AU" sz="1000" dirty="0">
                <a:solidFill>
                  <a:schemeClr val="tx1"/>
                </a:solidFill>
              </a:rPr>
              <a:t>Beyond this, there is an opportunity to begin building the SBN in Eastern and Southern Africa as an integrated, regional network by partnering with regional blocs like ESC, SADC and ECSA</a:t>
            </a:r>
          </a:p>
          <a:p>
            <a:pPr marL="177800" indent="-177800">
              <a:buFont typeface="Arial" panose="020B0604020202020204" pitchFamily="34" charset="0"/>
              <a:buChar char="•"/>
            </a:pPr>
            <a:r>
              <a:rPr lang="en-AU" sz="1000" dirty="0">
                <a:solidFill>
                  <a:schemeClr val="tx1"/>
                </a:solidFill>
              </a:rPr>
              <a:t>As we have seen, however, there are nuances in the markets, political situations, diets and so on between each country where the SBN is being established. As such, a bespoke model needs to be developed for each country programme. But, where there a fewer nuances, such as in the Eastern and Southern Africa cluster, we should do our best to streamline the approach. The basic approach outlined below can form the basis of this. In addition to Tanzania, the SBN in Zambia is based on the same underlying thinking</a:t>
            </a:r>
          </a:p>
        </p:txBody>
      </p:sp>
      <p:sp>
        <p:nvSpPr>
          <p:cNvPr id="8" name="Rectangle 7"/>
          <p:cNvSpPr/>
          <p:nvPr/>
        </p:nvSpPr>
        <p:spPr>
          <a:xfrm>
            <a:off x="325154" y="5891982"/>
            <a:ext cx="8555459" cy="69069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100" dirty="0">
                <a:solidFill>
                  <a:schemeClr val="tx1"/>
                </a:solidFill>
              </a:rPr>
              <a:t>By strengthening these 3 core areas, the SBN can help to shift the consumption patterns of consumers towards a more nutritious diet. Ultimately, the success of the Network will be measured on it’s ability to contribute to a reduction in malnutrition. If more consumers are eating nutritious foods, and more businesses are selling them, then the private sector is actively contributing to reducing malnutrition in the region.</a:t>
            </a:r>
          </a:p>
        </p:txBody>
      </p:sp>
      <p:sp>
        <p:nvSpPr>
          <p:cNvPr id="72" name="Rectangle 71"/>
          <p:cNvSpPr/>
          <p:nvPr/>
        </p:nvSpPr>
        <p:spPr>
          <a:xfrm>
            <a:off x="3568911" y="2546164"/>
            <a:ext cx="2243475" cy="1150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800" dirty="0">
                <a:solidFill>
                  <a:schemeClr val="tx1"/>
                </a:solidFill>
              </a:rPr>
              <a:t>Help business to learn more about the market in which they operate, or which they’re planning to enter</a:t>
            </a:r>
          </a:p>
          <a:p>
            <a:pPr marL="177800" indent="-177800">
              <a:buFont typeface="Arial" panose="020B0604020202020204" pitchFamily="34" charset="0"/>
              <a:buChar char="•"/>
            </a:pPr>
            <a:r>
              <a:rPr lang="en-AU" sz="800" dirty="0">
                <a:solidFill>
                  <a:schemeClr val="tx1"/>
                </a:solidFill>
              </a:rPr>
              <a:t>This includes in depth knowledge of the customers, the commercial opportunities, the spending patterns, the trends etc</a:t>
            </a:r>
          </a:p>
          <a:p>
            <a:pPr marL="177800" indent="-177800">
              <a:buFont typeface="Arial" panose="020B0604020202020204" pitchFamily="34" charset="0"/>
              <a:buChar char="•"/>
            </a:pPr>
            <a:r>
              <a:rPr lang="en-AU" sz="800" dirty="0">
                <a:solidFill>
                  <a:schemeClr val="tx1"/>
                </a:solidFill>
              </a:rPr>
              <a:t>Ignite demand by supporting market growth through awareness campaigns, behaviour change campaigns and advertising</a:t>
            </a:r>
          </a:p>
        </p:txBody>
      </p:sp>
      <p:grpSp>
        <p:nvGrpSpPr>
          <p:cNvPr id="79" name="Group 78"/>
          <p:cNvGrpSpPr/>
          <p:nvPr/>
        </p:nvGrpSpPr>
        <p:grpSpPr>
          <a:xfrm>
            <a:off x="175480" y="2691945"/>
            <a:ext cx="3155953" cy="3015540"/>
            <a:chOff x="650574" y="2982876"/>
            <a:chExt cx="3155953" cy="3015540"/>
          </a:xfrm>
        </p:grpSpPr>
        <p:grpSp>
          <p:nvGrpSpPr>
            <p:cNvPr id="60" name="Group 59"/>
            <p:cNvGrpSpPr/>
            <p:nvPr/>
          </p:nvGrpSpPr>
          <p:grpSpPr>
            <a:xfrm>
              <a:off x="650574" y="3053546"/>
              <a:ext cx="3155953" cy="2944870"/>
              <a:chOff x="4672482" y="2556495"/>
              <a:chExt cx="3172520" cy="2960329"/>
            </a:xfrm>
          </p:grpSpPr>
          <p:sp>
            <p:nvSpPr>
              <p:cNvPr id="61" name="Freeform 28"/>
              <p:cNvSpPr>
                <a:spLocks/>
              </p:cNvSpPr>
              <p:nvPr/>
            </p:nvSpPr>
            <p:spPr bwMode="auto">
              <a:xfrm>
                <a:off x="4672482" y="2556495"/>
                <a:ext cx="1586260" cy="1971828"/>
              </a:xfrm>
              <a:custGeom>
                <a:avLst/>
                <a:gdLst>
                  <a:gd name="T0" fmla="*/ 822 w 1226"/>
                  <a:gd name="T1" fmla="*/ 762 h 1524"/>
                  <a:gd name="T2" fmla="*/ 834 w 1226"/>
                  <a:gd name="T3" fmla="*/ 660 h 1524"/>
                  <a:gd name="T4" fmla="*/ 860 w 1226"/>
                  <a:gd name="T5" fmla="*/ 560 h 1524"/>
                  <a:gd name="T6" fmla="*/ 898 w 1226"/>
                  <a:gd name="T7" fmla="*/ 468 h 1524"/>
                  <a:gd name="T8" fmla="*/ 946 w 1226"/>
                  <a:gd name="T9" fmla="*/ 380 h 1524"/>
                  <a:gd name="T10" fmla="*/ 1002 w 1226"/>
                  <a:gd name="T11" fmla="*/ 300 h 1524"/>
                  <a:gd name="T12" fmla="*/ 1070 w 1226"/>
                  <a:gd name="T13" fmla="*/ 228 h 1524"/>
                  <a:gd name="T14" fmla="*/ 1144 w 1226"/>
                  <a:gd name="T15" fmla="*/ 164 h 1524"/>
                  <a:gd name="T16" fmla="*/ 1226 w 1226"/>
                  <a:gd name="T17" fmla="*/ 110 h 1524"/>
                  <a:gd name="T18" fmla="*/ 1180 w 1226"/>
                  <a:gd name="T19" fmla="*/ 84 h 1524"/>
                  <a:gd name="T20" fmla="*/ 1084 w 1226"/>
                  <a:gd name="T21" fmla="*/ 44 h 1524"/>
                  <a:gd name="T22" fmla="*/ 980 w 1226"/>
                  <a:gd name="T23" fmla="*/ 16 h 1524"/>
                  <a:gd name="T24" fmla="*/ 872 w 1226"/>
                  <a:gd name="T25" fmla="*/ 0 h 1524"/>
                  <a:gd name="T26" fmla="*/ 816 w 1226"/>
                  <a:gd name="T27" fmla="*/ 0 h 1524"/>
                  <a:gd name="T28" fmla="*/ 734 w 1226"/>
                  <a:gd name="T29" fmla="*/ 4 h 1524"/>
                  <a:gd name="T30" fmla="*/ 652 w 1226"/>
                  <a:gd name="T31" fmla="*/ 16 h 1524"/>
                  <a:gd name="T32" fmla="*/ 574 w 1226"/>
                  <a:gd name="T33" fmla="*/ 36 h 1524"/>
                  <a:gd name="T34" fmla="*/ 498 w 1226"/>
                  <a:gd name="T35" fmla="*/ 64 h 1524"/>
                  <a:gd name="T36" fmla="*/ 428 w 1226"/>
                  <a:gd name="T37" fmla="*/ 98 h 1524"/>
                  <a:gd name="T38" fmla="*/ 360 w 1226"/>
                  <a:gd name="T39" fmla="*/ 138 h 1524"/>
                  <a:gd name="T40" fmla="*/ 298 w 1226"/>
                  <a:gd name="T41" fmla="*/ 186 h 1524"/>
                  <a:gd name="T42" fmla="*/ 240 w 1226"/>
                  <a:gd name="T43" fmla="*/ 238 h 1524"/>
                  <a:gd name="T44" fmla="*/ 186 w 1226"/>
                  <a:gd name="T45" fmla="*/ 296 h 1524"/>
                  <a:gd name="T46" fmla="*/ 140 w 1226"/>
                  <a:gd name="T47" fmla="*/ 360 h 1524"/>
                  <a:gd name="T48" fmla="*/ 98 w 1226"/>
                  <a:gd name="T49" fmla="*/ 426 h 1524"/>
                  <a:gd name="T50" fmla="*/ 64 w 1226"/>
                  <a:gd name="T51" fmla="*/ 498 h 1524"/>
                  <a:gd name="T52" fmla="*/ 36 w 1226"/>
                  <a:gd name="T53" fmla="*/ 572 h 1524"/>
                  <a:gd name="T54" fmla="*/ 16 w 1226"/>
                  <a:gd name="T55" fmla="*/ 650 h 1524"/>
                  <a:gd name="T56" fmla="*/ 4 w 1226"/>
                  <a:gd name="T57" fmla="*/ 732 h 1524"/>
                  <a:gd name="T58" fmla="*/ 0 w 1226"/>
                  <a:gd name="T59" fmla="*/ 816 h 1524"/>
                  <a:gd name="T60" fmla="*/ 2 w 1226"/>
                  <a:gd name="T61" fmla="*/ 872 h 1524"/>
                  <a:gd name="T62" fmla="*/ 18 w 1226"/>
                  <a:gd name="T63" fmla="*/ 982 h 1524"/>
                  <a:gd name="T64" fmla="*/ 46 w 1226"/>
                  <a:gd name="T65" fmla="*/ 1086 h 1524"/>
                  <a:gd name="T66" fmla="*/ 88 w 1226"/>
                  <a:gd name="T67" fmla="*/ 1184 h 1524"/>
                  <a:gd name="T68" fmla="*/ 142 w 1226"/>
                  <a:gd name="T69" fmla="*/ 1276 h 1524"/>
                  <a:gd name="T70" fmla="*/ 208 w 1226"/>
                  <a:gd name="T71" fmla="*/ 1358 h 1524"/>
                  <a:gd name="T72" fmla="*/ 282 w 1226"/>
                  <a:gd name="T73" fmla="*/ 1432 h 1524"/>
                  <a:gd name="T74" fmla="*/ 366 w 1226"/>
                  <a:gd name="T75" fmla="*/ 1496 h 1524"/>
                  <a:gd name="T76" fmla="*/ 412 w 1226"/>
                  <a:gd name="T77" fmla="*/ 1524 h 1524"/>
                  <a:gd name="T78" fmla="*/ 410 w 1226"/>
                  <a:gd name="T79" fmla="*/ 1472 h 1524"/>
                  <a:gd name="T80" fmla="*/ 418 w 1226"/>
                  <a:gd name="T81" fmla="*/ 1360 h 1524"/>
                  <a:gd name="T82" fmla="*/ 440 w 1226"/>
                  <a:gd name="T83" fmla="*/ 1252 h 1524"/>
                  <a:gd name="T84" fmla="*/ 476 w 1226"/>
                  <a:gd name="T85" fmla="*/ 1150 h 1524"/>
                  <a:gd name="T86" fmla="*/ 524 w 1226"/>
                  <a:gd name="T87" fmla="*/ 1056 h 1524"/>
                  <a:gd name="T88" fmla="*/ 584 w 1226"/>
                  <a:gd name="T89" fmla="*/ 968 h 1524"/>
                  <a:gd name="T90" fmla="*/ 654 w 1226"/>
                  <a:gd name="T91" fmla="*/ 890 h 1524"/>
                  <a:gd name="T92" fmla="*/ 734 w 1226"/>
                  <a:gd name="T93" fmla="*/ 820 h 1524"/>
                  <a:gd name="T94" fmla="*/ 822 w 1226"/>
                  <a:gd name="T95" fmla="*/ 76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6" h="1524">
                    <a:moveTo>
                      <a:pt x="822" y="762"/>
                    </a:moveTo>
                    <a:lnTo>
                      <a:pt x="822" y="762"/>
                    </a:lnTo>
                    <a:lnTo>
                      <a:pt x="826" y="710"/>
                    </a:lnTo>
                    <a:lnTo>
                      <a:pt x="834" y="660"/>
                    </a:lnTo>
                    <a:lnTo>
                      <a:pt x="846" y="610"/>
                    </a:lnTo>
                    <a:lnTo>
                      <a:pt x="860" y="560"/>
                    </a:lnTo>
                    <a:lnTo>
                      <a:pt x="878" y="514"/>
                    </a:lnTo>
                    <a:lnTo>
                      <a:pt x="898" y="468"/>
                    </a:lnTo>
                    <a:lnTo>
                      <a:pt x="920" y="424"/>
                    </a:lnTo>
                    <a:lnTo>
                      <a:pt x="946" y="380"/>
                    </a:lnTo>
                    <a:lnTo>
                      <a:pt x="972" y="340"/>
                    </a:lnTo>
                    <a:lnTo>
                      <a:pt x="1002" y="300"/>
                    </a:lnTo>
                    <a:lnTo>
                      <a:pt x="1034" y="264"/>
                    </a:lnTo>
                    <a:lnTo>
                      <a:pt x="1070" y="228"/>
                    </a:lnTo>
                    <a:lnTo>
                      <a:pt x="1106" y="194"/>
                    </a:lnTo>
                    <a:lnTo>
                      <a:pt x="1144" y="164"/>
                    </a:lnTo>
                    <a:lnTo>
                      <a:pt x="1184" y="136"/>
                    </a:lnTo>
                    <a:lnTo>
                      <a:pt x="1226" y="110"/>
                    </a:lnTo>
                    <a:lnTo>
                      <a:pt x="1226" y="110"/>
                    </a:lnTo>
                    <a:lnTo>
                      <a:pt x="1180" y="84"/>
                    </a:lnTo>
                    <a:lnTo>
                      <a:pt x="1132" y="62"/>
                    </a:lnTo>
                    <a:lnTo>
                      <a:pt x="1084" y="44"/>
                    </a:lnTo>
                    <a:lnTo>
                      <a:pt x="1032" y="28"/>
                    </a:lnTo>
                    <a:lnTo>
                      <a:pt x="980" y="16"/>
                    </a:lnTo>
                    <a:lnTo>
                      <a:pt x="926" y="6"/>
                    </a:lnTo>
                    <a:lnTo>
                      <a:pt x="872" y="0"/>
                    </a:lnTo>
                    <a:lnTo>
                      <a:pt x="816" y="0"/>
                    </a:lnTo>
                    <a:lnTo>
                      <a:pt x="816" y="0"/>
                    </a:lnTo>
                    <a:lnTo>
                      <a:pt x="774" y="0"/>
                    </a:lnTo>
                    <a:lnTo>
                      <a:pt x="734" y="4"/>
                    </a:lnTo>
                    <a:lnTo>
                      <a:pt x="692" y="8"/>
                    </a:lnTo>
                    <a:lnTo>
                      <a:pt x="652" y="16"/>
                    </a:lnTo>
                    <a:lnTo>
                      <a:pt x="612" y="24"/>
                    </a:lnTo>
                    <a:lnTo>
                      <a:pt x="574" y="36"/>
                    </a:lnTo>
                    <a:lnTo>
                      <a:pt x="536" y="48"/>
                    </a:lnTo>
                    <a:lnTo>
                      <a:pt x="498" y="64"/>
                    </a:lnTo>
                    <a:lnTo>
                      <a:pt x="462" y="80"/>
                    </a:lnTo>
                    <a:lnTo>
                      <a:pt x="428" y="98"/>
                    </a:lnTo>
                    <a:lnTo>
                      <a:pt x="394" y="118"/>
                    </a:lnTo>
                    <a:lnTo>
                      <a:pt x="360" y="138"/>
                    </a:lnTo>
                    <a:lnTo>
                      <a:pt x="328" y="162"/>
                    </a:lnTo>
                    <a:lnTo>
                      <a:pt x="298" y="186"/>
                    </a:lnTo>
                    <a:lnTo>
                      <a:pt x="268" y="212"/>
                    </a:lnTo>
                    <a:lnTo>
                      <a:pt x="240" y="238"/>
                    </a:lnTo>
                    <a:lnTo>
                      <a:pt x="212" y="266"/>
                    </a:lnTo>
                    <a:lnTo>
                      <a:pt x="186" y="296"/>
                    </a:lnTo>
                    <a:lnTo>
                      <a:pt x="162" y="328"/>
                    </a:lnTo>
                    <a:lnTo>
                      <a:pt x="140" y="360"/>
                    </a:lnTo>
                    <a:lnTo>
                      <a:pt x="118" y="392"/>
                    </a:lnTo>
                    <a:lnTo>
                      <a:pt x="98" y="426"/>
                    </a:lnTo>
                    <a:lnTo>
                      <a:pt x="80" y="462"/>
                    </a:lnTo>
                    <a:lnTo>
                      <a:pt x="64" y="498"/>
                    </a:lnTo>
                    <a:lnTo>
                      <a:pt x="50" y="534"/>
                    </a:lnTo>
                    <a:lnTo>
                      <a:pt x="36" y="572"/>
                    </a:lnTo>
                    <a:lnTo>
                      <a:pt x="26" y="612"/>
                    </a:lnTo>
                    <a:lnTo>
                      <a:pt x="16" y="650"/>
                    </a:lnTo>
                    <a:lnTo>
                      <a:pt x="10" y="692"/>
                    </a:lnTo>
                    <a:lnTo>
                      <a:pt x="4" y="732"/>
                    </a:lnTo>
                    <a:lnTo>
                      <a:pt x="2" y="774"/>
                    </a:lnTo>
                    <a:lnTo>
                      <a:pt x="0" y="816"/>
                    </a:lnTo>
                    <a:lnTo>
                      <a:pt x="0" y="816"/>
                    </a:lnTo>
                    <a:lnTo>
                      <a:pt x="2" y="872"/>
                    </a:lnTo>
                    <a:lnTo>
                      <a:pt x="8" y="928"/>
                    </a:lnTo>
                    <a:lnTo>
                      <a:pt x="18" y="982"/>
                    </a:lnTo>
                    <a:lnTo>
                      <a:pt x="30" y="1034"/>
                    </a:lnTo>
                    <a:lnTo>
                      <a:pt x="46" y="1086"/>
                    </a:lnTo>
                    <a:lnTo>
                      <a:pt x="66" y="1136"/>
                    </a:lnTo>
                    <a:lnTo>
                      <a:pt x="88" y="1184"/>
                    </a:lnTo>
                    <a:lnTo>
                      <a:pt x="114" y="1232"/>
                    </a:lnTo>
                    <a:lnTo>
                      <a:pt x="142" y="1276"/>
                    </a:lnTo>
                    <a:lnTo>
                      <a:pt x="174" y="1318"/>
                    </a:lnTo>
                    <a:lnTo>
                      <a:pt x="208" y="1358"/>
                    </a:lnTo>
                    <a:lnTo>
                      <a:pt x="244" y="1398"/>
                    </a:lnTo>
                    <a:lnTo>
                      <a:pt x="282" y="1432"/>
                    </a:lnTo>
                    <a:lnTo>
                      <a:pt x="324" y="1466"/>
                    </a:lnTo>
                    <a:lnTo>
                      <a:pt x="366" y="1496"/>
                    </a:lnTo>
                    <a:lnTo>
                      <a:pt x="412" y="1524"/>
                    </a:lnTo>
                    <a:lnTo>
                      <a:pt x="412" y="1524"/>
                    </a:lnTo>
                    <a:lnTo>
                      <a:pt x="410" y="1472"/>
                    </a:lnTo>
                    <a:lnTo>
                      <a:pt x="410" y="1472"/>
                    </a:lnTo>
                    <a:lnTo>
                      <a:pt x="412" y="1414"/>
                    </a:lnTo>
                    <a:lnTo>
                      <a:pt x="418" y="1360"/>
                    </a:lnTo>
                    <a:lnTo>
                      <a:pt x="426" y="1306"/>
                    </a:lnTo>
                    <a:lnTo>
                      <a:pt x="440" y="1252"/>
                    </a:lnTo>
                    <a:lnTo>
                      <a:pt x="456" y="1200"/>
                    </a:lnTo>
                    <a:lnTo>
                      <a:pt x="476" y="1150"/>
                    </a:lnTo>
                    <a:lnTo>
                      <a:pt x="498" y="1102"/>
                    </a:lnTo>
                    <a:lnTo>
                      <a:pt x="524" y="1056"/>
                    </a:lnTo>
                    <a:lnTo>
                      <a:pt x="552" y="1010"/>
                    </a:lnTo>
                    <a:lnTo>
                      <a:pt x="584" y="968"/>
                    </a:lnTo>
                    <a:lnTo>
                      <a:pt x="618" y="928"/>
                    </a:lnTo>
                    <a:lnTo>
                      <a:pt x="654" y="890"/>
                    </a:lnTo>
                    <a:lnTo>
                      <a:pt x="692" y="854"/>
                    </a:lnTo>
                    <a:lnTo>
                      <a:pt x="734" y="820"/>
                    </a:lnTo>
                    <a:lnTo>
                      <a:pt x="776" y="790"/>
                    </a:lnTo>
                    <a:lnTo>
                      <a:pt x="822" y="762"/>
                    </a:lnTo>
                    <a:lnTo>
                      <a:pt x="822" y="762"/>
                    </a:lnTo>
                    <a:close/>
                  </a:path>
                </a:pathLst>
              </a:custGeom>
              <a:solidFill>
                <a:schemeClr val="accent1"/>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sp>
            <p:nvSpPr>
              <p:cNvPr id="62" name="Freeform 29"/>
              <p:cNvSpPr>
                <a:spLocks/>
              </p:cNvSpPr>
              <p:nvPr/>
            </p:nvSpPr>
            <p:spPr bwMode="auto">
              <a:xfrm>
                <a:off x="6258742" y="2556495"/>
                <a:ext cx="1586260" cy="1971828"/>
              </a:xfrm>
              <a:custGeom>
                <a:avLst/>
                <a:gdLst>
                  <a:gd name="T0" fmla="*/ 1226 w 1226"/>
                  <a:gd name="T1" fmla="*/ 816 h 1524"/>
                  <a:gd name="T2" fmla="*/ 1222 w 1226"/>
                  <a:gd name="T3" fmla="*/ 732 h 1524"/>
                  <a:gd name="T4" fmla="*/ 1210 w 1226"/>
                  <a:gd name="T5" fmla="*/ 650 h 1524"/>
                  <a:gd name="T6" fmla="*/ 1190 w 1226"/>
                  <a:gd name="T7" fmla="*/ 572 h 1524"/>
                  <a:gd name="T8" fmla="*/ 1162 w 1226"/>
                  <a:gd name="T9" fmla="*/ 498 h 1524"/>
                  <a:gd name="T10" fmla="*/ 1128 w 1226"/>
                  <a:gd name="T11" fmla="*/ 426 h 1524"/>
                  <a:gd name="T12" fmla="*/ 1086 w 1226"/>
                  <a:gd name="T13" fmla="*/ 358 h 1524"/>
                  <a:gd name="T14" fmla="*/ 1040 w 1226"/>
                  <a:gd name="T15" fmla="*/ 296 h 1524"/>
                  <a:gd name="T16" fmla="*/ 986 w 1226"/>
                  <a:gd name="T17" fmla="*/ 238 h 1524"/>
                  <a:gd name="T18" fmla="*/ 930 w 1226"/>
                  <a:gd name="T19" fmla="*/ 186 h 1524"/>
                  <a:gd name="T20" fmla="*/ 866 w 1226"/>
                  <a:gd name="T21" fmla="*/ 138 h 1524"/>
                  <a:gd name="T22" fmla="*/ 798 w 1226"/>
                  <a:gd name="T23" fmla="*/ 98 h 1524"/>
                  <a:gd name="T24" fmla="*/ 728 w 1226"/>
                  <a:gd name="T25" fmla="*/ 64 h 1524"/>
                  <a:gd name="T26" fmla="*/ 652 w 1226"/>
                  <a:gd name="T27" fmla="*/ 36 h 1524"/>
                  <a:gd name="T28" fmla="*/ 574 w 1226"/>
                  <a:gd name="T29" fmla="*/ 16 h 1524"/>
                  <a:gd name="T30" fmla="*/ 494 w 1226"/>
                  <a:gd name="T31" fmla="*/ 4 h 1524"/>
                  <a:gd name="T32" fmla="*/ 410 w 1226"/>
                  <a:gd name="T33" fmla="*/ 0 h 1524"/>
                  <a:gd name="T34" fmla="*/ 354 w 1226"/>
                  <a:gd name="T35" fmla="*/ 0 h 1524"/>
                  <a:gd name="T36" fmla="*/ 246 w 1226"/>
                  <a:gd name="T37" fmla="*/ 16 h 1524"/>
                  <a:gd name="T38" fmla="*/ 144 w 1226"/>
                  <a:gd name="T39" fmla="*/ 44 h 1524"/>
                  <a:gd name="T40" fmla="*/ 46 w 1226"/>
                  <a:gd name="T41" fmla="*/ 84 h 1524"/>
                  <a:gd name="T42" fmla="*/ 0 w 1226"/>
                  <a:gd name="T43" fmla="*/ 110 h 1524"/>
                  <a:gd name="T44" fmla="*/ 82 w 1226"/>
                  <a:gd name="T45" fmla="*/ 164 h 1524"/>
                  <a:gd name="T46" fmla="*/ 158 w 1226"/>
                  <a:gd name="T47" fmla="*/ 228 h 1524"/>
                  <a:gd name="T48" fmla="*/ 224 w 1226"/>
                  <a:gd name="T49" fmla="*/ 300 h 1524"/>
                  <a:gd name="T50" fmla="*/ 282 w 1226"/>
                  <a:gd name="T51" fmla="*/ 380 h 1524"/>
                  <a:gd name="T52" fmla="*/ 330 w 1226"/>
                  <a:gd name="T53" fmla="*/ 468 h 1524"/>
                  <a:gd name="T54" fmla="*/ 366 w 1226"/>
                  <a:gd name="T55" fmla="*/ 562 h 1524"/>
                  <a:gd name="T56" fmla="*/ 392 w 1226"/>
                  <a:gd name="T57" fmla="*/ 660 h 1524"/>
                  <a:gd name="T58" fmla="*/ 406 w 1226"/>
                  <a:gd name="T59" fmla="*/ 762 h 1524"/>
                  <a:gd name="T60" fmla="*/ 450 w 1226"/>
                  <a:gd name="T61" fmla="*/ 790 h 1524"/>
                  <a:gd name="T62" fmla="*/ 534 w 1226"/>
                  <a:gd name="T63" fmla="*/ 854 h 1524"/>
                  <a:gd name="T64" fmla="*/ 610 w 1226"/>
                  <a:gd name="T65" fmla="*/ 928 h 1524"/>
                  <a:gd name="T66" fmla="*/ 674 w 1226"/>
                  <a:gd name="T67" fmla="*/ 1010 h 1524"/>
                  <a:gd name="T68" fmla="*/ 728 w 1226"/>
                  <a:gd name="T69" fmla="*/ 1102 h 1524"/>
                  <a:gd name="T70" fmla="*/ 770 w 1226"/>
                  <a:gd name="T71" fmla="*/ 1200 h 1524"/>
                  <a:gd name="T72" fmla="*/ 800 w 1226"/>
                  <a:gd name="T73" fmla="*/ 1306 h 1524"/>
                  <a:gd name="T74" fmla="*/ 814 w 1226"/>
                  <a:gd name="T75" fmla="*/ 1414 h 1524"/>
                  <a:gd name="T76" fmla="*/ 816 w 1226"/>
                  <a:gd name="T77" fmla="*/ 1472 h 1524"/>
                  <a:gd name="T78" fmla="*/ 816 w 1226"/>
                  <a:gd name="T79" fmla="*/ 1524 h 1524"/>
                  <a:gd name="T80" fmla="*/ 904 w 1226"/>
                  <a:gd name="T81" fmla="*/ 1466 h 1524"/>
                  <a:gd name="T82" fmla="*/ 982 w 1226"/>
                  <a:gd name="T83" fmla="*/ 1396 h 1524"/>
                  <a:gd name="T84" fmla="*/ 1052 w 1226"/>
                  <a:gd name="T85" fmla="*/ 1318 h 1524"/>
                  <a:gd name="T86" fmla="*/ 1112 w 1226"/>
                  <a:gd name="T87" fmla="*/ 1230 h 1524"/>
                  <a:gd name="T88" fmla="*/ 1160 w 1226"/>
                  <a:gd name="T89" fmla="*/ 1136 h 1524"/>
                  <a:gd name="T90" fmla="*/ 1196 w 1226"/>
                  <a:gd name="T91" fmla="*/ 1034 h 1524"/>
                  <a:gd name="T92" fmla="*/ 1218 w 1226"/>
                  <a:gd name="T93" fmla="*/ 926 h 1524"/>
                  <a:gd name="T94" fmla="*/ 1226 w 1226"/>
                  <a:gd name="T95" fmla="*/ 81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6" h="1524">
                    <a:moveTo>
                      <a:pt x="1226" y="816"/>
                    </a:moveTo>
                    <a:lnTo>
                      <a:pt x="1226" y="816"/>
                    </a:lnTo>
                    <a:lnTo>
                      <a:pt x="1224" y="774"/>
                    </a:lnTo>
                    <a:lnTo>
                      <a:pt x="1222" y="732"/>
                    </a:lnTo>
                    <a:lnTo>
                      <a:pt x="1216" y="690"/>
                    </a:lnTo>
                    <a:lnTo>
                      <a:pt x="1210" y="650"/>
                    </a:lnTo>
                    <a:lnTo>
                      <a:pt x="1200" y="612"/>
                    </a:lnTo>
                    <a:lnTo>
                      <a:pt x="1190" y="572"/>
                    </a:lnTo>
                    <a:lnTo>
                      <a:pt x="1176" y="534"/>
                    </a:lnTo>
                    <a:lnTo>
                      <a:pt x="1162" y="498"/>
                    </a:lnTo>
                    <a:lnTo>
                      <a:pt x="1146" y="462"/>
                    </a:lnTo>
                    <a:lnTo>
                      <a:pt x="1128" y="426"/>
                    </a:lnTo>
                    <a:lnTo>
                      <a:pt x="1108" y="392"/>
                    </a:lnTo>
                    <a:lnTo>
                      <a:pt x="1086" y="358"/>
                    </a:lnTo>
                    <a:lnTo>
                      <a:pt x="1064" y="326"/>
                    </a:lnTo>
                    <a:lnTo>
                      <a:pt x="1040" y="296"/>
                    </a:lnTo>
                    <a:lnTo>
                      <a:pt x="1014" y="266"/>
                    </a:lnTo>
                    <a:lnTo>
                      <a:pt x="986" y="238"/>
                    </a:lnTo>
                    <a:lnTo>
                      <a:pt x="958" y="212"/>
                    </a:lnTo>
                    <a:lnTo>
                      <a:pt x="930" y="186"/>
                    </a:lnTo>
                    <a:lnTo>
                      <a:pt x="898" y="162"/>
                    </a:lnTo>
                    <a:lnTo>
                      <a:pt x="866" y="138"/>
                    </a:lnTo>
                    <a:lnTo>
                      <a:pt x="834" y="118"/>
                    </a:lnTo>
                    <a:lnTo>
                      <a:pt x="798" y="98"/>
                    </a:lnTo>
                    <a:lnTo>
                      <a:pt x="764" y="80"/>
                    </a:lnTo>
                    <a:lnTo>
                      <a:pt x="728" y="64"/>
                    </a:lnTo>
                    <a:lnTo>
                      <a:pt x="690" y="48"/>
                    </a:lnTo>
                    <a:lnTo>
                      <a:pt x="652" y="36"/>
                    </a:lnTo>
                    <a:lnTo>
                      <a:pt x="614" y="24"/>
                    </a:lnTo>
                    <a:lnTo>
                      <a:pt x="574" y="16"/>
                    </a:lnTo>
                    <a:lnTo>
                      <a:pt x="534" y="8"/>
                    </a:lnTo>
                    <a:lnTo>
                      <a:pt x="494" y="4"/>
                    </a:lnTo>
                    <a:lnTo>
                      <a:pt x="452" y="0"/>
                    </a:lnTo>
                    <a:lnTo>
                      <a:pt x="410" y="0"/>
                    </a:lnTo>
                    <a:lnTo>
                      <a:pt x="410" y="0"/>
                    </a:lnTo>
                    <a:lnTo>
                      <a:pt x="354" y="0"/>
                    </a:lnTo>
                    <a:lnTo>
                      <a:pt x="300" y="6"/>
                    </a:lnTo>
                    <a:lnTo>
                      <a:pt x="246" y="16"/>
                    </a:lnTo>
                    <a:lnTo>
                      <a:pt x="194" y="28"/>
                    </a:lnTo>
                    <a:lnTo>
                      <a:pt x="144" y="44"/>
                    </a:lnTo>
                    <a:lnTo>
                      <a:pt x="94" y="62"/>
                    </a:lnTo>
                    <a:lnTo>
                      <a:pt x="46" y="84"/>
                    </a:lnTo>
                    <a:lnTo>
                      <a:pt x="0" y="110"/>
                    </a:lnTo>
                    <a:lnTo>
                      <a:pt x="0" y="110"/>
                    </a:lnTo>
                    <a:lnTo>
                      <a:pt x="42" y="136"/>
                    </a:lnTo>
                    <a:lnTo>
                      <a:pt x="82" y="164"/>
                    </a:lnTo>
                    <a:lnTo>
                      <a:pt x="122" y="194"/>
                    </a:lnTo>
                    <a:lnTo>
                      <a:pt x="158" y="228"/>
                    </a:lnTo>
                    <a:lnTo>
                      <a:pt x="192" y="264"/>
                    </a:lnTo>
                    <a:lnTo>
                      <a:pt x="224" y="300"/>
                    </a:lnTo>
                    <a:lnTo>
                      <a:pt x="254" y="340"/>
                    </a:lnTo>
                    <a:lnTo>
                      <a:pt x="282" y="380"/>
                    </a:lnTo>
                    <a:lnTo>
                      <a:pt x="308" y="424"/>
                    </a:lnTo>
                    <a:lnTo>
                      <a:pt x="330" y="468"/>
                    </a:lnTo>
                    <a:lnTo>
                      <a:pt x="350" y="514"/>
                    </a:lnTo>
                    <a:lnTo>
                      <a:pt x="366" y="562"/>
                    </a:lnTo>
                    <a:lnTo>
                      <a:pt x="380" y="610"/>
                    </a:lnTo>
                    <a:lnTo>
                      <a:pt x="392" y="660"/>
                    </a:lnTo>
                    <a:lnTo>
                      <a:pt x="400" y="710"/>
                    </a:lnTo>
                    <a:lnTo>
                      <a:pt x="406" y="762"/>
                    </a:lnTo>
                    <a:lnTo>
                      <a:pt x="406" y="762"/>
                    </a:lnTo>
                    <a:lnTo>
                      <a:pt x="450" y="790"/>
                    </a:lnTo>
                    <a:lnTo>
                      <a:pt x="494" y="820"/>
                    </a:lnTo>
                    <a:lnTo>
                      <a:pt x="534" y="854"/>
                    </a:lnTo>
                    <a:lnTo>
                      <a:pt x="574" y="890"/>
                    </a:lnTo>
                    <a:lnTo>
                      <a:pt x="610" y="928"/>
                    </a:lnTo>
                    <a:lnTo>
                      <a:pt x="644" y="968"/>
                    </a:lnTo>
                    <a:lnTo>
                      <a:pt x="674" y="1010"/>
                    </a:lnTo>
                    <a:lnTo>
                      <a:pt x="704" y="1056"/>
                    </a:lnTo>
                    <a:lnTo>
                      <a:pt x="728" y="1102"/>
                    </a:lnTo>
                    <a:lnTo>
                      <a:pt x="752" y="1150"/>
                    </a:lnTo>
                    <a:lnTo>
                      <a:pt x="770" y="1200"/>
                    </a:lnTo>
                    <a:lnTo>
                      <a:pt x="788" y="1252"/>
                    </a:lnTo>
                    <a:lnTo>
                      <a:pt x="800" y="1306"/>
                    </a:lnTo>
                    <a:lnTo>
                      <a:pt x="810" y="1360"/>
                    </a:lnTo>
                    <a:lnTo>
                      <a:pt x="814" y="1414"/>
                    </a:lnTo>
                    <a:lnTo>
                      <a:pt x="816" y="1472"/>
                    </a:lnTo>
                    <a:lnTo>
                      <a:pt x="816" y="1472"/>
                    </a:lnTo>
                    <a:lnTo>
                      <a:pt x="816" y="1524"/>
                    </a:lnTo>
                    <a:lnTo>
                      <a:pt x="816" y="1524"/>
                    </a:lnTo>
                    <a:lnTo>
                      <a:pt x="860" y="1496"/>
                    </a:lnTo>
                    <a:lnTo>
                      <a:pt x="904" y="1466"/>
                    </a:lnTo>
                    <a:lnTo>
                      <a:pt x="944" y="1432"/>
                    </a:lnTo>
                    <a:lnTo>
                      <a:pt x="982" y="1396"/>
                    </a:lnTo>
                    <a:lnTo>
                      <a:pt x="1020" y="1358"/>
                    </a:lnTo>
                    <a:lnTo>
                      <a:pt x="1052" y="1318"/>
                    </a:lnTo>
                    <a:lnTo>
                      <a:pt x="1084" y="1274"/>
                    </a:lnTo>
                    <a:lnTo>
                      <a:pt x="1112" y="1230"/>
                    </a:lnTo>
                    <a:lnTo>
                      <a:pt x="1138" y="1184"/>
                    </a:lnTo>
                    <a:lnTo>
                      <a:pt x="1160" y="1136"/>
                    </a:lnTo>
                    <a:lnTo>
                      <a:pt x="1180" y="1086"/>
                    </a:lnTo>
                    <a:lnTo>
                      <a:pt x="1196" y="1034"/>
                    </a:lnTo>
                    <a:lnTo>
                      <a:pt x="1210" y="980"/>
                    </a:lnTo>
                    <a:lnTo>
                      <a:pt x="1218" y="926"/>
                    </a:lnTo>
                    <a:lnTo>
                      <a:pt x="1224" y="872"/>
                    </a:lnTo>
                    <a:lnTo>
                      <a:pt x="1226" y="816"/>
                    </a:lnTo>
                    <a:lnTo>
                      <a:pt x="1226" y="816"/>
                    </a:lnTo>
                    <a:close/>
                  </a:path>
                </a:pathLst>
              </a:custGeom>
              <a:solidFill>
                <a:schemeClr val="accent1">
                  <a:lumMod val="60000"/>
                  <a:lumOff val="40000"/>
                </a:schemeClr>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sp>
            <p:nvSpPr>
              <p:cNvPr id="63" name="Freeform 30"/>
              <p:cNvSpPr>
                <a:spLocks/>
              </p:cNvSpPr>
              <p:nvPr/>
            </p:nvSpPr>
            <p:spPr bwMode="auto">
              <a:xfrm>
                <a:off x="5736027" y="2698819"/>
                <a:ext cx="1048018" cy="843590"/>
              </a:xfrm>
              <a:custGeom>
                <a:avLst/>
                <a:gdLst>
                  <a:gd name="T0" fmla="*/ 0 w 810"/>
                  <a:gd name="T1" fmla="*/ 652 h 652"/>
                  <a:gd name="T2" fmla="*/ 0 w 810"/>
                  <a:gd name="T3" fmla="*/ 652 h 652"/>
                  <a:gd name="T4" fmla="*/ 46 w 810"/>
                  <a:gd name="T5" fmla="*/ 628 h 652"/>
                  <a:gd name="T6" fmla="*/ 92 w 810"/>
                  <a:gd name="T7" fmla="*/ 606 h 652"/>
                  <a:gd name="T8" fmla="*/ 142 w 810"/>
                  <a:gd name="T9" fmla="*/ 588 h 652"/>
                  <a:gd name="T10" fmla="*/ 192 w 810"/>
                  <a:gd name="T11" fmla="*/ 572 h 652"/>
                  <a:gd name="T12" fmla="*/ 244 w 810"/>
                  <a:gd name="T13" fmla="*/ 560 h 652"/>
                  <a:gd name="T14" fmla="*/ 296 w 810"/>
                  <a:gd name="T15" fmla="*/ 552 h 652"/>
                  <a:gd name="T16" fmla="*/ 350 w 810"/>
                  <a:gd name="T17" fmla="*/ 546 h 652"/>
                  <a:gd name="T18" fmla="*/ 404 w 810"/>
                  <a:gd name="T19" fmla="*/ 544 h 652"/>
                  <a:gd name="T20" fmla="*/ 404 w 810"/>
                  <a:gd name="T21" fmla="*/ 544 h 652"/>
                  <a:gd name="T22" fmla="*/ 460 w 810"/>
                  <a:gd name="T23" fmla="*/ 546 h 652"/>
                  <a:gd name="T24" fmla="*/ 512 w 810"/>
                  <a:gd name="T25" fmla="*/ 552 h 652"/>
                  <a:gd name="T26" fmla="*/ 566 w 810"/>
                  <a:gd name="T27" fmla="*/ 560 h 652"/>
                  <a:gd name="T28" fmla="*/ 618 w 810"/>
                  <a:gd name="T29" fmla="*/ 572 h 652"/>
                  <a:gd name="T30" fmla="*/ 668 w 810"/>
                  <a:gd name="T31" fmla="*/ 588 h 652"/>
                  <a:gd name="T32" fmla="*/ 716 w 810"/>
                  <a:gd name="T33" fmla="*/ 606 h 652"/>
                  <a:gd name="T34" fmla="*/ 764 w 810"/>
                  <a:gd name="T35" fmla="*/ 628 h 652"/>
                  <a:gd name="T36" fmla="*/ 810 w 810"/>
                  <a:gd name="T37" fmla="*/ 652 h 652"/>
                  <a:gd name="T38" fmla="*/ 810 w 810"/>
                  <a:gd name="T39" fmla="*/ 652 h 652"/>
                  <a:gd name="T40" fmla="*/ 804 w 810"/>
                  <a:gd name="T41" fmla="*/ 600 h 652"/>
                  <a:gd name="T42" fmla="*/ 796 w 810"/>
                  <a:gd name="T43" fmla="*/ 550 h 652"/>
                  <a:gd name="T44" fmla="*/ 784 w 810"/>
                  <a:gd name="T45" fmla="*/ 500 h 652"/>
                  <a:gd name="T46" fmla="*/ 770 w 810"/>
                  <a:gd name="T47" fmla="*/ 452 h 652"/>
                  <a:gd name="T48" fmla="*/ 754 w 810"/>
                  <a:gd name="T49" fmla="*/ 404 h 652"/>
                  <a:gd name="T50" fmla="*/ 734 w 810"/>
                  <a:gd name="T51" fmla="*/ 358 h 652"/>
                  <a:gd name="T52" fmla="*/ 712 w 810"/>
                  <a:gd name="T53" fmla="*/ 314 h 652"/>
                  <a:gd name="T54" fmla="*/ 686 w 810"/>
                  <a:gd name="T55" fmla="*/ 270 h 652"/>
                  <a:gd name="T56" fmla="*/ 658 w 810"/>
                  <a:gd name="T57" fmla="*/ 230 h 652"/>
                  <a:gd name="T58" fmla="*/ 628 w 810"/>
                  <a:gd name="T59" fmla="*/ 190 h 652"/>
                  <a:gd name="T60" fmla="*/ 596 w 810"/>
                  <a:gd name="T61" fmla="*/ 154 h 652"/>
                  <a:gd name="T62" fmla="*/ 562 w 810"/>
                  <a:gd name="T63" fmla="*/ 118 h 652"/>
                  <a:gd name="T64" fmla="*/ 526 w 810"/>
                  <a:gd name="T65" fmla="*/ 84 h 652"/>
                  <a:gd name="T66" fmla="*/ 486 w 810"/>
                  <a:gd name="T67" fmla="*/ 54 h 652"/>
                  <a:gd name="T68" fmla="*/ 446 w 810"/>
                  <a:gd name="T69" fmla="*/ 26 h 652"/>
                  <a:gd name="T70" fmla="*/ 404 w 810"/>
                  <a:gd name="T71" fmla="*/ 0 h 652"/>
                  <a:gd name="T72" fmla="*/ 404 w 810"/>
                  <a:gd name="T73" fmla="*/ 0 h 652"/>
                  <a:gd name="T74" fmla="*/ 362 w 810"/>
                  <a:gd name="T75" fmla="*/ 26 h 652"/>
                  <a:gd name="T76" fmla="*/ 322 w 810"/>
                  <a:gd name="T77" fmla="*/ 54 h 652"/>
                  <a:gd name="T78" fmla="*/ 284 w 810"/>
                  <a:gd name="T79" fmla="*/ 84 h 652"/>
                  <a:gd name="T80" fmla="*/ 248 w 810"/>
                  <a:gd name="T81" fmla="*/ 118 h 652"/>
                  <a:gd name="T82" fmla="*/ 212 w 810"/>
                  <a:gd name="T83" fmla="*/ 154 h 652"/>
                  <a:gd name="T84" fmla="*/ 180 w 810"/>
                  <a:gd name="T85" fmla="*/ 190 h 652"/>
                  <a:gd name="T86" fmla="*/ 150 w 810"/>
                  <a:gd name="T87" fmla="*/ 230 h 652"/>
                  <a:gd name="T88" fmla="*/ 124 w 810"/>
                  <a:gd name="T89" fmla="*/ 270 h 652"/>
                  <a:gd name="T90" fmla="*/ 98 w 810"/>
                  <a:gd name="T91" fmla="*/ 314 h 652"/>
                  <a:gd name="T92" fmla="*/ 76 w 810"/>
                  <a:gd name="T93" fmla="*/ 358 h 652"/>
                  <a:gd name="T94" fmla="*/ 56 w 810"/>
                  <a:gd name="T95" fmla="*/ 404 h 652"/>
                  <a:gd name="T96" fmla="*/ 38 w 810"/>
                  <a:gd name="T97" fmla="*/ 450 h 652"/>
                  <a:gd name="T98" fmla="*/ 24 w 810"/>
                  <a:gd name="T99" fmla="*/ 500 h 652"/>
                  <a:gd name="T100" fmla="*/ 12 w 810"/>
                  <a:gd name="T101" fmla="*/ 550 h 652"/>
                  <a:gd name="T102" fmla="*/ 4 w 810"/>
                  <a:gd name="T103" fmla="*/ 600 h 652"/>
                  <a:gd name="T104" fmla="*/ 0 w 810"/>
                  <a:gd name="T105" fmla="*/ 652 h 652"/>
                  <a:gd name="T106" fmla="*/ 0 w 810"/>
                  <a:gd name="T10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0" h="652">
                    <a:moveTo>
                      <a:pt x="0" y="652"/>
                    </a:moveTo>
                    <a:lnTo>
                      <a:pt x="0" y="652"/>
                    </a:lnTo>
                    <a:lnTo>
                      <a:pt x="46" y="628"/>
                    </a:lnTo>
                    <a:lnTo>
                      <a:pt x="92" y="606"/>
                    </a:lnTo>
                    <a:lnTo>
                      <a:pt x="142" y="588"/>
                    </a:lnTo>
                    <a:lnTo>
                      <a:pt x="192" y="572"/>
                    </a:lnTo>
                    <a:lnTo>
                      <a:pt x="244" y="560"/>
                    </a:lnTo>
                    <a:lnTo>
                      <a:pt x="296" y="552"/>
                    </a:lnTo>
                    <a:lnTo>
                      <a:pt x="350" y="546"/>
                    </a:lnTo>
                    <a:lnTo>
                      <a:pt x="404" y="544"/>
                    </a:lnTo>
                    <a:lnTo>
                      <a:pt x="404" y="544"/>
                    </a:lnTo>
                    <a:lnTo>
                      <a:pt x="460" y="546"/>
                    </a:lnTo>
                    <a:lnTo>
                      <a:pt x="512" y="552"/>
                    </a:lnTo>
                    <a:lnTo>
                      <a:pt x="566" y="560"/>
                    </a:lnTo>
                    <a:lnTo>
                      <a:pt x="618" y="572"/>
                    </a:lnTo>
                    <a:lnTo>
                      <a:pt x="668" y="588"/>
                    </a:lnTo>
                    <a:lnTo>
                      <a:pt x="716" y="606"/>
                    </a:lnTo>
                    <a:lnTo>
                      <a:pt x="764" y="628"/>
                    </a:lnTo>
                    <a:lnTo>
                      <a:pt x="810" y="652"/>
                    </a:lnTo>
                    <a:lnTo>
                      <a:pt x="810" y="652"/>
                    </a:lnTo>
                    <a:lnTo>
                      <a:pt x="804" y="600"/>
                    </a:lnTo>
                    <a:lnTo>
                      <a:pt x="796" y="550"/>
                    </a:lnTo>
                    <a:lnTo>
                      <a:pt x="784" y="500"/>
                    </a:lnTo>
                    <a:lnTo>
                      <a:pt x="770" y="452"/>
                    </a:lnTo>
                    <a:lnTo>
                      <a:pt x="754" y="404"/>
                    </a:lnTo>
                    <a:lnTo>
                      <a:pt x="734" y="358"/>
                    </a:lnTo>
                    <a:lnTo>
                      <a:pt x="712" y="314"/>
                    </a:lnTo>
                    <a:lnTo>
                      <a:pt x="686" y="270"/>
                    </a:lnTo>
                    <a:lnTo>
                      <a:pt x="658" y="230"/>
                    </a:lnTo>
                    <a:lnTo>
                      <a:pt x="628" y="190"/>
                    </a:lnTo>
                    <a:lnTo>
                      <a:pt x="596" y="154"/>
                    </a:lnTo>
                    <a:lnTo>
                      <a:pt x="562" y="118"/>
                    </a:lnTo>
                    <a:lnTo>
                      <a:pt x="526" y="84"/>
                    </a:lnTo>
                    <a:lnTo>
                      <a:pt x="486" y="54"/>
                    </a:lnTo>
                    <a:lnTo>
                      <a:pt x="446" y="26"/>
                    </a:lnTo>
                    <a:lnTo>
                      <a:pt x="404" y="0"/>
                    </a:lnTo>
                    <a:lnTo>
                      <a:pt x="404" y="0"/>
                    </a:lnTo>
                    <a:lnTo>
                      <a:pt x="362" y="26"/>
                    </a:lnTo>
                    <a:lnTo>
                      <a:pt x="322" y="54"/>
                    </a:lnTo>
                    <a:lnTo>
                      <a:pt x="284" y="84"/>
                    </a:lnTo>
                    <a:lnTo>
                      <a:pt x="248" y="118"/>
                    </a:lnTo>
                    <a:lnTo>
                      <a:pt x="212" y="154"/>
                    </a:lnTo>
                    <a:lnTo>
                      <a:pt x="180" y="190"/>
                    </a:lnTo>
                    <a:lnTo>
                      <a:pt x="150" y="230"/>
                    </a:lnTo>
                    <a:lnTo>
                      <a:pt x="124" y="270"/>
                    </a:lnTo>
                    <a:lnTo>
                      <a:pt x="98" y="314"/>
                    </a:lnTo>
                    <a:lnTo>
                      <a:pt x="76" y="358"/>
                    </a:lnTo>
                    <a:lnTo>
                      <a:pt x="56" y="404"/>
                    </a:lnTo>
                    <a:lnTo>
                      <a:pt x="38" y="450"/>
                    </a:lnTo>
                    <a:lnTo>
                      <a:pt x="24" y="500"/>
                    </a:lnTo>
                    <a:lnTo>
                      <a:pt x="12" y="550"/>
                    </a:lnTo>
                    <a:lnTo>
                      <a:pt x="4" y="600"/>
                    </a:lnTo>
                    <a:lnTo>
                      <a:pt x="0" y="652"/>
                    </a:lnTo>
                    <a:lnTo>
                      <a:pt x="0" y="652"/>
                    </a:lnTo>
                    <a:close/>
                  </a:path>
                </a:pathLst>
              </a:custGeom>
              <a:solidFill>
                <a:schemeClr val="accent1">
                  <a:alpha val="74000"/>
                </a:schemeClr>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sp>
            <p:nvSpPr>
              <p:cNvPr id="64" name="Freeform 31"/>
              <p:cNvSpPr>
                <a:spLocks/>
              </p:cNvSpPr>
              <p:nvPr/>
            </p:nvSpPr>
            <p:spPr bwMode="auto">
              <a:xfrm>
                <a:off x="5205548" y="4525735"/>
                <a:ext cx="2108975" cy="991089"/>
              </a:xfrm>
              <a:custGeom>
                <a:avLst/>
                <a:gdLst>
                  <a:gd name="T0" fmla="*/ 816 w 1630"/>
                  <a:gd name="T1" fmla="*/ 0 h 766"/>
                  <a:gd name="T2" fmla="*/ 722 w 1630"/>
                  <a:gd name="T3" fmla="*/ 46 h 766"/>
                  <a:gd name="T4" fmla="*/ 620 w 1630"/>
                  <a:gd name="T5" fmla="*/ 82 h 766"/>
                  <a:gd name="T6" fmla="*/ 514 w 1630"/>
                  <a:gd name="T7" fmla="*/ 102 h 766"/>
                  <a:gd name="T8" fmla="*/ 404 w 1630"/>
                  <a:gd name="T9" fmla="*/ 110 h 766"/>
                  <a:gd name="T10" fmla="*/ 350 w 1630"/>
                  <a:gd name="T11" fmla="*/ 108 h 766"/>
                  <a:gd name="T12" fmla="*/ 244 w 1630"/>
                  <a:gd name="T13" fmla="*/ 94 h 766"/>
                  <a:gd name="T14" fmla="*/ 142 w 1630"/>
                  <a:gd name="T15" fmla="*/ 66 h 766"/>
                  <a:gd name="T16" fmla="*/ 46 w 1630"/>
                  <a:gd name="T17" fmla="*/ 26 h 766"/>
                  <a:gd name="T18" fmla="*/ 0 w 1630"/>
                  <a:gd name="T19" fmla="*/ 2 h 766"/>
                  <a:gd name="T20" fmla="*/ 8 w 1630"/>
                  <a:gd name="T21" fmla="*/ 82 h 766"/>
                  <a:gd name="T22" fmla="*/ 24 w 1630"/>
                  <a:gd name="T23" fmla="*/ 158 h 766"/>
                  <a:gd name="T24" fmla="*/ 48 w 1630"/>
                  <a:gd name="T25" fmla="*/ 232 h 766"/>
                  <a:gd name="T26" fmla="*/ 78 w 1630"/>
                  <a:gd name="T27" fmla="*/ 302 h 766"/>
                  <a:gd name="T28" fmla="*/ 114 w 1630"/>
                  <a:gd name="T29" fmla="*/ 368 h 766"/>
                  <a:gd name="T30" fmla="*/ 156 w 1630"/>
                  <a:gd name="T31" fmla="*/ 432 h 766"/>
                  <a:gd name="T32" fmla="*/ 202 w 1630"/>
                  <a:gd name="T33" fmla="*/ 490 h 766"/>
                  <a:gd name="T34" fmla="*/ 254 w 1630"/>
                  <a:gd name="T35" fmla="*/ 544 h 766"/>
                  <a:gd name="T36" fmla="*/ 312 w 1630"/>
                  <a:gd name="T37" fmla="*/ 592 h 766"/>
                  <a:gd name="T38" fmla="*/ 374 w 1630"/>
                  <a:gd name="T39" fmla="*/ 636 h 766"/>
                  <a:gd name="T40" fmla="*/ 440 w 1630"/>
                  <a:gd name="T41" fmla="*/ 674 h 766"/>
                  <a:gd name="T42" fmla="*/ 508 w 1630"/>
                  <a:gd name="T43" fmla="*/ 706 h 766"/>
                  <a:gd name="T44" fmla="*/ 580 w 1630"/>
                  <a:gd name="T45" fmla="*/ 732 h 766"/>
                  <a:gd name="T46" fmla="*/ 656 w 1630"/>
                  <a:gd name="T47" fmla="*/ 750 h 766"/>
                  <a:gd name="T48" fmla="*/ 734 w 1630"/>
                  <a:gd name="T49" fmla="*/ 762 h 766"/>
                  <a:gd name="T50" fmla="*/ 814 w 1630"/>
                  <a:gd name="T51" fmla="*/ 766 h 766"/>
                  <a:gd name="T52" fmla="*/ 854 w 1630"/>
                  <a:gd name="T53" fmla="*/ 764 h 766"/>
                  <a:gd name="T54" fmla="*/ 934 w 1630"/>
                  <a:gd name="T55" fmla="*/ 756 h 766"/>
                  <a:gd name="T56" fmla="*/ 1010 w 1630"/>
                  <a:gd name="T57" fmla="*/ 742 h 766"/>
                  <a:gd name="T58" fmla="*/ 1084 w 1630"/>
                  <a:gd name="T59" fmla="*/ 720 h 766"/>
                  <a:gd name="T60" fmla="*/ 1156 w 1630"/>
                  <a:gd name="T61" fmla="*/ 692 h 766"/>
                  <a:gd name="T62" fmla="*/ 1224 w 1630"/>
                  <a:gd name="T63" fmla="*/ 656 h 766"/>
                  <a:gd name="T64" fmla="*/ 1286 w 1630"/>
                  <a:gd name="T65" fmla="*/ 616 h 766"/>
                  <a:gd name="T66" fmla="*/ 1346 w 1630"/>
                  <a:gd name="T67" fmla="*/ 568 h 766"/>
                  <a:gd name="T68" fmla="*/ 1400 w 1630"/>
                  <a:gd name="T69" fmla="*/ 518 h 766"/>
                  <a:gd name="T70" fmla="*/ 1450 w 1630"/>
                  <a:gd name="T71" fmla="*/ 460 h 766"/>
                  <a:gd name="T72" fmla="*/ 1496 w 1630"/>
                  <a:gd name="T73" fmla="*/ 400 h 766"/>
                  <a:gd name="T74" fmla="*/ 1534 w 1630"/>
                  <a:gd name="T75" fmla="*/ 334 h 766"/>
                  <a:gd name="T76" fmla="*/ 1566 w 1630"/>
                  <a:gd name="T77" fmla="*/ 266 h 766"/>
                  <a:gd name="T78" fmla="*/ 1594 w 1630"/>
                  <a:gd name="T79" fmla="*/ 194 h 766"/>
                  <a:gd name="T80" fmla="*/ 1614 w 1630"/>
                  <a:gd name="T81" fmla="*/ 118 h 766"/>
                  <a:gd name="T82" fmla="*/ 1626 w 1630"/>
                  <a:gd name="T83" fmla="*/ 42 h 766"/>
                  <a:gd name="T84" fmla="*/ 1630 w 1630"/>
                  <a:gd name="T85" fmla="*/ 2 h 766"/>
                  <a:gd name="T86" fmla="*/ 1536 w 1630"/>
                  <a:gd name="T87" fmla="*/ 48 h 766"/>
                  <a:gd name="T88" fmla="*/ 1438 w 1630"/>
                  <a:gd name="T89" fmla="*/ 80 h 766"/>
                  <a:gd name="T90" fmla="*/ 1332 w 1630"/>
                  <a:gd name="T91" fmla="*/ 102 h 766"/>
                  <a:gd name="T92" fmla="*/ 1224 w 1630"/>
                  <a:gd name="T93" fmla="*/ 110 h 766"/>
                  <a:gd name="T94" fmla="*/ 1168 w 1630"/>
                  <a:gd name="T95" fmla="*/ 108 h 766"/>
                  <a:gd name="T96" fmla="*/ 1060 w 1630"/>
                  <a:gd name="T97" fmla="*/ 92 h 766"/>
                  <a:gd name="T98" fmla="*/ 958 w 1630"/>
                  <a:gd name="T99" fmla="*/ 64 h 766"/>
                  <a:gd name="T100" fmla="*/ 862 w 1630"/>
                  <a:gd name="T101" fmla="*/ 24 h 766"/>
                  <a:gd name="T102" fmla="*/ 816 w 1630"/>
                  <a:gd name="T103"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766">
                    <a:moveTo>
                      <a:pt x="816" y="0"/>
                    </a:moveTo>
                    <a:lnTo>
                      <a:pt x="816" y="0"/>
                    </a:lnTo>
                    <a:lnTo>
                      <a:pt x="770" y="24"/>
                    </a:lnTo>
                    <a:lnTo>
                      <a:pt x="722" y="46"/>
                    </a:lnTo>
                    <a:lnTo>
                      <a:pt x="672" y="66"/>
                    </a:lnTo>
                    <a:lnTo>
                      <a:pt x="620" y="82"/>
                    </a:lnTo>
                    <a:lnTo>
                      <a:pt x="568" y="94"/>
                    </a:lnTo>
                    <a:lnTo>
                      <a:pt x="514" y="102"/>
                    </a:lnTo>
                    <a:lnTo>
                      <a:pt x="460" y="108"/>
                    </a:lnTo>
                    <a:lnTo>
                      <a:pt x="404" y="110"/>
                    </a:lnTo>
                    <a:lnTo>
                      <a:pt x="404" y="110"/>
                    </a:lnTo>
                    <a:lnTo>
                      <a:pt x="350" y="108"/>
                    </a:lnTo>
                    <a:lnTo>
                      <a:pt x="296" y="102"/>
                    </a:lnTo>
                    <a:lnTo>
                      <a:pt x="244" y="94"/>
                    </a:lnTo>
                    <a:lnTo>
                      <a:pt x="192" y="82"/>
                    </a:lnTo>
                    <a:lnTo>
                      <a:pt x="142" y="66"/>
                    </a:lnTo>
                    <a:lnTo>
                      <a:pt x="92" y="48"/>
                    </a:lnTo>
                    <a:lnTo>
                      <a:pt x="46" y="26"/>
                    </a:lnTo>
                    <a:lnTo>
                      <a:pt x="0" y="2"/>
                    </a:lnTo>
                    <a:lnTo>
                      <a:pt x="0" y="2"/>
                    </a:lnTo>
                    <a:lnTo>
                      <a:pt x="4" y="42"/>
                    </a:lnTo>
                    <a:lnTo>
                      <a:pt x="8" y="82"/>
                    </a:lnTo>
                    <a:lnTo>
                      <a:pt x="16" y="120"/>
                    </a:lnTo>
                    <a:lnTo>
                      <a:pt x="24" y="158"/>
                    </a:lnTo>
                    <a:lnTo>
                      <a:pt x="36" y="194"/>
                    </a:lnTo>
                    <a:lnTo>
                      <a:pt x="48" y="232"/>
                    </a:lnTo>
                    <a:lnTo>
                      <a:pt x="62" y="266"/>
                    </a:lnTo>
                    <a:lnTo>
                      <a:pt x="78" y="302"/>
                    </a:lnTo>
                    <a:lnTo>
                      <a:pt x="94" y="336"/>
                    </a:lnTo>
                    <a:lnTo>
                      <a:pt x="114" y="368"/>
                    </a:lnTo>
                    <a:lnTo>
                      <a:pt x="134" y="400"/>
                    </a:lnTo>
                    <a:lnTo>
                      <a:pt x="156" y="432"/>
                    </a:lnTo>
                    <a:lnTo>
                      <a:pt x="178" y="462"/>
                    </a:lnTo>
                    <a:lnTo>
                      <a:pt x="202" y="490"/>
                    </a:lnTo>
                    <a:lnTo>
                      <a:pt x="228" y="518"/>
                    </a:lnTo>
                    <a:lnTo>
                      <a:pt x="254" y="544"/>
                    </a:lnTo>
                    <a:lnTo>
                      <a:pt x="282" y="570"/>
                    </a:lnTo>
                    <a:lnTo>
                      <a:pt x="312" y="592"/>
                    </a:lnTo>
                    <a:lnTo>
                      <a:pt x="342" y="616"/>
                    </a:lnTo>
                    <a:lnTo>
                      <a:pt x="374" y="636"/>
                    </a:lnTo>
                    <a:lnTo>
                      <a:pt x="406" y="656"/>
                    </a:lnTo>
                    <a:lnTo>
                      <a:pt x="440" y="674"/>
                    </a:lnTo>
                    <a:lnTo>
                      <a:pt x="474" y="692"/>
                    </a:lnTo>
                    <a:lnTo>
                      <a:pt x="508" y="706"/>
                    </a:lnTo>
                    <a:lnTo>
                      <a:pt x="544" y="720"/>
                    </a:lnTo>
                    <a:lnTo>
                      <a:pt x="580" y="732"/>
                    </a:lnTo>
                    <a:lnTo>
                      <a:pt x="618" y="742"/>
                    </a:lnTo>
                    <a:lnTo>
                      <a:pt x="656" y="750"/>
                    </a:lnTo>
                    <a:lnTo>
                      <a:pt x="694" y="758"/>
                    </a:lnTo>
                    <a:lnTo>
                      <a:pt x="734" y="762"/>
                    </a:lnTo>
                    <a:lnTo>
                      <a:pt x="774" y="764"/>
                    </a:lnTo>
                    <a:lnTo>
                      <a:pt x="814" y="766"/>
                    </a:lnTo>
                    <a:lnTo>
                      <a:pt x="814" y="766"/>
                    </a:lnTo>
                    <a:lnTo>
                      <a:pt x="854" y="764"/>
                    </a:lnTo>
                    <a:lnTo>
                      <a:pt x="894" y="762"/>
                    </a:lnTo>
                    <a:lnTo>
                      <a:pt x="934" y="756"/>
                    </a:lnTo>
                    <a:lnTo>
                      <a:pt x="972" y="750"/>
                    </a:lnTo>
                    <a:lnTo>
                      <a:pt x="1010" y="742"/>
                    </a:lnTo>
                    <a:lnTo>
                      <a:pt x="1048" y="732"/>
                    </a:lnTo>
                    <a:lnTo>
                      <a:pt x="1084" y="720"/>
                    </a:lnTo>
                    <a:lnTo>
                      <a:pt x="1120" y="706"/>
                    </a:lnTo>
                    <a:lnTo>
                      <a:pt x="1156" y="692"/>
                    </a:lnTo>
                    <a:lnTo>
                      <a:pt x="1190" y="674"/>
                    </a:lnTo>
                    <a:lnTo>
                      <a:pt x="1224" y="656"/>
                    </a:lnTo>
                    <a:lnTo>
                      <a:pt x="1256" y="636"/>
                    </a:lnTo>
                    <a:lnTo>
                      <a:pt x="1286" y="616"/>
                    </a:lnTo>
                    <a:lnTo>
                      <a:pt x="1316" y="592"/>
                    </a:lnTo>
                    <a:lnTo>
                      <a:pt x="1346" y="568"/>
                    </a:lnTo>
                    <a:lnTo>
                      <a:pt x="1374" y="544"/>
                    </a:lnTo>
                    <a:lnTo>
                      <a:pt x="1400" y="518"/>
                    </a:lnTo>
                    <a:lnTo>
                      <a:pt x="1426" y="490"/>
                    </a:lnTo>
                    <a:lnTo>
                      <a:pt x="1450" y="460"/>
                    </a:lnTo>
                    <a:lnTo>
                      <a:pt x="1474" y="430"/>
                    </a:lnTo>
                    <a:lnTo>
                      <a:pt x="1496" y="400"/>
                    </a:lnTo>
                    <a:lnTo>
                      <a:pt x="1516" y="368"/>
                    </a:lnTo>
                    <a:lnTo>
                      <a:pt x="1534" y="334"/>
                    </a:lnTo>
                    <a:lnTo>
                      <a:pt x="1552" y="300"/>
                    </a:lnTo>
                    <a:lnTo>
                      <a:pt x="1566" y="266"/>
                    </a:lnTo>
                    <a:lnTo>
                      <a:pt x="1580" y="230"/>
                    </a:lnTo>
                    <a:lnTo>
                      <a:pt x="1594" y="194"/>
                    </a:lnTo>
                    <a:lnTo>
                      <a:pt x="1604" y="156"/>
                    </a:lnTo>
                    <a:lnTo>
                      <a:pt x="1614" y="118"/>
                    </a:lnTo>
                    <a:lnTo>
                      <a:pt x="1620" y="80"/>
                    </a:lnTo>
                    <a:lnTo>
                      <a:pt x="1626" y="42"/>
                    </a:lnTo>
                    <a:lnTo>
                      <a:pt x="1630" y="2"/>
                    </a:lnTo>
                    <a:lnTo>
                      <a:pt x="1630" y="2"/>
                    </a:lnTo>
                    <a:lnTo>
                      <a:pt x="1584" y="26"/>
                    </a:lnTo>
                    <a:lnTo>
                      <a:pt x="1536" y="48"/>
                    </a:lnTo>
                    <a:lnTo>
                      <a:pt x="1488" y="66"/>
                    </a:lnTo>
                    <a:lnTo>
                      <a:pt x="1438" y="80"/>
                    </a:lnTo>
                    <a:lnTo>
                      <a:pt x="1386" y="94"/>
                    </a:lnTo>
                    <a:lnTo>
                      <a:pt x="1332" y="102"/>
                    </a:lnTo>
                    <a:lnTo>
                      <a:pt x="1278" y="108"/>
                    </a:lnTo>
                    <a:lnTo>
                      <a:pt x="1224" y="110"/>
                    </a:lnTo>
                    <a:lnTo>
                      <a:pt x="1224" y="110"/>
                    </a:lnTo>
                    <a:lnTo>
                      <a:pt x="1168" y="108"/>
                    </a:lnTo>
                    <a:lnTo>
                      <a:pt x="1114" y="102"/>
                    </a:lnTo>
                    <a:lnTo>
                      <a:pt x="1060" y="92"/>
                    </a:lnTo>
                    <a:lnTo>
                      <a:pt x="1008" y="80"/>
                    </a:lnTo>
                    <a:lnTo>
                      <a:pt x="958" y="64"/>
                    </a:lnTo>
                    <a:lnTo>
                      <a:pt x="908" y="46"/>
                    </a:lnTo>
                    <a:lnTo>
                      <a:pt x="862" y="24"/>
                    </a:lnTo>
                    <a:lnTo>
                      <a:pt x="816" y="0"/>
                    </a:lnTo>
                    <a:lnTo>
                      <a:pt x="816" y="0"/>
                    </a:lnTo>
                    <a:close/>
                  </a:path>
                </a:pathLst>
              </a:custGeom>
              <a:solidFill>
                <a:schemeClr val="accent1">
                  <a:lumMod val="40000"/>
                  <a:lumOff val="60000"/>
                </a:schemeClr>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sp>
            <p:nvSpPr>
              <p:cNvPr id="65" name="Freeform 32"/>
              <p:cNvSpPr>
                <a:spLocks/>
              </p:cNvSpPr>
              <p:nvPr/>
            </p:nvSpPr>
            <p:spPr bwMode="auto">
              <a:xfrm>
                <a:off x="5202960" y="3542409"/>
                <a:ext cx="1058369" cy="1125650"/>
              </a:xfrm>
              <a:custGeom>
                <a:avLst/>
                <a:gdLst>
                  <a:gd name="T0" fmla="*/ 818 w 818"/>
                  <a:gd name="T1" fmla="*/ 760 h 870"/>
                  <a:gd name="T2" fmla="*/ 818 w 818"/>
                  <a:gd name="T3" fmla="*/ 760 h 870"/>
                  <a:gd name="T4" fmla="*/ 772 w 818"/>
                  <a:gd name="T5" fmla="*/ 732 h 870"/>
                  <a:gd name="T6" fmla="*/ 730 w 818"/>
                  <a:gd name="T7" fmla="*/ 700 h 870"/>
                  <a:gd name="T8" fmla="*/ 690 w 818"/>
                  <a:gd name="T9" fmla="*/ 668 h 870"/>
                  <a:gd name="T10" fmla="*/ 650 w 818"/>
                  <a:gd name="T11" fmla="*/ 632 h 870"/>
                  <a:gd name="T12" fmla="*/ 614 w 818"/>
                  <a:gd name="T13" fmla="*/ 594 h 870"/>
                  <a:gd name="T14" fmla="*/ 582 w 818"/>
                  <a:gd name="T15" fmla="*/ 554 h 870"/>
                  <a:gd name="T16" fmla="*/ 550 w 818"/>
                  <a:gd name="T17" fmla="*/ 510 h 870"/>
                  <a:gd name="T18" fmla="*/ 522 w 818"/>
                  <a:gd name="T19" fmla="*/ 466 h 870"/>
                  <a:gd name="T20" fmla="*/ 496 w 818"/>
                  <a:gd name="T21" fmla="*/ 420 h 870"/>
                  <a:gd name="T22" fmla="*/ 474 w 818"/>
                  <a:gd name="T23" fmla="*/ 372 h 870"/>
                  <a:gd name="T24" fmla="*/ 456 w 818"/>
                  <a:gd name="T25" fmla="*/ 322 h 870"/>
                  <a:gd name="T26" fmla="*/ 440 w 818"/>
                  <a:gd name="T27" fmla="*/ 270 h 870"/>
                  <a:gd name="T28" fmla="*/ 426 w 818"/>
                  <a:gd name="T29" fmla="*/ 218 h 870"/>
                  <a:gd name="T30" fmla="*/ 418 w 818"/>
                  <a:gd name="T31" fmla="*/ 164 h 870"/>
                  <a:gd name="T32" fmla="*/ 412 w 818"/>
                  <a:gd name="T33" fmla="*/ 110 h 870"/>
                  <a:gd name="T34" fmla="*/ 410 w 818"/>
                  <a:gd name="T35" fmla="*/ 54 h 870"/>
                  <a:gd name="T36" fmla="*/ 410 w 818"/>
                  <a:gd name="T37" fmla="*/ 54 h 870"/>
                  <a:gd name="T38" fmla="*/ 412 w 818"/>
                  <a:gd name="T39" fmla="*/ 0 h 870"/>
                  <a:gd name="T40" fmla="*/ 412 w 818"/>
                  <a:gd name="T41" fmla="*/ 0 h 870"/>
                  <a:gd name="T42" fmla="*/ 366 w 818"/>
                  <a:gd name="T43" fmla="*/ 28 h 870"/>
                  <a:gd name="T44" fmla="*/ 324 w 818"/>
                  <a:gd name="T45" fmla="*/ 58 h 870"/>
                  <a:gd name="T46" fmla="*/ 282 w 818"/>
                  <a:gd name="T47" fmla="*/ 92 h 870"/>
                  <a:gd name="T48" fmla="*/ 244 w 818"/>
                  <a:gd name="T49" fmla="*/ 128 h 870"/>
                  <a:gd name="T50" fmla="*/ 208 w 818"/>
                  <a:gd name="T51" fmla="*/ 166 h 870"/>
                  <a:gd name="T52" fmla="*/ 174 w 818"/>
                  <a:gd name="T53" fmla="*/ 206 h 870"/>
                  <a:gd name="T54" fmla="*/ 142 w 818"/>
                  <a:gd name="T55" fmla="*/ 248 h 870"/>
                  <a:gd name="T56" fmla="*/ 114 w 818"/>
                  <a:gd name="T57" fmla="*/ 294 h 870"/>
                  <a:gd name="T58" fmla="*/ 88 w 818"/>
                  <a:gd name="T59" fmla="*/ 340 h 870"/>
                  <a:gd name="T60" fmla="*/ 66 w 818"/>
                  <a:gd name="T61" fmla="*/ 388 h 870"/>
                  <a:gd name="T62" fmla="*/ 46 w 818"/>
                  <a:gd name="T63" fmla="*/ 438 h 870"/>
                  <a:gd name="T64" fmla="*/ 30 w 818"/>
                  <a:gd name="T65" fmla="*/ 490 h 870"/>
                  <a:gd name="T66" fmla="*/ 16 w 818"/>
                  <a:gd name="T67" fmla="*/ 544 h 870"/>
                  <a:gd name="T68" fmla="*/ 8 w 818"/>
                  <a:gd name="T69" fmla="*/ 598 h 870"/>
                  <a:gd name="T70" fmla="*/ 2 w 818"/>
                  <a:gd name="T71" fmla="*/ 652 h 870"/>
                  <a:gd name="T72" fmla="*/ 0 w 818"/>
                  <a:gd name="T73" fmla="*/ 710 h 870"/>
                  <a:gd name="T74" fmla="*/ 0 w 818"/>
                  <a:gd name="T75" fmla="*/ 710 h 870"/>
                  <a:gd name="T76" fmla="*/ 2 w 818"/>
                  <a:gd name="T77" fmla="*/ 762 h 870"/>
                  <a:gd name="T78" fmla="*/ 2 w 818"/>
                  <a:gd name="T79" fmla="*/ 762 h 870"/>
                  <a:gd name="T80" fmla="*/ 48 w 818"/>
                  <a:gd name="T81" fmla="*/ 786 h 870"/>
                  <a:gd name="T82" fmla="*/ 94 w 818"/>
                  <a:gd name="T83" fmla="*/ 808 h 870"/>
                  <a:gd name="T84" fmla="*/ 144 w 818"/>
                  <a:gd name="T85" fmla="*/ 826 h 870"/>
                  <a:gd name="T86" fmla="*/ 194 w 818"/>
                  <a:gd name="T87" fmla="*/ 842 h 870"/>
                  <a:gd name="T88" fmla="*/ 246 w 818"/>
                  <a:gd name="T89" fmla="*/ 854 h 870"/>
                  <a:gd name="T90" fmla="*/ 298 w 818"/>
                  <a:gd name="T91" fmla="*/ 862 h 870"/>
                  <a:gd name="T92" fmla="*/ 352 w 818"/>
                  <a:gd name="T93" fmla="*/ 868 h 870"/>
                  <a:gd name="T94" fmla="*/ 406 w 818"/>
                  <a:gd name="T95" fmla="*/ 870 h 870"/>
                  <a:gd name="T96" fmla="*/ 406 w 818"/>
                  <a:gd name="T97" fmla="*/ 870 h 870"/>
                  <a:gd name="T98" fmla="*/ 462 w 818"/>
                  <a:gd name="T99" fmla="*/ 868 h 870"/>
                  <a:gd name="T100" fmla="*/ 516 w 818"/>
                  <a:gd name="T101" fmla="*/ 862 h 870"/>
                  <a:gd name="T102" fmla="*/ 570 w 818"/>
                  <a:gd name="T103" fmla="*/ 854 h 870"/>
                  <a:gd name="T104" fmla="*/ 622 w 818"/>
                  <a:gd name="T105" fmla="*/ 842 h 870"/>
                  <a:gd name="T106" fmla="*/ 674 w 818"/>
                  <a:gd name="T107" fmla="*/ 826 h 870"/>
                  <a:gd name="T108" fmla="*/ 724 w 818"/>
                  <a:gd name="T109" fmla="*/ 806 h 870"/>
                  <a:gd name="T110" fmla="*/ 772 w 818"/>
                  <a:gd name="T111" fmla="*/ 784 h 870"/>
                  <a:gd name="T112" fmla="*/ 818 w 818"/>
                  <a:gd name="T113" fmla="*/ 760 h 870"/>
                  <a:gd name="T114" fmla="*/ 818 w 818"/>
                  <a:gd name="T115" fmla="*/ 76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70">
                    <a:moveTo>
                      <a:pt x="818" y="760"/>
                    </a:moveTo>
                    <a:lnTo>
                      <a:pt x="818" y="760"/>
                    </a:lnTo>
                    <a:lnTo>
                      <a:pt x="772" y="732"/>
                    </a:lnTo>
                    <a:lnTo>
                      <a:pt x="730" y="700"/>
                    </a:lnTo>
                    <a:lnTo>
                      <a:pt x="690" y="668"/>
                    </a:lnTo>
                    <a:lnTo>
                      <a:pt x="650" y="632"/>
                    </a:lnTo>
                    <a:lnTo>
                      <a:pt x="614" y="594"/>
                    </a:lnTo>
                    <a:lnTo>
                      <a:pt x="582" y="554"/>
                    </a:lnTo>
                    <a:lnTo>
                      <a:pt x="550" y="510"/>
                    </a:lnTo>
                    <a:lnTo>
                      <a:pt x="522" y="466"/>
                    </a:lnTo>
                    <a:lnTo>
                      <a:pt x="496" y="420"/>
                    </a:lnTo>
                    <a:lnTo>
                      <a:pt x="474" y="372"/>
                    </a:lnTo>
                    <a:lnTo>
                      <a:pt x="456" y="322"/>
                    </a:lnTo>
                    <a:lnTo>
                      <a:pt x="440" y="270"/>
                    </a:lnTo>
                    <a:lnTo>
                      <a:pt x="426" y="218"/>
                    </a:lnTo>
                    <a:lnTo>
                      <a:pt x="418" y="164"/>
                    </a:lnTo>
                    <a:lnTo>
                      <a:pt x="412" y="110"/>
                    </a:lnTo>
                    <a:lnTo>
                      <a:pt x="410" y="54"/>
                    </a:lnTo>
                    <a:lnTo>
                      <a:pt x="410" y="54"/>
                    </a:lnTo>
                    <a:lnTo>
                      <a:pt x="412" y="0"/>
                    </a:lnTo>
                    <a:lnTo>
                      <a:pt x="412" y="0"/>
                    </a:lnTo>
                    <a:lnTo>
                      <a:pt x="366" y="28"/>
                    </a:lnTo>
                    <a:lnTo>
                      <a:pt x="324" y="58"/>
                    </a:lnTo>
                    <a:lnTo>
                      <a:pt x="282" y="92"/>
                    </a:lnTo>
                    <a:lnTo>
                      <a:pt x="244" y="128"/>
                    </a:lnTo>
                    <a:lnTo>
                      <a:pt x="208" y="166"/>
                    </a:lnTo>
                    <a:lnTo>
                      <a:pt x="174" y="206"/>
                    </a:lnTo>
                    <a:lnTo>
                      <a:pt x="142" y="248"/>
                    </a:lnTo>
                    <a:lnTo>
                      <a:pt x="114" y="294"/>
                    </a:lnTo>
                    <a:lnTo>
                      <a:pt x="88" y="340"/>
                    </a:lnTo>
                    <a:lnTo>
                      <a:pt x="66" y="388"/>
                    </a:lnTo>
                    <a:lnTo>
                      <a:pt x="46" y="438"/>
                    </a:lnTo>
                    <a:lnTo>
                      <a:pt x="30" y="490"/>
                    </a:lnTo>
                    <a:lnTo>
                      <a:pt x="16" y="544"/>
                    </a:lnTo>
                    <a:lnTo>
                      <a:pt x="8" y="598"/>
                    </a:lnTo>
                    <a:lnTo>
                      <a:pt x="2" y="652"/>
                    </a:lnTo>
                    <a:lnTo>
                      <a:pt x="0" y="710"/>
                    </a:lnTo>
                    <a:lnTo>
                      <a:pt x="0" y="710"/>
                    </a:lnTo>
                    <a:lnTo>
                      <a:pt x="2" y="762"/>
                    </a:lnTo>
                    <a:lnTo>
                      <a:pt x="2" y="762"/>
                    </a:lnTo>
                    <a:lnTo>
                      <a:pt x="48" y="786"/>
                    </a:lnTo>
                    <a:lnTo>
                      <a:pt x="94" y="808"/>
                    </a:lnTo>
                    <a:lnTo>
                      <a:pt x="144" y="826"/>
                    </a:lnTo>
                    <a:lnTo>
                      <a:pt x="194" y="842"/>
                    </a:lnTo>
                    <a:lnTo>
                      <a:pt x="246" y="854"/>
                    </a:lnTo>
                    <a:lnTo>
                      <a:pt x="298" y="862"/>
                    </a:lnTo>
                    <a:lnTo>
                      <a:pt x="352" y="868"/>
                    </a:lnTo>
                    <a:lnTo>
                      <a:pt x="406" y="870"/>
                    </a:lnTo>
                    <a:lnTo>
                      <a:pt x="406" y="870"/>
                    </a:lnTo>
                    <a:lnTo>
                      <a:pt x="462" y="868"/>
                    </a:lnTo>
                    <a:lnTo>
                      <a:pt x="516" y="862"/>
                    </a:lnTo>
                    <a:lnTo>
                      <a:pt x="570" y="854"/>
                    </a:lnTo>
                    <a:lnTo>
                      <a:pt x="622" y="842"/>
                    </a:lnTo>
                    <a:lnTo>
                      <a:pt x="674" y="826"/>
                    </a:lnTo>
                    <a:lnTo>
                      <a:pt x="724" y="806"/>
                    </a:lnTo>
                    <a:lnTo>
                      <a:pt x="772" y="784"/>
                    </a:lnTo>
                    <a:lnTo>
                      <a:pt x="818" y="760"/>
                    </a:lnTo>
                    <a:lnTo>
                      <a:pt x="818" y="760"/>
                    </a:lnTo>
                    <a:close/>
                  </a:path>
                </a:pathLst>
              </a:custGeom>
              <a:solidFill>
                <a:schemeClr val="accent1">
                  <a:alpha val="72000"/>
                </a:schemeClr>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sp>
            <p:nvSpPr>
              <p:cNvPr id="66" name="Freeform 33"/>
              <p:cNvSpPr>
                <a:spLocks/>
              </p:cNvSpPr>
              <p:nvPr/>
            </p:nvSpPr>
            <p:spPr bwMode="auto">
              <a:xfrm>
                <a:off x="6261330" y="3542409"/>
                <a:ext cx="1053194" cy="1125650"/>
              </a:xfrm>
              <a:custGeom>
                <a:avLst/>
                <a:gdLst>
                  <a:gd name="T0" fmla="*/ 404 w 814"/>
                  <a:gd name="T1" fmla="*/ 0 h 870"/>
                  <a:gd name="T2" fmla="*/ 404 w 814"/>
                  <a:gd name="T3" fmla="*/ 0 h 870"/>
                  <a:gd name="T4" fmla="*/ 406 w 814"/>
                  <a:gd name="T5" fmla="*/ 54 h 870"/>
                  <a:gd name="T6" fmla="*/ 406 w 814"/>
                  <a:gd name="T7" fmla="*/ 54 h 870"/>
                  <a:gd name="T8" fmla="*/ 404 w 814"/>
                  <a:gd name="T9" fmla="*/ 110 h 870"/>
                  <a:gd name="T10" fmla="*/ 398 w 814"/>
                  <a:gd name="T11" fmla="*/ 164 h 870"/>
                  <a:gd name="T12" fmla="*/ 388 w 814"/>
                  <a:gd name="T13" fmla="*/ 218 h 870"/>
                  <a:gd name="T14" fmla="*/ 376 w 814"/>
                  <a:gd name="T15" fmla="*/ 272 h 870"/>
                  <a:gd name="T16" fmla="*/ 360 w 814"/>
                  <a:gd name="T17" fmla="*/ 322 h 870"/>
                  <a:gd name="T18" fmla="*/ 340 w 814"/>
                  <a:gd name="T19" fmla="*/ 372 h 870"/>
                  <a:gd name="T20" fmla="*/ 318 w 814"/>
                  <a:gd name="T21" fmla="*/ 420 h 870"/>
                  <a:gd name="T22" fmla="*/ 294 w 814"/>
                  <a:gd name="T23" fmla="*/ 466 h 870"/>
                  <a:gd name="T24" fmla="*/ 266 w 814"/>
                  <a:gd name="T25" fmla="*/ 510 h 870"/>
                  <a:gd name="T26" fmla="*/ 234 w 814"/>
                  <a:gd name="T27" fmla="*/ 554 h 870"/>
                  <a:gd name="T28" fmla="*/ 200 w 814"/>
                  <a:gd name="T29" fmla="*/ 594 h 870"/>
                  <a:gd name="T30" fmla="*/ 166 w 814"/>
                  <a:gd name="T31" fmla="*/ 632 h 870"/>
                  <a:gd name="T32" fmla="*/ 126 w 814"/>
                  <a:gd name="T33" fmla="*/ 668 h 870"/>
                  <a:gd name="T34" fmla="*/ 86 w 814"/>
                  <a:gd name="T35" fmla="*/ 700 h 870"/>
                  <a:gd name="T36" fmla="*/ 44 w 814"/>
                  <a:gd name="T37" fmla="*/ 732 h 870"/>
                  <a:gd name="T38" fmla="*/ 0 w 814"/>
                  <a:gd name="T39" fmla="*/ 760 h 870"/>
                  <a:gd name="T40" fmla="*/ 0 w 814"/>
                  <a:gd name="T41" fmla="*/ 760 h 870"/>
                  <a:gd name="T42" fmla="*/ 46 w 814"/>
                  <a:gd name="T43" fmla="*/ 784 h 870"/>
                  <a:gd name="T44" fmla="*/ 92 w 814"/>
                  <a:gd name="T45" fmla="*/ 806 h 870"/>
                  <a:gd name="T46" fmla="*/ 142 w 814"/>
                  <a:gd name="T47" fmla="*/ 824 h 870"/>
                  <a:gd name="T48" fmla="*/ 192 w 814"/>
                  <a:gd name="T49" fmla="*/ 840 h 870"/>
                  <a:gd name="T50" fmla="*/ 244 w 814"/>
                  <a:gd name="T51" fmla="*/ 852 h 870"/>
                  <a:gd name="T52" fmla="*/ 298 w 814"/>
                  <a:gd name="T53" fmla="*/ 862 h 870"/>
                  <a:gd name="T54" fmla="*/ 352 w 814"/>
                  <a:gd name="T55" fmla="*/ 868 h 870"/>
                  <a:gd name="T56" fmla="*/ 408 w 814"/>
                  <a:gd name="T57" fmla="*/ 870 h 870"/>
                  <a:gd name="T58" fmla="*/ 408 w 814"/>
                  <a:gd name="T59" fmla="*/ 870 h 870"/>
                  <a:gd name="T60" fmla="*/ 462 w 814"/>
                  <a:gd name="T61" fmla="*/ 868 h 870"/>
                  <a:gd name="T62" fmla="*/ 516 w 814"/>
                  <a:gd name="T63" fmla="*/ 862 h 870"/>
                  <a:gd name="T64" fmla="*/ 570 w 814"/>
                  <a:gd name="T65" fmla="*/ 854 h 870"/>
                  <a:gd name="T66" fmla="*/ 622 w 814"/>
                  <a:gd name="T67" fmla="*/ 840 h 870"/>
                  <a:gd name="T68" fmla="*/ 672 w 814"/>
                  <a:gd name="T69" fmla="*/ 826 h 870"/>
                  <a:gd name="T70" fmla="*/ 720 w 814"/>
                  <a:gd name="T71" fmla="*/ 808 h 870"/>
                  <a:gd name="T72" fmla="*/ 768 w 814"/>
                  <a:gd name="T73" fmla="*/ 786 h 870"/>
                  <a:gd name="T74" fmla="*/ 814 w 814"/>
                  <a:gd name="T75" fmla="*/ 762 h 870"/>
                  <a:gd name="T76" fmla="*/ 814 w 814"/>
                  <a:gd name="T77" fmla="*/ 762 h 870"/>
                  <a:gd name="T78" fmla="*/ 814 w 814"/>
                  <a:gd name="T79" fmla="*/ 710 h 870"/>
                  <a:gd name="T80" fmla="*/ 814 w 814"/>
                  <a:gd name="T81" fmla="*/ 710 h 870"/>
                  <a:gd name="T82" fmla="*/ 812 w 814"/>
                  <a:gd name="T83" fmla="*/ 652 h 870"/>
                  <a:gd name="T84" fmla="*/ 808 w 814"/>
                  <a:gd name="T85" fmla="*/ 598 h 870"/>
                  <a:gd name="T86" fmla="*/ 798 w 814"/>
                  <a:gd name="T87" fmla="*/ 544 h 870"/>
                  <a:gd name="T88" fmla="*/ 786 w 814"/>
                  <a:gd name="T89" fmla="*/ 490 h 870"/>
                  <a:gd name="T90" fmla="*/ 768 w 814"/>
                  <a:gd name="T91" fmla="*/ 438 h 870"/>
                  <a:gd name="T92" fmla="*/ 750 w 814"/>
                  <a:gd name="T93" fmla="*/ 388 h 870"/>
                  <a:gd name="T94" fmla="*/ 726 w 814"/>
                  <a:gd name="T95" fmla="*/ 340 h 870"/>
                  <a:gd name="T96" fmla="*/ 702 w 814"/>
                  <a:gd name="T97" fmla="*/ 294 h 870"/>
                  <a:gd name="T98" fmla="*/ 672 w 814"/>
                  <a:gd name="T99" fmla="*/ 248 h 870"/>
                  <a:gd name="T100" fmla="*/ 642 w 814"/>
                  <a:gd name="T101" fmla="*/ 206 h 870"/>
                  <a:gd name="T102" fmla="*/ 608 w 814"/>
                  <a:gd name="T103" fmla="*/ 166 h 870"/>
                  <a:gd name="T104" fmla="*/ 572 w 814"/>
                  <a:gd name="T105" fmla="*/ 128 h 870"/>
                  <a:gd name="T106" fmla="*/ 532 w 814"/>
                  <a:gd name="T107" fmla="*/ 92 h 870"/>
                  <a:gd name="T108" fmla="*/ 492 w 814"/>
                  <a:gd name="T109" fmla="*/ 58 h 870"/>
                  <a:gd name="T110" fmla="*/ 448 w 814"/>
                  <a:gd name="T111" fmla="*/ 28 h 870"/>
                  <a:gd name="T112" fmla="*/ 404 w 814"/>
                  <a:gd name="T113" fmla="*/ 0 h 870"/>
                  <a:gd name="T114" fmla="*/ 404 w 814"/>
                  <a:gd name="T115"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4" h="870">
                    <a:moveTo>
                      <a:pt x="404" y="0"/>
                    </a:moveTo>
                    <a:lnTo>
                      <a:pt x="404" y="0"/>
                    </a:lnTo>
                    <a:lnTo>
                      <a:pt x="406" y="54"/>
                    </a:lnTo>
                    <a:lnTo>
                      <a:pt x="406" y="54"/>
                    </a:lnTo>
                    <a:lnTo>
                      <a:pt x="404" y="110"/>
                    </a:lnTo>
                    <a:lnTo>
                      <a:pt x="398" y="164"/>
                    </a:lnTo>
                    <a:lnTo>
                      <a:pt x="388" y="218"/>
                    </a:lnTo>
                    <a:lnTo>
                      <a:pt x="376" y="272"/>
                    </a:lnTo>
                    <a:lnTo>
                      <a:pt x="360" y="322"/>
                    </a:lnTo>
                    <a:lnTo>
                      <a:pt x="340" y="372"/>
                    </a:lnTo>
                    <a:lnTo>
                      <a:pt x="318" y="420"/>
                    </a:lnTo>
                    <a:lnTo>
                      <a:pt x="294" y="466"/>
                    </a:lnTo>
                    <a:lnTo>
                      <a:pt x="266" y="510"/>
                    </a:lnTo>
                    <a:lnTo>
                      <a:pt x="234" y="554"/>
                    </a:lnTo>
                    <a:lnTo>
                      <a:pt x="200" y="594"/>
                    </a:lnTo>
                    <a:lnTo>
                      <a:pt x="166" y="632"/>
                    </a:lnTo>
                    <a:lnTo>
                      <a:pt x="126" y="668"/>
                    </a:lnTo>
                    <a:lnTo>
                      <a:pt x="86" y="700"/>
                    </a:lnTo>
                    <a:lnTo>
                      <a:pt x="44" y="732"/>
                    </a:lnTo>
                    <a:lnTo>
                      <a:pt x="0" y="760"/>
                    </a:lnTo>
                    <a:lnTo>
                      <a:pt x="0" y="760"/>
                    </a:lnTo>
                    <a:lnTo>
                      <a:pt x="46" y="784"/>
                    </a:lnTo>
                    <a:lnTo>
                      <a:pt x="92" y="806"/>
                    </a:lnTo>
                    <a:lnTo>
                      <a:pt x="142" y="824"/>
                    </a:lnTo>
                    <a:lnTo>
                      <a:pt x="192" y="840"/>
                    </a:lnTo>
                    <a:lnTo>
                      <a:pt x="244" y="852"/>
                    </a:lnTo>
                    <a:lnTo>
                      <a:pt x="298" y="862"/>
                    </a:lnTo>
                    <a:lnTo>
                      <a:pt x="352" y="868"/>
                    </a:lnTo>
                    <a:lnTo>
                      <a:pt x="408" y="870"/>
                    </a:lnTo>
                    <a:lnTo>
                      <a:pt x="408" y="870"/>
                    </a:lnTo>
                    <a:lnTo>
                      <a:pt x="462" y="868"/>
                    </a:lnTo>
                    <a:lnTo>
                      <a:pt x="516" y="862"/>
                    </a:lnTo>
                    <a:lnTo>
                      <a:pt x="570" y="854"/>
                    </a:lnTo>
                    <a:lnTo>
                      <a:pt x="622" y="840"/>
                    </a:lnTo>
                    <a:lnTo>
                      <a:pt x="672" y="826"/>
                    </a:lnTo>
                    <a:lnTo>
                      <a:pt x="720" y="808"/>
                    </a:lnTo>
                    <a:lnTo>
                      <a:pt x="768" y="786"/>
                    </a:lnTo>
                    <a:lnTo>
                      <a:pt x="814" y="762"/>
                    </a:lnTo>
                    <a:lnTo>
                      <a:pt x="814" y="762"/>
                    </a:lnTo>
                    <a:lnTo>
                      <a:pt x="814" y="710"/>
                    </a:lnTo>
                    <a:lnTo>
                      <a:pt x="814" y="710"/>
                    </a:lnTo>
                    <a:lnTo>
                      <a:pt x="812" y="652"/>
                    </a:lnTo>
                    <a:lnTo>
                      <a:pt x="808" y="598"/>
                    </a:lnTo>
                    <a:lnTo>
                      <a:pt x="798" y="544"/>
                    </a:lnTo>
                    <a:lnTo>
                      <a:pt x="786" y="490"/>
                    </a:lnTo>
                    <a:lnTo>
                      <a:pt x="768" y="438"/>
                    </a:lnTo>
                    <a:lnTo>
                      <a:pt x="750" y="388"/>
                    </a:lnTo>
                    <a:lnTo>
                      <a:pt x="726" y="340"/>
                    </a:lnTo>
                    <a:lnTo>
                      <a:pt x="702" y="294"/>
                    </a:lnTo>
                    <a:lnTo>
                      <a:pt x="672" y="248"/>
                    </a:lnTo>
                    <a:lnTo>
                      <a:pt x="642" y="206"/>
                    </a:lnTo>
                    <a:lnTo>
                      <a:pt x="608" y="166"/>
                    </a:lnTo>
                    <a:lnTo>
                      <a:pt x="572" y="128"/>
                    </a:lnTo>
                    <a:lnTo>
                      <a:pt x="532" y="92"/>
                    </a:lnTo>
                    <a:lnTo>
                      <a:pt x="492" y="58"/>
                    </a:lnTo>
                    <a:lnTo>
                      <a:pt x="448" y="28"/>
                    </a:lnTo>
                    <a:lnTo>
                      <a:pt x="404" y="0"/>
                    </a:lnTo>
                    <a:lnTo>
                      <a:pt x="404" y="0"/>
                    </a:lnTo>
                    <a:close/>
                  </a:path>
                </a:pathLst>
              </a:custGeom>
              <a:solidFill>
                <a:schemeClr val="accent1">
                  <a:lumMod val="60000"/>
                  <a:lumOff val="40000"/>
                  <a:alpha val="76000"/>
                </a:schemeClr>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sp>
            <p:nvSpPr>
              <p:cNvPr id="67" name="Freeform 34"/>
              <p:cNvSpPr>
                <a:spLocks/>
              </p:cNvSpPr>
              <p:nvPr/>
            </p:nvSpPr>
            <p:spPr bwMode="auto">
              <a:xfrm>
                <a:off x="5733439" y="3402673"/>
                <a:ext cx="1053194" cy="1123062"/>
              </a:xfrm>
              <a:custGeom>
                <a:avLst/>
                <a:gdLst>
                  <a:gd name="T0" fmla="*/ 2 w 814"/>
                  <a:gd name="T1" fmla="*/ 108 h 868"/>
                  <a:gd name="T2" fmla="*/ 2 w 814"/>
                  <a:gd name="T3" fmla="*/ 108 h 868"/>
                  <a:gd name="T4" fmla="*/ 0 w 814"/>
                  <a:gd name="T5" fmla="*/ 162 h 868"/>
                  <a:gd name="T6" fmla="*/ 0 w 814"/>
                  <a:gd name="T7" fmla="*/ 162 h 868"/>
                  <a:gd name="T8" fmla="*/ 2 w 814"/>
                  <a:gd name="T9" fmla="*/ 218 h 868"/>
                  <a:gd name="T10" fmla="*/ 8 w 814"/>
                  <a:gd name="T11" fmla="*/ 272 h 868"/>
                  <a:gd name="T12" fmla="*/ 16 w 814"/>
                  <a:gd name="T13" fmla="*/ 326 h 868"/>
                  <a:gd name="T14" fmla="*/ 30 w 814"/>
                  <a:gd name="T15" fmla="*/ 378 h 868"/>
                  <a:gd name="T16" fmla="*/ 46 w 814"/>
                  <a:gd name="T17" fmla="*/ 430 h 868"/>
                  <a:gd name="T18" fmla="*/ 64 w 814"/>
                  <a:gd name="T19" fmla="*/ 480 h 868"/>
                  <a:gd name="T20" fmla="*/ 86 w 814"/>
                  <a:gd name="T21" fmla="*/ 528 h 868"/>
                  <a:gd name="T22" fmla="*/ 112 w 814"/>
                  <a:gd name="T23" fmla="*/ 574 h 868"/>
                  <a:gd name="T24" fmla="*/ 140 w 814"/>
                  <a:gd name="T25" fmla="*/ 618 h 868"/>
                  <a:gd name="T26" fmla="*/ 172 w 814"/>
                  <a:gd name="T27" fmla="*/ 662 h 868"/>
                  <a:gd name="T28" fmla="*/ 204 w 814"/>
                  <a:gd name="T29" fmla="*/ 702 h 868"/>
                  <a:gd name="T30" fmla="*/ 240 w 814"/>
                  <a:gd name="T31" fmla="*/ 740 h 868"/>
                  <a:gd name="T32" fmla="*/ 280 w 814"/>
                  <a:gd name="T33" fmla="*/ 776 h 868"/>
                  <a:gd name="T34" fmla="*/ 320 w 814"/>
                  <a:gd name="T35" fmla="*/ 808 h 868"/>
                  <a:gd name="T36" fmla="*/ 362 w 814"/>
                  <a:gd name="T37" fmla="*/ 840 h 868"/>
                  <a:gd name="T38" fmla="*/ 408 w 814"/>
                  <a:gd name="T39" fmla="*/ 868 h 868"/>
                  <a:gd name="T40" fmla="*/ 408 w 814"/>
                  <a:gd name="T41" fmla="*/ 868 h 868"/>
                  <a:gd name="T42" fmla="*/ 452 w 814"/>
                  <a:gd name="T43" fmla="*/ 840 h 868"/>
                  <a:gd name="T44" fmla="*/ 494 w 814"/>
                  <a:gd name="T45" fmla="*/ 808 h 868"/>
                  <a:gd name="T46" fmla="*/ 534 w 814"/>
                  <a:gd name="T47" fmla="*/ 776 h 868"/>
                  <a:gd name="T48" fmla="*/ 574 w 814"/>
                  <a:gd name="T49" fmla="*/ 740 h 868"/>
                  <a:gd name="T50" fmla="*/ 608 w 814"/>
                  <a:gd name="T51" fmla="*/ 702 h 868"/>
                  <a:gd name="T52" fmla="*/ 642 w 814"/>
                  <a:gd name="T53" fmla="*/ 662 h 868"/>
                  <a:gd name="T54" fmla="*/ 674 w 814"/>
                  <a:gd name="T55" fmla="*/ 618 h 868"/>
                  <a:gd name="T56" fmla="*/ 702 w 814"/>
                  <a:gd name="T57" fmla="*/ 574 h 868"/>
                  <a:gd name="T58" fmla="*/ 726 w 814"/>
                  <a:gd name="T59" fmla="*/ 528 h 868"/>
                  <a:gd name="T60" fmla="*/ 748 w 814"/>
                  <a:gd name="T61" fmla="*/ 480 h 868"/>
                  <a:gd name="T62" fmla="*/ 768 w 814"/>
                  <a:gd name="T63" fmla="*/ 430 h 868"/>
                  <a:gd name="T64" fmla="*/ 784 w 814"/>
                  <a:gd name="T65" fmla="*/ 380 h 868"/>
                  <a:gd name="T66" fmla="*/ 796 w 814"/>
                  <a:gd name="T67" fmla="*/ 326 h 868"/>
                  <a:gd name="T68" fmla="*/ 806 w 814"/>
                  <a:gd name="T69" fmla="*/ 272 h 868"/>
                  <a:gd name="T70" fmla="*/ 812 w 814"/>
                  <a:gd name="T71" fmla="*/ 218 h 868"/>
                  <a:gd name="T72" fmla="*/ 814 w 814"/>
                  <a:gd name="T73" fmla="*/ 162 h 868"/>
                  <a:gd name="T74" fmla="*/ 814 w 814"/>
                  <a:gd name="T75" fmla="*/ 162 h 868"/>
                  <a:gd name="T76" fmla="*/ 812 w 814"/>
                  <a:gd name="T77" fmla="*/ 108 h 868"/>
                  <a:gd name="T78" fmla="*/ 812 w 814"/>
                  <a:gd name="T79" fmla="*/ 108 h 868"/>
                  <a:gd name="T80" fmla="*/ 766 w 814"/>
                  <a:gd name="T81" fmla="*/ 84 h 868"/>
                  <a:gd name="T82" fmla="*/ 718 w 814"/>
                  <a:gd name="T83" fmla="*/ 62 h 868"/>
                  <a:gd name="T84" fmla="*/ 670 w 814"/>
                  <a:gd name="T85" fmla="*/ 44 h 868"/>
                  <a:gd name="T86" fmla="*/ 620 w 814"/>
                  <a:gd name="T87" fmla="*/ 28 h 868"/>
                  <a:gd name="T88" fmla="*/ 568 w 814"/>
                  <a:gd name="T89" fmla="*/ 16 h 868"/>
                  <a:gd name="T90" fmla="*/ 514 w 814"/>
                  <a:gd name="T91" fmla="*/ 8 h 868"/>
                  <a:gd name="T92" fmla="*/ 462 w 814"/>
                  <a:gd name="T93" fmla="*/ 2 h 868"/>
                  <a:gd name="T94" fmla="*/ 406 w 814"/>
                  <a:gd name="T95" fmla="*/ 0 h 868"/>
                  <a:gd name="T96" fmla="*/ 406 w 814"/>
                  <a:gd name="T97" fmla="*/ 0 h 868"/>
                  <a:gd name="T98" fmla="*/ 352 w 814"/>
                  <a:gd name="T99" fmla="*/ 2 h 868"/>
                  <a:gd name="T100" fmla="*/ 298 w 814"/>
                  <a:gd name="T101" fmla="*/ 8 h 868"/>
                  <a:gd name="T102" fmla="*/ 246 w 814"/>
                  <a:gd name="T103" fmla="*/ 16 h 868"/>
                  <a:gd name="T104" fmla="*/ 194 w 814"/>
                  <a:gd name="T105" fmla="*/ 28 h 868"/>
                  <a:gd name="T106" fmla="*/ 144 w 814"/>
                  <a:gd name="T107" fmla="*/ 44 h 868"/>
                  <a:gd name="T108" fmla="*/ 94 w 814"/>
                  <a:gd name="T109" fmla="*/ 62 h 868"/>
                  <a:gd name="T110" fmla="*/ 48 w 814"/>
                  <a:gd name="T111" fmla="*/ 84 h 868"/>
                  <a:gd name="T112" fmla="*/ 2 w 814"/>
                  <a:gd name="T113" fmla="*/ 108 h 868"/>
                  <a:gd name="T114" fmla="*/ 2 w 814"/>
                  <a:gd name="T115" fmla="*/ 10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4" h="868">
                    <a:moveTo>
                      <a:pt x="2" y="108"/>
                    </a:moveTo>
                    <a:lnTo>
                      <a:pt x="2" y="108"/>
                    </a:lnTo>
                    <a:lnTo>
                      <a:pt x="0" y="162"/>
                    </a:lnTo>
                    <a:lnTo>
                      <a:pt x="0" y="162"/>
                    </a:lnTo>
                    <a:lnTo>
                      <a:pt x="2" y="218"/>
                    </a:lnTo>
                    <a:lnTo>
                      <a:pt x="8" y="272"/>
                    </a:lnTo>
                    <a:lnTo>
                      <a:pt x="16" y="326"/>
                    </a:lnTo>
                    <a:lnTo>
                      <a:pt x="30" y="378"/>
                    </a:lnTo>
                    <a:lnTo>
                      <a:pt x="46" y="430"/>
                    </a:lnTo>
                    <a:lnTo>
                      <a:pt x="64" y="480"/>
                    </a:lnTo>
                    <a:lnTo>
                      <a:pt x="86" y="528"/>
                    </a:lnTo>
                    <a:lnTo>
                      <a:pt x="112" y="574"/>
                    </a:lnTo>
                    <a:lnTo>
                      <a:pt x="140" y="618"/>
                    </a:lnTo>
                    <a:lnTo>
                      <a:pt x="172" y="662"/>
                    </a:lnTo>
                    <a:lnTo>
                      <a:pt x="204" y="702"/>
                    </a:lnTo>
                    <a:lnTo>
                      <a:pt x="240" y="740"/>
                    </a:lnTo>
                    <a:lnTo>
                      <a:pt x="280" y="776"/>
                    </a:lnTo>
                    <a:lnTo>
                      <a:pt x="320" y="808"/>
                    </a:lnTo>
                    <a:lnTo>
                      <a:pt x="362" y="840"/>
                    </a:lnTo>
                    <a:lnTo>
                      <a:pt x="408" y="868"/>
                    </a:lnTo>
                    <a:lnTo>
                      <a:pt x="408" y="868"/>
                    </a:lnTo>
                    <a:lnTo>
                      <a:pt x="452" y="840"/>
                    </a:lnTo>
                    <a:lnTo>
                      <a:pt x="494" y="808"/>
                    </a:lnTo>
                    <a:lnTo>
                      <a:pt x="534" y="776"/>
                    </a:lnTo>
                    <a:lnTo>
                      <a:pt x="574" y="740"/>
                    </a:lnTo>
                    <a:lnTo>
                      <a:pt x="608" y="702"/>
                    </a:lnTo>
                    <a:lnTo>
                      <a:pt x="642" y="662"/>
                    </a:lnTo>
                    <a:lnTo>
                      <a:pt x="674" y="618"/>
                    </a:lnTo>
                    <a:lnTo>
                      <a:pt x="702" y="574"/>
                    </a:lnTo>
                    <a:lnTo>
                      <a:pt x="726" y="528"/>
                    </a:lnTo>
                    <a:lnTo>
                      <a:pt x="748" y="480"/>
                    </a:lnTo>
                    <a:lnTo>
                      <a:pt x="768" y="430"/>
                    </a:lnTo>
                    <a:lnTo>
                      <a:pt x="784" y="380"/>
                    </a:lnTo>
                    <a:lnTo>
                      <a:pt x="796" y="326"/>
                    </a:lnTo>
                    <a:lnTo>
                      <a:pt x="806" y="272"/>
                    </a:lnTo>
                    <a:lnTo>
                      <a:pt x="812" y="218"/>
                    </a:lnTo>
                    <a:lnTo>
                      <a:pt x="814" y="162"/>
                    </a:lnTo>
                    <a:lnTo>
                      <a:pt x="814" y="162"/>
                    </a:lnTo>
                    <a:lnTo>
                      <a:pt x="812" y="108"/>
                    </a:lnTo>
                    <a:lnTo>
                      <a:pt x="812" y="108"/>
                    </a:lnTo>
                    <a:lnTo>
                      <a:pt x="766" y="84"/>
                    </a:lnTo>
                    <a:lnTo>
                      <a:pt x="718" y="62"/>
                    </a:lnTo>
                    <a:lnTo>
                      <a:pt x="670" y="44"/>
                    </a:lnTo>
                    <a:lnTo>
                      <a:pt x="620" y="28"/>
                    </a:lnTo>
                    <a:lnTo>
                      <a:pt x="568" y="16"/>
                    </a:lnTo>
                    <a:lnTo>
                      <a:pt x="514" y="8"/>
                    </a:lnTo>
                    <a:lnTo>
                      <a:pt x="462" y="2"/>
                    </a:lnTo>
                    <a:lnTo>
                      <a:pt x="406" y="0"/>
                    </a:lnTo>
                    <a:lnTo>
                      <a:pt x="406" y="0"/>
                    </a:lnTo>
                    <a:lnTo>
                      <a:pt x="352" y="2"/>
                    </a:lnTo>
                    <a:lnTo>
                      <a:pt x="298" y="8"/>
                    </a:lnTo>
                    <a:lnTo>
                      <a:pt x="246" y="16"/>
                    </a:lnTo>
                    <a:lnTo>
                      <a:pt x="194" y="28"/>
                    </a:lnTo>
                    <a:lnTo>
                      <a:pt x="144" y="44"/>
                    </a:lnTo>
                    <a:lnTo>
                      <a:pt x="94" y="62"/>
                    </a:lnTo>
                    <a:lnTo>
                      <a:pt x="48" y="84"/>
                    </a:lnTo>
                    <a:lnTo>
                      <a:pt x="2" y="108"/>
                    </a:lnTo>
                    <a:lnTo>
                      <a:pt x="2" y="108"/>
                    </a:lnTo>
                    <a:close/>
                  </a:path>
                </a:pathLst>
              </a:custGeom>
              <a:solidFill>
                <a:srgbClr val="FFFFF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grpSp>
        <p:sp>
          <p:nvSpPr>
            <p:cNvPr id="73" name="Rectangle 72"/>
            <p:cNvSpPr/>
            <p:nvPr/>
          </p:nvSpPr>
          <p:spPr>
            <a:xfrm rot="18820615">
              <a:off x="499671" y="3526439"/>
              <a:ext cx="1603858" cy="516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i="1" dirty="0">
                  <a:solidFill>
                    <a:schemeClr val="tx1">
                      <a:lumMod val="85000"/>
                      <a:lumOff val="15000"/>
                    </a:schemeClr>
                  </a:solidFill>
                </a:rPr>
                <a:t>Know</a:t>
              </a:r>
              <a:r>
                <a:rPr lang="en-AU" sz="1600" i="1" dirty="0">
                  <a:solidFill>
                    <a:schemeClr val="tx1">
                      <a:lumMod val="85000"/>
                      <a:lumOff val="15000"/>
                    </a:schemeClr>
                  </a:solidFill>
                </a:rPr>
                <a:t> and </a:t>
              </a:r>
              <a:r>
                <a:rPr lang="en-AU" sz="1600" b="1" i="1" dirty="0">
                  <a:solidFill>
                    <a:schemeClr val="tx1">
                      <a:lumMod val="85000"/>
                      <a:lumOff val="15000"/>
                    </a:schemeClr>
                  </a:solidFill>
                </a:rPr>
                <a:t>grow</a:t>
              </a:r>
              <a:r>
                <a:rPr lang="en-AU" sz="1600" i="1" dirty="0">
                  <a:solidFill>
                    <a:schemeClr val="tx1">
                      <a:lumMod val="85000"/>
                      <a:lumOff val="15000"/>
                    </a:schemeClr>
                  </a:solidFill>
                </a:rPr>
                <a:t> the market</a:t>
              </a:r>
            </a:p>
          </p:txBody>
        </p:sp>
        <p:sp>
          <p:nvSpPr>
            <p:cNvPr id="76" name="Rectangle 75"/>
            <p:cNvSpPr/>
            <p:nvPr/>
          </p:nvSpPr>
          <p:spPr>
            <a:xfrm rot="3161471">
              <a:off x="2438664" y="3573665"/>
              <a:ext cx="1603858" cy="516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i="1" dirty="0">
                  <a:solidFill>
                    <a:schemeClr val="tx1">
                      <a:lumMod val="85000"/>
                      <a:lumOff val="15000"/>
                    </a:schemeClr>
                  </a:solidFill>
                </a:rPr>
                <a:t>Get your business </a:t>
              </a:r>
              <a:r>
                <a:rPr lang="en-AU" sz="1600" b="1" i="1" dirty="0">
                  <a:solidFill>
                    <a:schemeClr val="tx1">
                      <a:lumMod val="85000"/>
                      <a:lumOff val="15000"/>
                    </a:schemeClr>
                  </a:solidFill>
                </a:rPr>
                <a:t>ready</a:t>
              </a:r>
            </a:p>
          </p:txBody>
        </p:sp>
        <p:sp>
          <p:nvSpPr>
            <p:cNvPr id="77" name="Rectangle 76"/>
            <p:cNvSpPr/>
            <p:nvPr/>
          </p:nvSpPr>
          <p:spPr>
            <a:xfrm>
              <a:off x="1456269" y="5247093"/>
              <a:ext cx="1603858" cy="516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i="1" dirty="0">
                  <a:solidFill>
                    <a:schemeClr val="tx1">
                      <a:lumMod val="85000"/>
                      <a:lumOff val="15000"/>
                    </a:schemeClr>
                  </a:solidFill>
                </a:rPr>
                <a:t>Make life </a:t>
              </a:r>
              <a:r>
                <a:rPr lang="en-AU" sz="1600" b="1" i="1" dirty="0">
                  <a:solidFill>
                    <a:schemeClr val="tx1">
                      <a:lumMod val="85000"/>
                      <a:lumOff val="15000"/>
                    </a:schemeClr>
                  </a:solidFill>
                </a:rPr>
                <a:t>easier</a:t>
              </a:r>
            </a:p>
          </p:txBody>
        </p:sp>
        <p:pic>
          <p:nvPicPr>
            <p:cNvPr id="78" name="Picture 77"/>
            <p:cNvPicPr>
              <a:picLocks noChangeAspect="1"/>
            </p:cNvPicPr>
            <p:nvPr/>
          </p:nvPicPr>
          <p:blipFill rotWithShape="1">
            <a:blip r:embed="rId2" cstate="print">
              <a:extLst>
                <a:ext uri="{28A0092B-C50C-407E-A947-70E740481C1C}">
                  <a14:useLocalDpi xmlns:a14="http://schemas.microsoft.com/office/drawing/2010/main" val="0"/>
                </a:ext>
              </a:extLst>
            </a:blip>
            <a:srcRect r="51045"/>
            <a:stretch/>
          </p:blipFill>
          <p:spPr>
            <a:xfrm>
              <a:off x="1803324" y="3985739"/>
              <a:ext cx="677906" cy="277372"/>
            </a:xfrm>
            <a:prstGeom prst="rect">
              <a:avLst/>
            </a:prstGeom>
          </p:spPr>
        </p:pic>
      </p:grpSp>
      <p:sp>
        <p:nvSpPr>
          <p:cNvPr id="81" name="Rectangle 80"/>
          <p:cNvSpPr/>
          <p:nvPr/>
        </p:nvSpPr>
        <p:spPr>
          <a:xfrm>
            <a:off x="3568911" y="3837839"/>
            <a:ext cx="2253458" cy="1150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800" dirty="0">
                <a:solidFill>
                  <a:schemeClr val="tx1"/>
                </a:solidFill>
              </a:rPr>
              <a:t>Help businesses increase their chances of success in a growing market</a:t>
            </a:r>
          </a:p>
          <a:p>
            <a:pPr marL="177800" indent="-177800">
              <a:buFont typeface="Arial" panose="020B0604020202020204" pitchFamily="34" charset="0"/>
              <a:buChar char="•"/>
            </a:pPr>
            <a:r>
              <a:rPr lang="en-AU" sz="800" dirty="0">
                <a:solidFill>
                  <a:schemeClr val="tx1"/>
                </a:solidFill>
              </a:rPr>
              <a:t>Provide them with the tools, guidance, training and knowledge needed to perform well in the market for nutritious foods and drinks</a:t>
            </a:r>
          </a:p>
          <a:p>
            <a:pPr marL="177800" indent="-177800">
              <a:buFont typeface="Arial" panose="020B0604020202020204" pitchFamily="34" charset="0"/>
              <a:buChar char="•"/>
            </a:pPr>
            <a:r>
              <a:rPr lang="en-AU" sz="800" dirty="0">
                <a:solidFill>
                  <a:schemeClr val="tx1"/>
                </a:solidFill>
              </a:rPr>
              <a:t>Encourage new players and new products</a:t>
            </a:r>
          </a:p>
        </p:txBody>
      </p:sp>
      <p:sp>
        <p:nvSpPr>
          <p:cNvPr id="82" name="Rectangle 81"/>
          <p:cNvSpPr/>
          <p:nvPr/>
        </p:nvSpPr>
        <p:spPr>
          <a:xfrm>
            <a:off x="3568910" y="4876193"/>
            <a:ext cx="2161317" cy="1150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800" dirty="0">
                <a:solidFill>
                  <a:schemeClr val="tx1"/>
                </a:solidFill>
              </a:rPr>
              <a:t>Support the government in it’s efforts to improve the business environment for organisations playing in the nutrition space</a:t>
            </a:r>
          </a:p>
          <a:p>
            <a:pPr marL="177800" indent="-177800">
              <a:buFont typeface="Arial" panose="020B0604020202020204" pitchFamily="34" charset="0"/>
              <a:buChar char="•"/>
            </a:pPr>
            <a:r>
              <a:rPr lang="en-AU" sz="800" dirty="0">
                <a:solidFill>
                  <a:schemeClr val="tx1"/>
                </a:solidFill>
              </a:rPr>
              <a:t>Help to reduce the burden of doing business</a:t>
            </a:r>
          </a:p>
          <a:p>
            <a:pPr marL="177800" indent="-177800">
              <a:buFont typeface="Arial" panose="020B0604020202020204" pitchFamily="34" charset="0"/>
              <a:buChar char="•"/>
            </a:pPr>
            <a:r>
              <a:rPr lang="en-AU" sz="800" dirty="0">
                <a:solidFill>
                  <a:schemeClr val="tx1"/>
                </a:solidFill>
              </a:rPr>
              <a:t>Make it easier to set up an organisation which operates in the food industry</a:t>
            </a:r>
          </a:p>
        </p:txBody>
      </p:sp>
      <p:cxnSp>
        <p:nvCxnSpPr>
          <p:cNvPr id="83" name="Elbow Connector 82"/>
          <p:cNvCxnSpPr>
            <a:stCxn id="61" idx="13"/>
          </p:cNvCxnSpPr>
          <p:nvPr/>
        </p:nvCxnSpPr>
        <p:spPr>
          <a:xfrm flipV="1">
            <a:off x="1225749" y="2632482"/>
            <a:ext cx="2327451" cy="130133"/>
          </a:xfrm>
          <a:prstGeom prst="bentConnector3">
            <a:avLst>
              <a:gd name="adj1" fmla="val -419"/>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5. The big picture</a:t>
            </a:r>
          </a:p>
        </p:txBody>
      </p:sp>
      <p:pic>
        <p:nvPicPr>
          <p:cNvPr id="28" name="Picture 98" descr="http://tanzaniaflag.facts.co/tanzaniaflag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914" y="4111187"/>
            <a:ext cx="456222" cy="30429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a:grpSpLocks/>
          </p:cNvGrpSpPr>
          <p:nvPr/>
        </p:nvGrpSpPr>
        <p:grpSpPr bwMode="auto">
          <a:xfrm>
            <a:off x="5931104" y="2443992"/>
            <a:ext cx="2725560" cy="2464545"/>
            <a:chOff x="894" y="12"/>
            <a:chExt cx="3972" cy="4302"/>
          </a:xfrm>
          <a:solidFill>
            <a:schemeClr val="accent5">
              <a:lumMod val="20000"/>
              <a:lumOff val="80000"/>
            </a:schemeClr>
          </a:solidFill>
        </p:grpSpPr>
        <p:sp>
          <p:nvSpPr>
            <p:cNvPr id="30" name="Freeform 3"/>
            <p:cNvSpPr>
              <a:spLocks/>
            </p:cNvSpPr>
            <p:nvPr/>
          </p:nvSpPr>
          <p:spPr bwMode="auto">
            <a:xfrm>
              <a:off x="4158" y="2922"/>
              <a:ext cx="360" cy="834"/>
            </a:xfrm>
            <a:custGeom>
              <a:avLst/>
              <a:gdLst/>
              <a:ahLst/>
              <a:cxnLst>
                <a:cxn ang="0">
                  <a:pos x="46" y="11"/>
                </a:cxn>
                <a:cxn ang="0">
                  <a:pos x="48" y="4"/>
                </a:cxn>
                <a:cxn ang="0">
                  <a:pos x="53" y="10"/>
                </a:cxn>
                <a:cxn ang="0">
                  <a:pos x="58" y="32"/>
                </a:cxn>
                <a:cxn ang="0">
                  <a:pos x="56" y="40"/>
                </a:cxn>
                <a:cxn ang="0">
                  <a:pos x="53" y="41"/>
                </a:cxn>
                <a:cxn ang="0">
                  <a:pos x="53" y="49"/>
                </a:cxn>
                <a:cxn ang="0">
                  <a:pos x="51" y="57"/>
                </a:cxn>
                <a:cxn ang="0">
                  <a:pos x="45" y="82"/>
                </a:cxn>
                <a:cxn ang="0">
                  <a:pos x="30" y="132"/>
                </a:cxn>
                <a:cxn ang="0">
                  <a:pos x="16" y="136"/>
                </a:cxn>
                <a:cxn ang="0">
                  <a:pos x="7" y="128"/>
                </a:cxn>
                <a:cxn ang="0">
                  <a:pos x="5" y="113"/>
                </a:cxn>
                <a:cxn ang="0">
                  <a:pos x="2" y="99"/>
                </a:cxn>
                <a:cxn ang="0">
                  <a:pos x="7" y="91"/>
                </a:cxn>
                <a:cxn ang="0">
                  <a:pos x="11" y="78"/>
                </a:cxn>
                <a:cxn ang="0">
                  <a:pos x="9" y="70"/>
                </a:cxn>
                <a:cxn ang="0">
                  <a:pos x="8" y="61"/>
                </a:cxn>
                <a:cxn ang="0">
                  <a:pos x="9" y="51"/>
                </a:cxn>
                <a:cxn ang="0">
                  <a:pos x="13" y="43"/>
                </a:cxn>
                <a:cxn ang="0">
                  <a:pos x="19" y="40"/>
                </a:cxn>
                <a:cxn ang="0">
                  <a:pos x="33" y="30"/>
                </a:cxn>
                <a:cxn ang="0">
                  <a:pos x="38" y="20"/>
                </a:cxn>
                <a:cxn ang="0">
                  <a:pos x="46" y="11"/>
                </a:cxn>
              </a:cxnLst>
              <a:rect l="0" t="0" r="r" b="b"/>
              <a:pathLst>
                <a:path w="60" h="139">
                  <a:moveTo>
                    <a:pt x="46" y="11"/>
                  </a:moveTo>
                  <a:cubicBezTo>
                    <a:pt x="47" y="6"/>
                    <a:pt x="46" y="7"/>
                    <a:pt x="48" y="4"/>
                  </a:cubicBezTo>
                  <a:cubicBezTo>
                    <a:pt x="51" y="0"/>
                    <a:pt x="50" y="8"/>
                    <a:pt x="53" y="10"/>
                  </a:cubicBezTo>
                  <a:cubicBezTo>
                    <a:pt x="56" y="12"/>
                    <a:pt x="56" y="28"/>
                    <a:pt x="58" y="32"/>
                  </a:cubicBezTo>
                  <a:cubicBezTo>
                    <a:pt x="60" y="36"/>
                    <a:pt x="57" y="44"/>
                    <a:pt x="56" y="40"/>
                  </a:cubicBezTo>
                  <a:cubicBezTo>
                    <a:pt x="53" y="33"/>
                    <a:pt x="51" y="37"/>
                    <a:pt x="53" y="41"/>
                  </a:cubicBezTo>
                  <a:cubicBezTo>
                    <a:pt x="55" y="46"/>
                    <a:pt x="52" y="46"/>
                    <a:pt x="53" y="49"/>
                  </a:cubicBezTo>
                  <a:cubicBezTo>
                    <a:pt x="54" y="52"/>
                    <a:pt x="50" y="50"/>
                    <a:pt x="51" y="57"/>
                  </a:cubicBezTo>
                  <a:cubicBezTo>
                    <a:pt x="52" y="65"/>
                    <a:pt x="49" y="67"/>
                    <a:pt x="45" y="82"/>
                  </a:cubicBezTo>
                  <a:cubicBezTo>
                    <a:pt x="40" y="102"/>
                    <a:pt x="34" y="132"/>
                    <a:pt x="30" y="132"/>
                  </a:cubicBezTo>
                  <a:cubicBezTo>
                    <a:pt x="26" y="132"/>
                    <a:pt x="18" y="139"/>
                    <a:pt x="16" y="136"/>
                  </a:cubicBezTo>
                  <a:cubicBezTo>
                    <a:pt x="13" y="132"/>
                    <a:pt x="10" y="136"/>
                    <a:pt x="7" y="128"/>
                  </a:cubicBezTo>
                  <a:cubicBezTo>
                    <a:pt x="3" y="118"/>
                    <a:pt x="7" y="118"/>
                    <a:pt x="5" y="113"/>
                  </a:cubicBezTo>
                  <a:cubicBezTo>
                    <a:pt x="2" y="109"/>
                    <a:pt x="0" y="107"/>
                    <a:pt x="2" y="99"/>
                  </a:cubicBezTo>
                  <a:cubicBezTo>
                    <a:pt x="4" y="90"/>
                    <a:pt x="6" y="97"/>
                    <a:pt x="7" y="91"/>
                  </a:cubicBezTo>
                  <a:cubicBezTo>
                    <a:pt x="7" y="86"/>
                    <a:pt x="12" y="84"/>
                    <a:pt x="11" y="78"/>
                  </a:cubicBezTo>
                  <a:cubicBezTo>
                    <a:pt x="10" y="72"/>
                    <a:pt x="9" y="72"/>
                    <a:pt x="9" y="70"/>
                  </a:cubicBezTo>
                  <a:cubicBezTo>
                    <a:pt x="10" y="67"/>
                    <a:pt x="7" y="66"/>
                    <a:pt x="8" y="61"/>
                  </a:cubicBezTo>
                  <a:cubicBezTo>
                    <a:pt x="9" y="56"/>
                    <a:pt x="5" y="58"/>
                    <a:pt x="9" y="51"/>
                  </a:cubicBezTo>
                  <a:cubicBezTo>
                    <a:pt x="13" y="44"/>
                    <a:pt x="9" y="42"/>
                    <a:pt x="13" y="43"/>
                  </a:cubicBezTo>
                  <a:cubicBezTo>
                    <a:pt x="17" y="43"/>
                    <a:pt x="15" y="41"/>
                    <a:pt x="19" y="40"/>
                  </a:cubicBezTo>
                  <a:cubicBezTo>
                    <a:pt x="29" y="39"/>
                    <a:pt x="26" y="37"/>
                    <a:pt x="33" y="30"/>
                  </a:cubicBezTo>
                  <a:cubicBezTo>
                    <a:pt x="39" y="24"/>
                    <a:pt x="40" y="24"/>
                    <a:pt x="38" y="20"/>
                  </a:cubicBezTo>
                  <a:cubicBezTo>
                    <a:pt x="36" y="16"/>
                    <a:pt x="45" y="22"/>
                    <a:pt x="46" y="11"/>
                  </a:cubicBezTo>
                  <a:close/>
                </a:path>
              </a:pathLst>
            </a:custGeom>
            <a:grpFill/>
            <a:ln w="3175" cap="rnd" cmpd="sng">
              <a:solidFill>
                <a:schemeClr val="bg1"/>
              </a:solidFill>
              <a:prstDash val="solid"/>
              <a:round/>
              <a:headEnd/>
              <a:tailEnd/>
            </a:ln>
          </p:spPr>
          <p:txBody>
            <a:bodyPr/>
            <a:lstStyle/>
            <a:p>
              <a:endParaRPr lang="en-GB"/>
            </a:p>
          </p:txBody>
        </p:sp>
        <p:sp>
          <p:nvSpPr>
            <p:cNvPr id="31" name="Freeform 4"/>
            <p:cNvSpPr>
              <a:spLocks/>
            </p:cNvSpPr>
            <p:nvPr/>
          </p:nvSpPr>
          <p:spPr bwMode="auto">
            <a:xfrm>
              <a:off x="2538" y="288"/>
              <a:ext cx="768" cy="828"/>
            </a:xfrm>
            <a:custGeom>
              <a:avLst/>
              <a:gdLst/>
              <a:ahLst/>
              <a:cxnLst>
                <a:cxn ang="0">
                  <a:pos x="118" y="138"/>
                </a:cxn>
                <a:cxn ang="0">
                  <a:pos x="118" y="133"/>
                </a:cxn>
                <a:cxn ang="0">
                  <a:pos x="127" y="133"/>
                </a:cxn>
                <a:cxn ang="0">
                  <a:pos x="127" y="113"/>
                </a:cxn>
                <a:cxn ang="0">
                  <a:pos x="127" y="40"/>
                </a:cxn>
                <a:cxn ang="0">
                  <a:pos x="125" y="29"/>
                </a:cxn>
                <a:cxn ang="0">
                  <a:pos x="128" y="17"/>
                </a:cxn>
                <a:cxn ang="0">
                  <a:pos x="128" y="17"/>
                </a:cxn>
                <a:cxn ang="0">
                  <a:pos x="123" y="12"/>
                </a:cxn>
                <a:cxn ang="0">
                  <a:pos x="115" y="11"/>
                </a:cxn>
                <a:cxn ang="0">
                  <a:pos x="107" y="4"/>
                </a:cxn>
                <a:cxn ang="0">
                  <a:pos x="98" y="4"/>
                </a:cxn>
                <a:cxn ang="0">
                  <a:pos x="88" y="10"/>
                </a:cxn>
                <a:cxn ang="0">
                  <a:pos x="86" y="25"/>
                </a:cxn>
                <a:cxn ang="0">
                  <a:pos x="75" y="27"/>
                </a:cxn>
                <a:cxn ang="0">
                  <a:pos x="60" y="20"/>
                </a:cxn>
                <a:cxn ang="0">
                  <a:pos x="51" y="12"/>
                </a:cxn>
                <a:cxn ang="0">
                  <a:pos x="42" y="6"/>
                </a:cxn>
                <a:cxn ang="0">
                  <a:pos x="30" y="3"/>
                </a:cxn>
                <a:cxn ang="0">
                  <a:pos x="20" y="0"/>
                </a:cxn>
                <a:cxn ang="0">
                  <a:pos x="19" y="8"/>
                </a:cxn>
                <a:cxn ang="0">
                  <a:pos x="9" y="15"/>
                </a:cxn>
                <a:cxn ang="0">
                  <a:pos x="4" y="30"/>
                </a:cxn>
                <a:cxn ang="0">
                  <a:pos x="7" y="52"/>
                </a:cxn>
                <a:cxn ang="0">
                  <a:pos x="6" y="64"/>
                </a:cxn>
                <a:cxn ang="0">
                  <a:pos x="5" y="75"/>
                </a:cxn>
                <a:cxn ang="0">
                  <a:pos x="9" y="87"/>
                </a:cxn>
                <a:cxn ang="0">
                  <a:pos x="17" y="89"/>
                </a:cxn>
                <a:cxn ang="0">
                  <a:pos x="23" y="98"/>
                </a:cxn>
                <a:cxn ang="0">
                  <a:pos x="39" y="105"/>
                </a:cxn>
                <a:cxn ang="0">
                  <a:pos x="47" y="103"/>
                </a:cxn>
                <a:cxn ang="0">
                  <a:pos x="56" y="99"/>
                </a:cxn>
                <a:cxn ang="0">
                  <a:pos x="118" y="138"/>
                </a:cxn>
              </a:cxnLst>
              <a:rect l="0" t="0" r="r" b="b"/>
              <a:pathLst>
                <a:path w="128" h="138">
                  <a:moveTo>
                    <a:pt x="118" y="138"/>
                  </a:moveTo>
                  <a:cubicBezTo>
                    <a:pt x="118" y="133"/>
                    <a:pt x="118" y="133"/>
                    <a:pt x="118" y="133"/>
                  </a:cubicBezTo>
                  <a:cubicBezTo>
                    <a:pt x="127" y="133"/>
                    <a:pt x="127" y="133"/>
                    <a:pt x="127" y="133"/>
                  </a:cubicBezTo>
                  <a:cubicBezTo>
                    <a:pt x="127" y="113"/>
                    <a:pt x="127" y="113"/>
                    <a:pt x="127" y="113"/>
                  </a:cubicBezTo>
                  <a:cubicBezTo>
                    <a:pt x="127" y="40"/>
                    <a:pt x="127" y="40"/>
                    <a:pt x="127" y="40"/>
                  </a:cubicBezTo>
                  <a:cubicBezTo>
                    <a:pt x="127" y="36"/>
                    <a:pt x="123" y="34"/>
                    <a:pt x="125" y="29"/>
                  </a:cubicBezTo>
                  <a:cubicBezTo>
                    <a:pt x="128" y="24"/>
                    <a:pt x="124" y="21"/>
                    <a:pt x="128" y="17"/>
                  </a:cubicBezTo>
                  <a:cubicBezTo>
                    <a:pt x="128" y="17"/>
                    <a:pt x="128" y="17"/>
                    <a:pt x="128" y="17"/>
                  </a:cubicBezTo>
                  <a:cubicBezTo>
                    <a:pt x="127" y="15"/>
                    <a:pt x="128" y="11"/>
                    <a:pt x="123" y="12"/>
                  </a:cubicBezTo>
                  <a:cubicBezTo>
                    <a:pt x="117" y="12"/>
                    <a:pt x="120" y="11"/>
                    <a:pt x="115" y="11"/>
                  </a:cubicBezTo>
                  <a:cubicBezTo>
                    <a:pt x="111" y="10"/>
                    <a:pt x="115" y="7"/>
                    <a:pt x="107" y="4"/>
                  </a:cubicBezTo>
                  <a:cubicBezTo>
                    <a:pt x="102" y="1"/>
                    <a:pt x="100" y="2"/>
                    <a:pt x="98" y="4"/>
                  </a:cubicBezTo>
                  <a:cubicBezTo>
                    <a:pt x="96" y="5"/>
                    <a:pt x="95" y="2"/>
                    <a:pt x="88" y="10"/>
                  </a:cubicBezTo>
                  <a:cubicBezTo>
                    <a:pt x="84" y="15"/>
                    <a:pt x="90" y="20"/>
                    <a:pt x="86" y="25"/>
                  </a:cubicBezTo>
                  <a:cubicBezTo>
                    <a:pt x="82" y="31"/>
                    <a:pt x="78" y="31"/>
                    <a:pt x="75" y="27"/>
                  </a:cubicBezTo>
                  <a:cubicBezTo>
                    <a:pt x="73" y="23"/>
                    <a:pt x="66" y="21"/>
                    <a:pt x="60" y="20"/>
                  </a:cubicBezTo>
                  <a:cubicBezTo>
                    <a:pt x="55" y="20"/>
                    <a:pt x="52" y="20"/>
                    <a:pt x="51" y="12"/>
                  </a:cubicBezTo>
                  <a:cubicBezTo>
                    <a:pt x="50" y="5"/>
                    <a:pt x="44" y="8"/>
                    <a:pt x="42" y="6"/>
                  </a:cubicBezTo>
                  <a:cubicBezTo>
                    <a:pt x="40" y="4"/>
                    <a:pt x="34" y="2"/>
                    <a:pt x="30" y="3"/>
                  </a:cubicBezTo>
                  <a:cubicBezTo>
                    <a:pt x="27" y="4"/>
                    <a:pt x="22" y="1"/>
                    <a:pt x="20" y="0"/>
                  </a:cubicBezTo>
                  <a:cubicBezTo>
                    <a:pt x="17" y="6"/>
                    <a:pt x="22" y="7"/>
                    <a:pt x="19" y="8"/>
                  </a:cubicBezTo>
                  <a:cubicBezTo>
                    <a:pt x="15" y="9"/>
                    <a:pt x="14" y="11"/>
                    <a:pt x="9" y="15"/>
                  </a:cubicBezTo>
                  <a:cubicBezTo>
                    <a:pt x="5" y="18"/>
                    <a:pt x="15" y="24"/>
                    <a:pt x="4" y="30"/>
                  </a:cubicBezTo>
                  <a:cubicBezTo>
                    <a:pt x="8" y="44"/>
                    <a:pt x="5" y="47"/>
                    <a:pt x="7" y="52"/>
                  </a:cubicBezTo>
                  <a:cubicBezTo>
                    <a:pt x="8" y="58"/>
                    <a:pt x="5" y="58"/>
                    <a:pt x="6" y="64"/>
                  </a:cubicBezTo>
                  <a:cubicBezTo>
                    <a:pt x="9" y="71"/>
                    <a:pt x="0" y="68"/>
                    <a:pt x="5" y="75"/>
                  </a:cubicBezTo>
                  <a:cubicBezTo>
                    <a:pt x="10" y="83"/>
                    <a:pt x="6" y="82"/>
                    <a:pt x="9" y="87"/>
                  </a:cubicBezTo>
                  <a:cubicBezTo>
                    <a:pt x="12" y="91"/>
                    <a:pt x="12" y="86"/>
                    <a:pt x="17" y="89"/>
                  </a:cubicBezTo>
                  <a:cubicBezTo>
                    <a:pt x="22" y="92"/>
                    <a:pt x="20" y="92"/>
                    <a:pt x="23" y="98"/>
                  </a:cubicBezTo>
                  <a:cubicBezTo>
                    <a:pt x="27" y="101"/>
                    <a:pt x="35" y="99"/>
                    <a:pt x="39" y="105"/>
                  </a:cubicBezTo>
                  <a:cubicBezTo>
                    <a:pt x="42" y="108"/>
                    <a:pt x="41" y="107"/>
                    <a:pt x="47" y="103"/>
                  </a:cubicBezTo>
                  <a:cubicBezTo>
                    <a:pt x="50" y="101"/>
                    <a:pt x="55" y="98"/>
                    <a:pt x="56" y="99"/>
                  </a:cubicBezTo>
                  <a:cubicBezTo>
                    <a:pt x="78" y="111"/>
                    <a:pt x="118" y="138"/>
                    <a:pt x="118" y="138"/>
                  </a:cubicBezTo>
                  <a:close/>
                </a:path>
              </a:pathLst>
            </a:custGeom>
            <a:grpFill/>
            <a:ln w="3175" cap="rnd" cmpd="sng">
              <a:solidFill>
                <a:schemeClr val="bg1"/>
              </a:solidFill>
              <a:prstDash val="solid"/>
              <a:round/>
              <a:headEnd/>
              <a:tailEnd/>
            </a:ln>
          </p:spPr>
          <p:txBody>
            <a:bodyPr/>
            <a:lstStyle/>
            <a:p>
              <a:endParaRPr lang="en-GB"/>
            </a:p>
          </p:txBody>
        </p:sp>
        <p:sp>
          <p:nvSpPr>
            <p:cNvPr id="32" name="Freeform 5"/>
            <p:cNvSpPr>
              <a:spLocks/>
            </p:cNvSpPr>
            <p:nvPr/>
          </p:nvSpPr>
          <p:spPr bwMode="auto">
            <a:xfrm>
              <a:off x="3138" y="906"/>
              <a:ext cx="804" cy="1152"/>
            </a:xfrm>
            <a:custGeom>
              <a:avLst/>
              <a:gdLst/>
              <a:ahLst/>
              <a:cxnLst>
                <a:cxn ang="0">
                  <a:pos x="46" y="176"/>
                </a:cxn>
                <a:cxn ang="0">
                  <a:pos x="55" y="181"/>
                </a:cxn>
                <a:cxn ang="0">
                  <a:pos x="61" y="180"/>
                </a:cxn>
                <a:cxn ang="0">
                  <a:pos x="67" y="183"/>
                </a:cxn>
                <a:cxn ang="0">
                  <a:pos x="73" y="190"/>
                </a:cxn>
                <a:cxn ang="0">
                  <a:pos x="80" y="188"/>
                </a:cxn>
                <a:cxn ang="0">
                  <a:pos x="83" y="189"/>
                </a:cxn>
                <a:cxn ang="0">
                  <a:pos x="91" y="186"/>
                </a:cxn>
                <a:cxn ang="0">
                  <a:pos x="93" y="188"/>
                </a:cxn>
                <a:cxn ang="0">
                  <a:pos x="98" y="183"/>
                </a:cxn>
                <a:cxn ang="0">
                  <a:pos x="103" y="177"/>
                </a:cxn>
                <a:cxn ang="0">
                  <a:pos x="109" y="177"/>
                </a:cxn>
                <a:cxn ang="0">
                  <a:pos x="113" y="179"/>
                </a:cxn>
                <a:cxn ang="0">
                  <a:pos x="111" y="172"/>
                </a:cxn>
                <a:cxn ang="0">
                  <a:pos x="105" y="163"/>
                </a:cxn>
                <a:cxn ang="0">
                  <a:pos x="98" y="153"/>
                </a:cxn>
                <a:cxn ang="0">
                  <a:pos x="91" y="147"/>
                </a:cxn>
                <a:cxn ang="0">
                  <a:pos x="96" y="143"/>
                </a:cxn>
                <a:cxn ang="0">
                  <a:pos x="100" y="129"/>
                </a:cxn>
                <a:cxn ang="0">
                  <a:pos x="101" y="120"/>
                </a:cxn>
                <a:cxn ang="0">
                  <a:pos x="105" y="120"/>
                </a:cxn>
                <a:cxn ang="0">
                  <a:pos x="108" y="109"/>
                </a:cxn>
                <a:cxn ang="0">
                  <a:pos x="115" y="101"/>
                </a:cxn>
                <a:cxn ang="0">
                  <a:pos x="118" y="86"/>
                </a:cxn>
                <a:cxn ang="0">
                  <a:pos x="118" y="77"/>
                </a:cxn>
                <a:cxn ang="0">
                  <a:pos x="121" y="62"/>
                </a:cxn>
                <a:cxn ang="0">
                  <a:pos x="126" y="57"/>
                </a:cxn>
                <a:cxn ang="0">
                  <a:pos x="134" y="49"/>
                </a:cxn>
                <a:cxn ang="0">
                  <a:pos x="131" y="47"/>
                </a:cxn>
                <a:cxn ang="0">
                  <a:pos x="127" y="43"/>
                </a:cxn>
                <a:cxn ang="0">
                  <a:pos x="123" y="27"/>
                </a:cxn>
                <a:cxn ang="0">
                  <a:pos x="124" y="20"/>
                </a:cxn>
                <a:cxn ang="0">
                  <a:pos x="121" y="11"/>
                </a:cxn>
                <a:cxn ang="0">
                  <a:pos x="118" y="7"/>
                </a:cxn>
                <a:cxn ang="0">
                  <a:pos x="114" y="3"/>
                </a:cxn>
                <a:cxn ang="0">
                  <a:pos x="111" y="0"/>
                </a:cxn>
                <a:cxn ang="0">
                  <a:pos x="105" y="5"/>
                </a:cxn>
                <a:cxn ang="0">
                  <a:pos x="99" y="10"/>
                </a:cxn>
                <a:cxn ang="0">
                  <a:pos x="92" y="11"/>
                </a:cxn>
                <a:cxn ang="0">
                  <a:pos x="78" y="11"/>
                </a:cxn>
                <a:cxn ang="0">
                  <a:pos x="78" y="9"/>
                </a:cxn>
                <a:cxn ang="0">
                  <a:pos x="76" y="10"/>
                </a:cxn>
                <a:cxn ang="0">
                  <a:pos x="27" y="10"/>
                </a:cxn>
                <a:cxn ang="0">
                  <a:pos x="27" y="30"/>
                </a:cxn>
                <a:cxn ang="0">
                  <a:pos x="18" y="30"/>
                </a:cxn>
                <a:cxn ang="0">
                  <a:pos x="18" y="35"/>
                </a:cxn>
                <a:cxn ang="0">
                  <a:pos x="18" y="70"/>
                </a:cxn>
                <a:cxn ang="0">
                  <a:pos x="17" y="72"/>
                </a:cxn>
                <a:cxn ang="0">
                  <a:pos x="10" y="76"/>
                </a:cxn>
                <a:cxn ang="0">
                  <a:pos x="8" y="81"/>
                </a:cxn>
                <a:cxn ang="0">
                  <a:pos x="6" y="86"/>
                </a:cxn>
                <a:cxn ang="0">
                  <a:pos x="4" y="93"/>
                </a:cxn>
                <a:cxn ang="0">
                  <a:pos x="2" y="101"/>
                </a:cxn>
                <a:cxn ang="0">
                  <a:pos x="6" y="103"/>
                </a:cxn>
                <a:cxn ang="0">
                  <a:pos x="7" y="111"/>
                </a:cxn>
                <a:cxn ang="0">
                  <a:pos x="10" y="119"/>
                </a:cxn>
                <a:cxn ang="0">
                  <a:pos x="16" y="134"/>
                </a:cxn>
                <a:cxn ang="0">
                  <a:pos x="20" y="142"/>
                </a:cxn>
                <a:cxn ang="0">
                  <a:pos x="27" y="147"/>
                </a:cxn>
                <a:cxn ang="0">
                  <a:pos x="31" y="154"/>
                </a:cxn>
                <a:cxn ang="0">
                  <a:pos x="38" y="161"/>
                </a:cxn>
                <a:cxn ang="0">
                  <a:pos x="42" y="167"/>
                </a:cxn>
                <a:cxn ang="0">
                  <a:pos x="46" y="176"/>
                </a:cxn>
              </a:cxnLst>
              <a:rect l="0" t="0" r="r" b="b"/>
              <a:pathLst>
                <a:path w="134" h="192">
                  <a:moveTo>
                    <a:pt x="46" y="176"/>
                  </a:moveTo>
                  <a:cubicBezTo>
                    <a:pt x="50" y="180"/>
                    <a:pt x="52" y="184"/>
                    <a:pt x="55" y="181"/>
                  </a:cubicBezTo>
                  <a:cubicBezTo>
                    <a:pt x="58" y="178"/>
                    <a:pt x="59" y="184"/>
                    <a:pt x="61" y="180"/>
                  </a:cubicBezTo>
                  <a:cubicBezTo>
                    <a:pt x="63" y="177"/>
                    <a:pt x="65" y="179"/>
                    <a:pt x="67" y="183"/>
                  </a:cubicBezTo>
                  <a:cubicBezTo>
                    <a:pt x="69" y="188"/>
                    <a:pt x="70" y="185"/>
                    <a:pt x="73" y="190"/>
                  </a:cubicBezTo>
                  <a:cubicBezTo>
                    <a:pt x="75" y="183"/>
                    <a:pt x="78" y="191"/>
                    <a:pt x="80" y="188"/>
                  </a:cubicBezTo>
                  <a:cubicBezTo>
                    <a:pt x="80" y="186"/>
                    <a:pt x="81" y="187"/>
                    <a:pt x="83" y="189"/>
                  </a:cubicBezTo>
                  <a:cubicBezTo>
                    <a:pt x="84" y="192"/>
                    <a:pt x="87" y="185"/>
                    <a:pt x="91" y="186"/>
                  </a:cubicBezTo>
                  <a:cubicBezTo>
                    <a:pt x="93" y="187"/>
                    <a:pt x="90" y="188"/>
                    <a:pt x="93" y="188"/>
                  </a:cubicBezTo>
                  <a:cubicBezTo>
                    <a:pt x="95" y="188"/>
                    <a:pt x="96" y="186"/>
                    <a:pt x="98" y="183"/>
                  </a:cubicBezTo>
                  <a:cubicBezTo>
                    <a:pt x="99" y="182"/>
                    <a:pt x="101" y="179"/>
                    <a:pt x="103" y="177"/>
                  </a:cubicBezTo>
                  <a:cubicBezTo>
                    <a:pt x="106" y="176"/>
                    <a:pt x="110" y="176"/>
                    <a:pt x="109" y="177"/>
                  </a:cubicBezTo>
                  <a:cubicBezTo>
                    <a:pt x="108" y="180"/>
                    <a:pt x="111" y="179"/>
                    <a:pt x="113" y="179"/>
                  </a:cubicBezTo>
                  <a:cubicBezTo>
                    <a:pt x="111" y="174"/>
                    <a:pt x="114" y="172"/>
                    <a:pt x="111" y="172"/>
                  </a:cubicBezTo>
                  <a:cubicBezTo>
                    <a:pt x="107" y="171"/>
                    <a:pt x="106" y="171"/>
                    <a:pt x="105" y="163"/>
                  </a:cubicBezTo>
                  <a:cubicBezTo>
                    <a:pt x="103" y="156"/>
                    <a:pt x="101" y="159"/>
                    <a:pt x="98" y="153"/>
                  </a:cubicBezTo>
                  <a:cubicBezTo>
                    <a:pt x="96" y="148"/>
                    <a:pt x="87" y="150"/>
                    <a:pt x="91" y="147"/>
                  </a:cubicBezTo>
                  <a:cubicBezTo>
                    <a:pt x="93" y="145"/>
                    <a:pt x="89" y="140"/>
                    <a:pt x="96" y="143"/>
                  </a:cubicBezTo>
                  <a:cubicBezTo>
                    <a:pt x="101" y="144"/>
                    <a:pt x="97" y="134"/>
                    <a:pt x="100" y="129"/>
                  </a:cubicBezTo>
                  <a:cubicBezTo>
                    <a:pt x="102" y="123"/>
                    <a:pt x="99" y="124"/>
                    <a:pt x="101" y="120"/>
                  </a:cubicBezTo>
                  <a:cubicBezTo>
                    <a:pt x="103" y="116"/>
                    <a:pt x="104" y="122"/>
                    <a:pt x="105" y="120"/>
                  </a:cubicBezTo>
                  <a:cubicBezTo>
                    <a:pt x="106" y="118"/>
                    <a:pt x="105" y="111"/>
                    <a:pt x="108" y="109"/>
                  </a:cubicBezTo>
                  <a:cubicBezTo>
                    <a:pt x="111" y="106"/>
                    <a:pt x="109" y="101"/>
                    <a:pt x="115" y="101"/>
                  </a:cubicBezTo>
                  <a:cubicBezTo>
                    <a:pt x="115" y="95"/>
                    <a:pt x="117" y="95"/>
                    <a:pt x="118" y="86"/>
                  </a:cubicBezTo>
                  <a:cubicBezTo>
                    <a:pt x="119" y="82"/>
                    <a:pt x="116" y="80"/>
                    <a:pt x="118" y="77"/>
                  </a:cubicBezTo>
                  <a:cubicBezTo>
                    <a:pt x="119" y="74"/>
                    <a:pt x="122" y="70"/>
                    <a:pt x="121" y="62"/>
                  </a:cubicBezTo>
                  <a:cubicBezTo>
                    <a:pt x="121" y="55"/>
                    <a:pt x="124" y="63"/>
                    <a:pt x="126" y="57"/>
                  </a:cubicBezTo>
                  <a:cubicBezTo>
                    <a:pt x="128" y="53"/>
                    <a:pt x="131" y="58"/>
                    <a:pt x="134" y="49"/>
                  </a:cubicBezTo>
                  <a:cubicBezTo>
                    <a:pt x="133" y="48"/>
                    <a:pt x="133" y="46"/>
                    <a:pt x="131" y="47"/>
                  </a:cubicBezTo>
                  <a:cubicBezTo>
                    <a:pt x="130" y="48"/>
                    <a:pt x="130" y="42"/>
                    <a:pt x="127" y="43"/>
                  </a:cubicBezTo>
                  <a:cubicBezTo>
                    <a:pt x="125" y="44"/>
                    <a:pt x="122" y="29"/>
                    <a:pt x="123" y="27"/>
                  </a:cubicBezTo>
                  <a:cubicBezTo>
                    <a:pt x="125" y="23"/>
                    <a:pt x="120" y="19"/>
                    <a:pt x="124" y="20"/>
                  </a:cubicBezTo>
                  <a:cubicBezTo>
                    <a:pt x="127" y="21"/>
                    <a:pt x="122" y="18"/>
                    <a:pt x="121" y="11"/>
                  </a:cubicBezTo>
                  <a:cubicBezTo>
                    <a:pt x="121" y="9"/>
                    <a:pt x="121" y="8"/>
                    <a:pt x="118" y="7"/>
                  </a:cubicBezTo>
                  <a:cubicBezTo>
                    <a:pt x="116" y="7"/>
                    <a:pt x="117" y="3"/>
                    <a:pt x="114" y="3"/>
                  </a:cubicBezTo>
                  <a:cubicBezTo>
                    <a:pt x="113" y="3"/>
                    <a:pt x="111" y="2"/>
                    <a:pt x="111" y="0"/>
                  </a:cubicBezTo>
                  <a:cubicBezTo>
                    <a:pt x="108" y="4"/>
                    <a:pt x="107" y="0"/>
                    <a:pt x="105" y="5"/>
                  </a:cubicBezTo>
                  <a:cubicBezTo>
                    <a:pt x="103" y="9"/>
                    <a:pt x="101" y="7"/>
                    <a:pt x="99" y="10"/>
                  </a:cubicBezTo>
                  <a:cubicBezTo>
                    <a:pt x="97" y="13"/>
                    <a:pt x="95" y="15"/>
                    <a:pt x="92" y="11"/>
                  </a:cubicBezTo>
                  <a:cubicBezTo>
                    <a:pt x="78" y="11"/>
                    <a:pt x="78" y="11"/>
                    <a:pt x="78" y="11"/>
                  </a:cubicBezTo>
                  <a:cubicBezTo>
                    <a:pt x="78" y="9"/>
                    <a:pt x="78" y="9"/>
                    <a:pt x="78" y="9"/>
                  </a:cubicBezTo>
                  <a:cubicBezTo>
                    <a:pt x="76" y="10"/>
                    <a:pt x="76" y="10"/>
                    <a:pt x="76" y="10"/>
                  </a:cubicBezTo>
                  <a:cubicBezTo>
                    <a:pt x="27" y="10"/>
                    <a:pt x="27" y="10"/>
                    <a:pt x="27" y="10"/>
                  </a:cubicBezTo>
                  <a:cubicBezTo>
                    <a:pt x="27" y="30"/>
                    <a:pt x="27" y="30"/>
                    <a:pt x="27" y="30"/>
                  </a:cubicBezTo>
                  <a:cubicBezTo>
                    <a:pt x="18" y="30"/>
                    <a:pt x="18" y="30"/>
                    <a:pt x="18" y="30"/>
                  </a:cubicBezTo>
                  <a:cubicBezTo>
                    <a:pt x="18" y="35"/>
                    <a:pt x="18" y="35"/>
                    <a:pt x="18" y="35"/>
                  </a:cubicBezTo>
                  <a:cubicBezTo>
                    <a:pt x="18" y="70"/>
                    <a:pt x="18" y="70"/>
                    <a:pt x="18" y="70"/>
                  </a:cubicBezTo>
                  <a:cubicBezTo>
                    <a:pt x="18" y="71"/>
                    <a:pt x="20" y="73"/>
                    <a:pt x="17" y="72"/>
                  </a:cubicBezTo>
                  <a:cubicBezTo>
                    <a:pt x="13" y="72"/>
                    <a:pt x="10" y="71"/>
                    <a:pt x="10" y="76"/>
                  </a:cubicBezTo>
                  <a:cubicBezTo>
                    <a:pt x="11" y="80"/>
                    <a:pt x="8" y="78"/>
                    <a:pt x="8" y="81"/>
                  </a:cubicBezTo>
                  <a:cubicBezTo>
                    <a:pt x="8" y="85"/>
                    <a:pt x="5" y="81"/>
                    <a:pt x="6" y="86"/>
                  </a:cubicBezTo>
                  <a:cubicBezTo>
                    <a:pt x="8" y="90"/>
                    <a:pt x="2" y="88"/>
                    <a:pt x="4" y="93"/>
                  </a:cubicBezTo>
                  <a:cubicBezTo>
                    <a:pt x="7" y="98"/>
                    <a:pt x="0" y="98"/>
                    <a:pt x="2" y="101"/>
                  </a:cubicBezTo>
                  <a:cubicBezTo>
                    <a:pt x="3" y="103"/>
                    <a:pt x="6" y="99"/>
                    <a:pt x="6" y="103"/>
                  </a:cubicBezTo>
                  <a:cubicBezTo>
                    <a:pt x="6" y="109"/>
                    <a:pt x="8" y="107"/>
                    <a:pt x="7" y="111"/>
                  </a:cubicBezTo>
                  <a:cubicBezTo>
                    <a:pt x="7" y="115"/>
                    <a:pt x="12" y="112"/>
                    <a:pt x="10" y="119"/>
                  </a:cubicBezTo>
                  <a:cubicBezTo>
                    <a:pt x="14" y="124"/>
                    <a:pt x="17" y="128"/>
                    <a:pt x="16" y="134"/>
                  </a:cubicBezTo>
                  <a:cubicBezTo>
                    <a:pt x="13" y="144"/>
                    <a:pt x="22" y="138"/>
                    <a:pt x="20" y="142"/>
                  </a:cubicBezTo>
                  <a:cubicBezTo>
                    <a:pt x="19" y="146"/>
                    <a:pt x="24" y="143"/>
                    <a:pt x="27" y="147"/>
                  </a:cubicBezTo>
                  <a:cubicBezTo>
                    <a:pt x="31" y="151"/>
                    <a:pt x="25" y="150"/>
                    <a:pt x="31" y="154"/>
                  </a:cubicBezTo>
                  <a:cubicBezTo>
                    <a:pt x="37" y="158"/>
                    <a:pt x="38" y="159"/>
                    <a:pt x="38" y="161"/>
                  </a:cubicBezTo>
                  <a:cubicBezTo>
                    <a:pt x="37" y="164"/>
                    <a:pt x="39" y="165"/>
                    <a:pt x="42" y="167"/>
                  </a:cubicBezTo>
                  <a:cubicBezTo>
                    <a:pt x="45" y="168"/>
                    <a:pt x="44" y="172"/>
                    <a:pt x="46" y="176"/>
                  </a:cubicBezTo>
                  <a:close/>
                </a:path>
              </a:pathLst>
            </a:custGeom>
            <a:grpFill/>
            <a:ln w="3175" cap="rnd" cmpd="sng">
              <a:solidFill>
                <a:schemeClr val="bg1"/>
              </a:solidFill>
              <a:prstDash val="solid"/>
              <a:round/>
              <a:headEnd/>
              <a:tailEnd/>
            </a:ln>
          </p:spPr>
          <p:txBody>
            <a:bodyPr/>
            <a:lstStyle/>
            <a:p>
              <a:endParaRPr lang="en-GB"/>
            </a:p>
          </p:txBody>
        </p:sp>
        <p:sp>
          <p:nvSpPr>
            <p:cNvPr id="33" name="Freeform 6"/>
            <p:cNvSpPr>
              <a:spLocks/>
            </p:cNvSpPr>
            <p:nvPr/>
          </p:nvSpPr>
          <p:spPr bwMode="auto">
            <a:xfrm>
              <a:off x="1692" y="30"/>
              <a:ext cx="984" cy="1128"/>
            </a:xfrm>
            <a:custGeom>
              <a:avLst/>
              <a:gdLst/>
              <a:ahLst/>
              <a:cxnLst>
                <a:cxn ang="0">
                  <a:pos x="0" y="99"/>
                </a:cxn>
                <a:cxn ang="0">
                  <a:pos x="0" y="103"/>
                </a:cxn>
                <a:cxn ang="0">
                  <a:pos x="31" y="126"/>
                </a:cxn>
                <a:cxn ang="0">
                  <a:pos x="77" y="164"/>
                </a:cxn>
                <a:cxn ang="0">
                  <a:pos x="80" y="169"/>
                </a:cxn>
                <a:cxn ang="0">
                  <a:pos x="86" y="174"/>
                </a:cxn>
                <a:cxn ang="0">
                  <a:pos x="91" y="176"/>
                </a:cxn>
                <a:cxn ang="0">
                  <a:pos x="94" y="183"/>
                </a:cxn>
                <a:cxn ang="0">
                  <a:pos x="103" y="184"/>
                </a:cxn>
                <a:cxn ang="0">
                  <a:pos x="129" y="167"/>
                </a:cxn>
                <a:cxn ang="0">
                  <a:pos x="164" y="141"/>
                </a:cxn>
                <a:cxn ang="0">
                  <a:pos x="158" y="132"/>
                </a:cxn>
                <a:cxn ang="0">
                  <a:pos x="150" y="130"/>
                </a:cxn>
                <a:cxn ang="0">
                  <a:pos x="146" y="118"/>
                </a:cxn>
                <a:cxn ang="0">
                  <a:pos x="147" y="107"/>
                </a:cxn>
                <a:cxn ang="0">
                  <a:pos x="148" y="95"/>
                </a:cxn>
                <a:cxn ang="0">
                  <a:pos x="145" y="73"/>
                </a:cxn>
                <a:cxn ang="0">
                  <a:pos x="135" y="47"/>
                </a:cxn>
                <a:cxn ang="0">
                  <a:pos x="129" y="34"/>
                </a:cxn>
                <a:cxn ang="0">
                  <a:pos x="135" y="26"/>
                </a:cxn>
                <a:cxn ang="0">
                  <a:pos x="135" y="17"/>
                </a:cxn>
                <a:cxn ang="0">
                  <a:pos x="134" y="8"/>
                </a:cxn>
                <a:cxn ang="0">
                  <a:pos x="138" y="3"/>
                </a:cxn>
                <a:cxn ang="0">
                  <a:pos x="133" y="4"/>
                </a:cxn>
                <a:cxn ang="0">
                  <a:pos x="129" y="1"/>
                </a:cxn>
                <a:cxn ang="0">
                  <a:pos x="123" y="3"/>
                </a:cxn>
                <a:cxn ang="0">
                  <a:pos x="116" y="4"/>
                </a:cxn>
                <a:cxn ang="0">
                  <a:pos x="110" y="5"/>
                </a:cxn>
                <a:cxn ang="0">
                  <a:pos x="99" y="4"/>
                </a:cxn>
                <a:cxn ang="0">
                  <a:pos x="91" y="5"/>
                </a:cxn>
                <a:cxn ang="0">
                  <a:pos x="83" y="7"/>
                </a:cxn>
                <a:cxn ang="0">
                  <a:pos x="69" y="14"/>
                </a:cxn>
                <a:cxn ang="0">
                  <a:pos x="65" y="15"/>
                </a:cxn>
                <a:cxn ang="0">
                  <a:pos x="60" y="18"/>
                </a:cxn>
                <a:cxn ang="0">
                  <a:pos x="52" y="22"/>
                </a:cxn>
                <a:cxn ang="0">
                  <a:pos x="59" y="48"/>
                </a:cxn>
                <a:cxn ang="0">
                  <a:pos x="59" y="53"/>
                </a:cxn>
                <a:cxn ang="0">
                  <a:pos x="45" y="56"/>
                </a:cxn>
                <a:cxn ang="0">
                  <a:pos x="38" y="61"/>
                </a:cxn>
                <a:cxn ang="0">
                  <a:pos x="36" y="68"/>
                </a:cxn>
                <a:cxn ang="0">
                  <a:pos x="28" y="74"/>
                </a:cxn>
                <a:cxn ang="0">
                  <a:pos x="7" y="83"/>
                </a:cxn>
                <a:cxn ang="0">
                  <a:pos x="0" y="89"/>
                </a:cxn>
                <a:cxn ang="0">
                  <a:pos x="0" y="99"/>
                </a:cxn>
              </a:cxnLst>
              <a:rect l="0" t="0" r="r" b="b"/>
              <a:pathLst>
                <a:path w="164" h="188">
                  <a:moveTo>
                    <a:pt x="0" y="99"/>
                  </a:moveTo>
                  <a:cubicBezTo>
                    <a:pt x="0" y="103"/>
                    <a:pt x="0" y="103"/>
                    <a:pt x="0" y="103"/>
                  </a:cubicBezTo>
                  <a:cubicBezTo>
                    <a:pt x="31" y="126"/>
                    <a:pt x="31" y="126"/>
                    <a:pt x="31" y="126"/>
                  </a:cubicBezTo>
                  <a:cubicBezTo>
                    <a:pt x="31" y="126"/>
                    <a:pt x="76" y="163"/>
                    <a:pt x="77" y="164"/>
                  </a:cubicBezTo>
                  <a:cubicBezTo>
                    <a:pt x="81" y="167"/>
                    <a:pt x="77" y="168"/>
                    <a:pt x="80" y="169"/>
                  </a:cubicBezTo>
                  <a:cubicBezTo>
                    <a:pt x="83" y="171"/>
                    <a:pt x="83" y="175"/>
                    <a:pt x="86" y="174"/>
                  </a:cubicBezTo>
                  <a:cubicBezTo>
                    <a:pt x="89" y="173"/>
                    <a:pt x="86" y="176"/>
                    <a:pt x="91" y="176"/>
                  </a:cubicBezTo>
                  <a:cubicBezTo>
                    <a:pt x="97" y="176"/>
                    <a:pt x="96" y="182"/>
                    <a:pt x="94" y="183"/>
                  </a:cubicBezTo>
                  <a:cubicBezTo>
                    <a:pt x="93" y="185"/>
                    <a:pt x="94" y="188"/>
                    <a:pt x="103" y="184"/>
                  </a:cubicBezTo>
                  <a:cubicBezTo>
                    <a:pt x="123" y="183"/>
                    <a:pt x="120" y="173"/>
                    <a:pt x="129" y="167"/>
                  </a:cubicBezTo>
                  <a:cubicBezTo>
                    <a:pt x="138" y="160"/>
                    <a:pt x="160" y="144"/>
                    <a:pt x="164" y="141"/>
                  </a:cubicBezTo>
                  <a:cubicBezTo>
                    <a:pt x="161" y="135"/>
                    <a:pt x="163" y="135"/>
                    <a:pt x="158" y="132"/>
                  </a:cubicBezTo>
                  <a:cubicBezTo>
                    <a:pt x="153" y="129"/>
                    <a:pt x="153" y="134"/>
                    <a:pt x="150" y="130"/>
                  </a:cubicBezTo>
                  <a:cubicBezTo>
                    <a:pt x="147" y="125"/>
                    <a:pt x="151" y="126"/>
                    <a:pt x="146" y="118"/>
                  </a:cubicBezTo>
                  <a:cubicBezTo>
                    <a:pt x="141" y="111"/>
                    <a:pt x="150" y="114"/>
                    <a:pt x="147" y="107"/>
                  </a:cubicBezTo>
                  <a:cubicBezTo>
                    <a:pt x="146" y="101"/>
                    <a:pt x="149" y="101"/>
                    <a:pt x="148" y="95"/>
                  </a:cubicBezTo>
                  <a:cubicBezTo>
                    <a:pt x="146" y="90"/>
                    <a:pt x="149" y="87"/>
                    <a:pt x="145" y="73"/>
                  </a:cubicBezTo>
                  <a:cubicBezTo>
                    <a:pt x="142" y="46"/>
                    <a:pt x="137" y="55"/>
                    <a:pt x="135" y="47"/>
                  </a:cubicBezTo>
                  <a:cubicBezTo>
                    <a:pt x="134" y="43"/>
                    <a:pt x="128" y="38"/>
                    <a:pt x="129" y="34"/>
                  </a:cubicBezTo>
                  <a:cubicBezTo>
                    <a:pt x="129" y="31"/>
                    <a:pt x="135" y="28"/>
                    <a:pt x="135" y="26"/>
                  </a:cubicBezTo>
                  <a:cubicBezTo>
                    <a:pt x="134" y="21"/>
                    <a:pt x="137" y="25"/>
                    <a:pt x="135" y="17"/>
                  </a:cubicBezTo>
                  <a:cubicBezTo>
                    <a:pt x="133" y="12"/>
                    <a:pt x="136" y="9"/>
                    <a:pt x="134" y="8"/>
                  </a:cubicBezTo>
                  <a:cubicBezTo>
                    <a:pt x="133" y="7"/>
                    <a:pt x="137" y="6"/>
                    <a:pt x="138" y="3"/>
                  </a:cubicBezTo>
                  <a:cubicBezTo>
                    <a:pt x="136" y="3"/>
                    <a:pt x="134" y="3"/>
                    <a:pt x="133" y="4"/>
                  </a:cubicBezTo>
                  <a:cubicBezTo>
                    <a:pt x="131" y="5"/>
                    <a:pt x="132" y="3"/>
                    <a:pt x="129" y="1"/>
                  </a:cubicBezTo>
                  <a:cubicBezTo>
                    <a:pt x="126" y="0"/>
                    <a:pt x="127" y="5"/>
                    <a:pt x="123" y="3"/>
                  </a:cubicBezTo>
                  <a:cubicBezTo>
                    <a:pt x="119" y="1"/>
                    <a:pt x="120" y="3"/>
                    <a:pt x="116" y="4"/>
                  </a:cubicBezTo>
                  <a:cubicBezTo>
                    <a:pt x="112" y="5"/>
                    <a:pt x="112" y="8"/>
                    <a:pt x="110" y="5"/>
                  </a:cubicBezTo>
                  <a:cubicBezTo>
                    <a:pt x="108" y="3"/>
                    <a:pt x="102" y="3"/>
                    <a:pt x="99" y="4"/>
                  </a:cubicBezTo>
                  <a:cubicBezTo>
                    <a:pt x="95" y="5"/>
                    <a:pt x="93" y="3"/>
                    <a:pt x="91" y="5"/>
                  </a:cubicBezTo>
                  <a:cubicBezTo>
                    <a:pt x="90" y="7"/>
                    <a:pt x="89" y="7"/>
                    <a:pt x="83" y="7"/>
                  </a:cubicBezTo>
                  <a:cubicBezTo>
                    <a:pt x="78" y="7"/>
                    <a:pt x="71" y="10"/>
                    <a:pt x="69" y="14"/>
                  </a:cubicBezTo>
                  <a:cubicBezTo>
                    <a:pt x="68" y="18"/>
                    <a:pt x="67" y="13"/>
                    <a:pt x="65" y="15"/>
                  </a:cubicBezTo>
                  <a:cubicBezTo>
                    <a:pt x="63" y="18"/>
                    <a:pt x="62" y="14"/>
                    <a:pt x="60" y="18"/>
                  </a:cubicBezTo>
                  <a:cubicBezTo>
                    <a:pt x="58" y="20"/>
                    <a:pt x="55" y="24"/>
                    <a:pt x="52" y="22"/>
                  </a:cubicBezTo>
                  <a:cubicBezTo>
                    <a:pt x="58" y="26"/>
                    <a:pt x="54" y="46"/>
                    <a:pt x="59" y="48"/>
                  </a:cubicBezTo>
                  <a:cubicBezTo>
                    <a:pt x="62" y="49"/>
                    <a:pt x="60" y="50"/>
                    <a:pt x="59" y="53"/>
                  </a:cubicBezTo>
                  <a:cubicBezTo>
                    <a:pt x="59" y="55"/>
                    <a:pt x="48" y="52"/>
                    <a:pt x="45" y="56"/>
                  </a:cubicBezTo>
                  <a:cubicBezTo>
                    <a:pt x="42" y="60"/>
                    <a:pt x="36" y="56"/>
                    <a:pt x="38" y="61"/>
                  </a:cubicBezTo>
                  <a:cubicBezTo>
                    <a:pt x="41" y="65"/>
                    <a:pt x="43" y="65"/>
                    <a:pt x="36" y="68"/>
                  </a:cubicBezTo>
                  <a:cubicBezTo>
                    <a:pt x="30" y="70"/>
                    <a:pt x="30" y="70"/>
                    <a:pt x="28" y="74"/>
                  </a:cubicBezTo>
                  <a:cubicBezTo>
                    <a:pt x="27" y="76"/>
                    <a:pt x="9" y="81"/>
                    <a:pt x="7" y="83"/>
                  </a:cubicBezTo>
                  <a:cubicBezTo>
                    <a:pt x="0" y="89"/>
                    <a:pt x="0" y="89"/>
                    <a:pt x="0" y="89"/>
                  </a:cubicBezTo>
                  <a:lnTo>
                    <a:pt x="0" y="99"/>
                  </a:lnTo>
                  <a:close/>
                </a:path>
              </a:pathLst>
            </a:custGeom>
            <a:grpFill/>
            <a:ln w="3175" cap="rnd" cmpd="sng">
              <a:solidFill>
                <a:schemeClr val="bg1"/>
              </a:solidFill>
              <a:prstDash val="solid"/>
              <a:round/>
              <a:headEnd/>
              <a:tailEnd/>
            </a:ln>
          </p:spPr>
          <p:txBody>
            <a:bodyPr/>
            <a:lstStyle/>
            <a:p>
              <a:endParaRPr lang="en-GB"/>
            </a:p>
          </p:txBody>
        </p:sp>
        <p:sp>
          <p:nvSpPr>
            <p:cNvPr id="34" name="Freeform 7"/>
            <p:cNvSpPr>
              <a:spLocks/>
            </p:cNvSpPr>
            <p:nvPr/>
          </p:nvSpPr>
          <p:spPr bwMode="auto">
            <a:xfrm>
              <a:off x="2460" y="12"/>
              <a:ext cx="210" cy="456"/>
            </a:xfrm>
            <a:custGeom>
              <a:avLst/>
              <a:gdLst/>
              <a:ahLst/>
              <a:cxnLst>
                <a:cxn ang="0">
                  <a:pos x="10" y="6"/>
                </a:cxn>
                <a:cxn ang="0">
                  <a:pos x="6" y="11"/>
                </a:cxn>
                <a:cxn ang="0">
                  <a:pos x="7" y="20"/>
                </a:cxn>
                <a:cxn ang="0">
                  <a:pos x="7" y="29"/>
                </a:cxn>
                <a:cxn ang="0">
                  <a:pos x="1" y="37"/>
                </a:cxn>
                <a:cxn ang="0">
                  <a:pos x="7" y="50"/>
                </a:cxn>
                <a:cxn ang="0">
                  <a:pos x="17" y="76"/>
                </a:cxn>
                <a:cxn ang="0">
                  <a:pos x="22" y="61"/>
                </a:cxn>
                <a:cxn ang="0">
                  <a:pos x="32" y="54"/>
                </a:cxn>
                <a:cxn ang="0">
                  <a:pos x="33" y="46"/>
                </a:cxn>
                <a:cxn ang="0">
                  <a:pos x="30" y="42"/>
                </a:cxn>
                <a:cxn ang="0">
                  <a:pos x="27" y="41"/>
                </a:cxn>
                <a:cxn ang="0">
                  <a:pos x="21" y="37"/>
                </a:cxn>
                <a:cxn ang="0">
                  <a:pos x="29" y="23"/>
                </a:cxn>
                <a:cxn ang="0">
                  <a:pos x="26" y="18"/>
                </a:cxn>
                <a:cxn ang="0">
                  <a:pos x="25" y="11"/>
                </a:cxn>
                <a:cxn ang="0">
                  <a:pos x="29" y="5"/>
                </a:cxn>
                <a:cxn ang="0">
                  <a:pos x="23" y="8"/>
                </a:cxn>
                <a:cxn ang="0">
                  <a:pos x="20" y="2"/>
                </a:cxn>
                <a:cxn ang="0">
                  <a:pos x="11" y="6"/>
                </a:cxn>
                <a:cxn ang="0">
                  <a:pos x="10" y="6"/>
                </a:cxn>
              </a:cxnLst>
              <a:rect l="0" t="0" r="r" b="b"/>
              <a:pathLst>
                <a:path w="35" h="76">
                  <a:moveTo>
                    <a:pt x="10" y="6"/>
                  </a:moveTo>
                  <a:cubicBezTo>
                    <a:pt x="9" y="9"/>
                    <a:pt x="5" y="10"/>
                    <a:pt x="6" y="11"/>
                  </a:cubicBezTo>
                  <a:cubicBezTo>
                    <a:pt x="8" y="12"/>
                    <a:pt x="5" y="15"/>
                    <a:pt x="7" y="20"/>
                  </a:cubicBezTo>
                  <a:cubicBezTo>
                    <a:pt x="9" y="28"/>
                    <a:pt x="6" y="24"/>
                    <a:pt x="7" y="29"/>
                  </a:cubicBezTo>
                  <a:cubicBezTo>
                    <a:pt x="7" y="31"/>
                    <a:pt x="1" y="34"/>
                    <a:pt x="1" y="37"/>
                  </a:cubicBezTo>
                  <a:cubicBezTo>
                    <a:pt x="0" y="41"/>
                    <a:pt x="6" y="46"/>
                    <a:pt x="7" y="50"/>
                  </a:cubicBezTo>
                  <a:cubicBezTo>
                    <a:pt x="9" y="58"/>
                    <a:pt x="14" y="49"/>
                    <a:pt x="17" y="76"/>
                  </a:cubicBezTo>
                  <a:cubicBezTo>
                    <a:pt x="28" y="70"/>
                    <a:pt x="18" y="64"/>
                    <a:pt x="22" y="61"/>
                  </a:cubicBezTo>
                  <a:cubicBezTo>
                    <a:pt x="27" y="57"/>
                    <a:pt x="28" y="55"/>
                    <a:pt x="32" y="54"/>
                  </a:cubicBezTo>
                  <a:cubicBezTo>
                    <a:pt x="35" y="53"/>
                    <a:pt x="30" y="52"/>
                    <a:pt x="33" y="46"/>
                  </a:cubicBezTo>
                  <a:cubicBezTo>
                    <a:pt x="31" y="45"/>
                    <a:pt x="30" y="45"/>
                    <a:pt x="30" y="42"/>
                  </a:cubicBezTo>
                  <a:cubicBezTo>
                    <a:pt x="29" y="39"/>
                    <a:pt x="28" y="42"/>
                    <a:pt x="27" y="41"/>
                  </a:cubicBezTo>
                  <a:cubicBezTo>
                    <a:pt x="25" y="40"/>
                    <a:pt x="22" y="41"/>
                    <a:pt x="21" y="37"/>
                  </a:cubicBezTo>
                  <a:cubicBezTo>
                    <a:pt x="20" y="34"/>
                    <a:pt x="32" y="26"/>
                    <a:pt x="29" y="23"/>
                  </a:cubicBezTo>
                  <a:cubicBezTo>
                    <a:pt x="27" y="21"/>
                    <a:pt x="30" y="20"/>
                    <a:pt x="26" y="18"/>
                  </a:cubicBezTo>
                  <a:cubicBezTo>
                    <a:pt x="23" y="16"/>
                    <a:pt x="23" y="13"/>
                    <a:pt x="25" y="11"/>
                  </a:cubicBezTo>
                  <a:cubicBezTo>
                    <a:pt x="27" y="10"/>
                    <a:pt x="30" y="7"/>
                    <a:pt x="29" y="5"/>
                  </a:cubicBezTo>
                  <a:cubicBezTo>
                    <a:pt x="28" y="3"/>
                    <a:pt x="25" y="9"/>
                    <a:pt x="23" y="8"/>
                  </a:cubicBezTo>
                  <a:cubicBezTo>
                    <a:pt x="22" y="7"/>
                    <a:pt x="24" y="3"/>
                    <a:pt x="20" y="2"/>
                  </a:cubicBezTo>
                  <a:cubicBezTo>
                    <a:pt x="14" y="0"/>
                    <a:pt x="12" y="5"/>
                    <a:pt x="11" y="6"/>
                  </a:cubicBezTo>
                  <a:cubicBezTo>
                    <a:pt x="10" y="6"/>
                    <a:pt x="10" y="6"/>
                    <a:pt x="10" y="6"/>
                  </a:cubicBezTo>
                  <a:close/>
                </a:path>
              </a:pathLst>
            </a:custGeom>
            <a:grpFill/>
            <a:ln w="3175" cap="rnd" cmpd="sng">
              <a:solidFill>
                <a:schemeClr val="bg1"/>
              </a:solidFill>
              <a:prstDash val="solid"/>
              <a:round/>
              <a:headEnd/>
              <a:tailEnd/>
            </a:ln>
          </p:spPr>
          <p:txBody>
            <a:bodyPr/>
            <a:lstStyle/>
            <a:p>
              <a:endParaRPr lang="en-GB"/>
            </a:p>
          </p:txBody>
        </p:sp>
        <p:sp>
          <p:nvSpPr>
            <p:cNvPr id="35" name="Freeform 8"/>
            <p:cNvSpPr>
              <a:spLocks/>
            </p:cNvSpPr>
            <p:nvPr/>
          </p:nvSpPr>
          <p:spPr bwMode="auto">
            <a:xfrm>
              <a:off x="3276" y="378"/>
              <a:ext cx="546" cy="618"/>
            </a:xfrm>
            <a:custGeom>
              <a:avLst/>
              <a:gdLst/>
              <a:ahLst/>
              <a:cxnLst>
                <a:cxn ang="0">
                  <a:pos x="82" y="23"/>
                </a:cxn>
                <a:cxn ang="0">
                  <a:pos x="77" y="40"/>
                </a:cxn>
                <a:cxn ang="0">
                  <a:pos x="70" y="34"/>
                </a:cxn>
                <a:cxn ang="0">
                  <a:pos x="66" y="25"/>
                </a:cxn>
                <a:cxn ang="0">
                  <a:pos x="63" y="18"/>
                </a:cxn>
                <a:cxn ang="0">
                  <a:pos x="64" y="26"/>
                </a:cxn>
                <a:cxn ang="0">
                  <a:pos x="71" y="42"/>
                </a:cxn>
                <a:cxn ang="0">
                  <a:pos x="74" y="50"/>
                </a:cxn>
                <a:cxn ang="0">
                  <a:pos x="83" y="71"/>
                </a:cxn>
                <a:cxn ang="0">
                  <a:pos x="88" y="79"/>
                </a:cxn>
                <a:cxn ang="0">
                  <a:pos x="88" y="88"/>
                </a:cxn>
                <a:cxn ang="0">
                  <a:pos x="82" y="93"/>
                </a:cxn>
                <a:cxn ang="0">
                  <a:pos x="76" y="98"/>
                </a:cxn>
                <a:cxn ang="0">
                  <a:pos x="69" y="99"/>
                </a:cxn>
                <a:cxn ang="0">
                  <a:pos x="55" y="99"/>
                </a:cxn>
                <a:cxn ang="0">
                  <a:pos x="55" y="97"/>
                </a:cxn>
                <a:cxn ang="0">
                  <a:pos x="53" y="98"/>
                </a:cxn>
                <a:cxn ang="0">
                  <a:pos x="4" y="98"/>
                </a:cxn>
                <a:cxn ang="0">
                  <a:pos x="4" y="25"/>
                </a:cxn>
                <a:cxn ang="0">
                  <a:pos x="2" y="14"/>
                </a:cxn>
                <a:cxn ang="0">
                  <a:pos x="5" y="2"/>
                </a:cxn>
                <a:cxn ang="0">
                  <a:pos x="16" y="2"/>
                </a:cxn>
                <a:cxn ang="0">
                  <a:pos x="24" y="5"/>
                </a:cxn>
                <a:cxn ang="0">
                  <a:pos x="30" y="7"/>
                </a:cxn>
                <a:cxn ang="0">
                  <a:pos x="39" y="8"/>
                </a:cxn>
                <a:cxn ang="0">
                  <a:pos x="45" y="3"/>
                </a:cxn>
                <a:cxn ang="0">
                  <a:pos x="50" y="1"/>
                </a:cxn>
                <a:cxn ang="0">
                  <a:pos x="56" y="2"/>
                </a:cxn>
                <a:cxn ang="0">
                  <a:pos x="59" y="2"/>
                </a:cxn>
                <a:cxn ang="0">
                  <a:pos x="60" y="4"/>
                </a:cxn>
                <a:cxn ang="0">
                  <a:pos x="58" y="3"/>
                </a:cxn>
                <a:cxn ang="0">
                  <a:pos x="57" y="5"/>
                </a:cxn>
                <a:cxn ang="0">
                  <a:pos x="59" y="6"/>
                </a:cxn>
                <a:cxn ang="0">
                  <a:pos x="61" y="5"/>
                </a:cxn>
                <a:cxn ang="0">
                  <a:pos x="62" y="5"/>
                </a:cxn>
                <a:cxn ang="0">
                  <a:pos x="68" y="6"/>
                </a:cxn>
                <a:cxn ang="0">
                  <a:pos x="76" y="4"/>
                </a:cxn>
                <a:cxn ang="0">
                  <a:pos x="77" y="5"/>
                </a:cxn>
                <a:cxn ang="0">
                  <a:pos x="82" y="23"/>
                </a:cxn>
              </a:cxnLst>
              <a:rect l="0" t="0" r="r" b="b"/>
              <a:pathLst>
                <a:path w="91" h="103">
                  <a:moveTo>
                    <a:pt x="82" y="23"/>
                  </a:moveTo>
                  <a:cubicBezTo>
                    <a:pt x="77" y="36"/>
                    <a:pt x="79" y="36"/>
                    <a:pt x="77" y="40"/>
                  </a:cubicBezTo>
                  <a:cubicBezTo>
                    <a:pt x="75" y="43"/>
                    <a:pt x="75" y="38"/>
                    <a:pt x="70" y="34"/>
                  </a:cubicBezTo>
                  <a:cubicBezTo>
                    <a:pt x="67" y="31"/>
                    <a:pt x="69" y="28"/>
                    <a:pt x="66" y="25"/>
                  </a:cubicBezTo>
                  <a:cubicBezTo>
                    <a:pt x="62" y="21"/>
                    <a:pt x="65" y="19"/>
                    <a:pt x="63" y="18"/>
                  </a:cubicBezTo>
                  <a:cubicBezTo>
                    <a:pt x="60" y="24"/>
                    <a:pt x="64" y="22"/>
                    <a:pt x="64" y="26"/>
                  </a:cubicBezTo>
                  <a:cubicBezTo>
                    <a:pt x="63" y="31"/>
                    <a:pt x="72" y="37"/>
                    <a:pt x="71" y="42"/>
                  </a:cubicBezTo>
                  <a:cubicBezTo>
                    <a:pt x="71" y="46"/>
                    <a:pt x="75" y="47"/>
                    <a:pt x="74" y="50"/>
                  </a:cubicBezTo>
                  <a:cubicBezTo>
                    <a:pt x="73" y="54"/>
                    <a:pt x="79" y="60"/>
                    <a:pt x="83" y="71"/>
                  </a:cubicBezTo>
                  <a:cubicBezTo>
                    <a:pt x="86" y="79"/>
                    <a:pt x="91" y="79"/>
                    <a:pt x="88" y="79"/>
                  </a:cubicBezTo>
                  <a:cubicBezTo>
                    <a:pt x="85" y="79"/>
                    <a:pt x="86" y="84"/>
                    <a:pt x="88" y="88"/>
                  </a:cubicBezTo>
                  <a:cubicBezTo>
                    <a:pt x="85" y="92"/>
                    <a:pt x="84" y="88"/>
                    <a:pt x="82" y="93"/>
                  </a:cubicBezTo>
                  <a:cubicBezTo>
                    <a:pt x="80" y="97"/>
                    <a:pt x="78" y="95"/>
                    <a:pt x="76" y="98"/>
                  </a:cubicBezTo>
                  <a:cubicBezTo>
                    <a:pt x="74" y="101"/>
                    <a:pt x="72" y="103"/>
                    <a:pt x="69" y="99"/>
                  </a:cubicBezTo>
                  <a:cubicBezTo>
                    <a:pt x="55" y="99"/>
                    <a:pt x="55" y="99"/>
                    <a:pt x="55" y="99"/>
                  </a:cubicBezTo>
                  <a:cubicBezTo>
                    <a:pt x="55" y="97"/>
                    <a:pt x="55" y="97"/>
                    <a:pt x="55" y="97"/>
                  </a:cubicBezTo>
                  <a:cubicBezTo>
                    <a:pt x="53" y="98"/>
                    <a:pt x="53" y="98"/>
                    <a:pt x="53" y="98"/>
                  </a:cubicBezTo>
                  <a:cubicBezTo>
                    <a:pt x="4" y="98"/>
                    <a:pt x="4" y="98"/>
                    <a:pt x="4" y="98"/>
                  </a:cubicBezTo>
                  <a:cubicBezTo>
                    <a:pt x="4" y="25"/>
                    <a:pt x="4" y="25"/>
                    <a:pt x="4" y="25"/>
                  </a:cubicBezTo>
                  <a:cubicBezTo>
                    <a:pt x="4" y="21"/>
                    <a:pt x="0" y="19"/>
                    <a:pt x="2" y="14"/>
                  </a:cubicBezTo>
                  <a:cubicBezTo>
                    <a:pt x="5" y="9"/>
                    <a:pt x="1" y="6"/>
                    <a:pt x="5" y="2"/>
                  </a:cubicBezTo>
                  <a:cubicBezTo>
                    <a:pt x="6" y="2"/>
                    <a:pt x="8" y="0"/>
                    <a:pt x="16" y="2"/>
                  </a:cubicBezTo>
                  <a:cubicBezTo>
                    <a:pt x="26" y="4"/>
                    <a:pt x="22" y="6"/>
                    <a:pt x="24" y="5"/>
                  </a:cubicBezTo>
                  <a:cubicBezTo>
                    <a:pt x="27" y="4"/>
                    <a:pt x="27" y="7"/>
                    <a:pt x="30" y="7"/>
                  </a:cubicBezTo>
                  <a:cubicBezTo>
                    <a:pt x="32" y="6"/>
                    <a:pt x="36" y="11"/>
                    <a:pt x="39" y="8"/>
                  </a:cubicBezTo>
                  <a:cubicBezTo>
                    <a:pt x="45" y="2"/>
                    <a:pt x="44" y="5"/>
                    <a:pt x="45" y="3"/>
                  </a:cubicBezTo>
                  <a:cubicBezTo>
                    <a:pt x="47" y="1"/>
                    <a:pt x="47" y="3"/>
                    <a:pt x="50" y="1"/>
                  </a:cubicBezTo>
                  <a:cubicBezTo>
                    <a:pt x="53" y="0"/>
                    <a:pt x="55" y="4"/>
                    <a:pt x="56" y="2"/>
                  </a:cubicBezTo>
                  <a:cubicBezTo>
                    <a:pt x="57" y="2"/>
                    <a:pt x="58" y="1"/>
                    <a:pt x="59" y="2"/>
                  </a:cubicBezTo>
                  <a:cubicBezTo>
                    <a:pt x="59" y="3"/>
                    <a:pt x="61" y="4"/>
                    <a:pt x="60" y="4"/>
                  </a:cubicBezTo>
                  <a:cubicBezTo>
                    <a:pt x="60" y="4"/>
                    <a:pt x="58" y="2"/>
                    <a:pt x="58" y="3"/>
                  </a:cubicBezTo>
                  <a:cubicBezTo>
                    <a:pt x="58" y="4"/>
                    <a:pt x="57" y="4"/>
                    <a:pt x="57" y="5"/>
                  </a:cubicBezTo>
                  <a:cubicBezTo>
                    <a:pt x="58" y="6"/>
                    <a:pt x="59" y="4"/>
                    <a:pt x="59" y="6"/>
                  </a:cubicBezTo>
                  <a:cubicBezTo>
                    <a:pt x="60" y="7"/>
                    <a:pt x="61" y="6"/>
                    <a:pt x="61" y="5"/>
                  </a:cubicBezTo>
                  <a:cubicBezTo>
                    <a:pt x="61" y="4"/>
                    <a:pt x="61" y="4"/>
                    <a:pt x="62" y="5"/>
                  </a:cubicBezTo>
                  <a:cubicBezTo>
                    <a:pt x="65" y="8"/>
                    <a:pt x="66" y="4"/>
                    <a:pt x="68" y="6"/>
                  </a:cubicBezTo>
                  <a:cubicBezTo>
                    <a:pt x="70" y="7"/>
                    <a:pt x="68" y="6"/>
                    <a:pt x="76" y="4"/>
                  </a:cubicBezTo>
                  <a:cubicBezTo>
                    <a:pt x="76" y="5"/>
                    <a:pt x="76" y="5"/>
                    <a:pt x="77" y="5"/>
                  </a:cubicBezTo>
                  <a:cubicBezTo>
                    <a:pt x="79" y="11"/>
                    <a:pt x="80" y="17"/>
                    <a:pt x="82" y="23"/>
                  </a:cubicBezTo>
                  <a:close/>
                </a:path>
              </a:pathLst>
            </a:custGeom>
            <a:grpFill/>
            <a:ln w="3175" cap="rnd" cmpd="sng">
              <a:solidFill>
                <a:schemeClr val="bg1"/>
              </a:solidFill>
              <a:prstDash val="solid"/>
              <a:round/>
              <a:headEnd/>
              <a:tailEnd/>
            </a:ln>
          </p:spPr>
          <p:txBody>
            <a:bodyPr/>
            <a:lstStyle/>
            <a:p>
              <a:endParaRPr lang="en-GB"/>
            </a:p>
          </p:txBody>
        </p:sp>
        <p:sp>
          <p:nvSpPr>
            <p:cNvPr id="36" name="Freeform 9"/>
            <p:cNvSpPr>
              <a:spLocks/>
            </p:cNvSpPr>
            <p:nvPr/>
          </p:nvSpPr>
          <p:spPr bwMode="auto">
            <a:xfrm>
              <a:off x="4056" y="1548"/>
              <a:ext cx="516" cy="792"/>
            </a:xfrm>
            <a:custGeom>
              <a:avLst/>
              <a:gdLst/>
              <a:ahLst/>
              <a:cxnLst>
                <a:cxn ang="0">
                  <a:pos x="5" y="132"/>
                </a:cxn>
                <a:cxn ang="0">
                  <a:pos x="0" y="122"/>
                </a:cxn>
                <a:cxn ang="0">
                  <a:pos x="0" y="90"/>
                </a:cxn>
                <a:cxn ang="0">
                  <a:pos x="8" y="78"/>
                </a:cxn>
                <a:cxn ang="0">
                  <a:pos x="12" y="76"/>
                </a:cxn>
                <a:cxn ang="0">
                  <a:pos x="20" y="71"/>
                </a:cxn>
                <a:cxn ang="0">
                  <a:pos x="35" y="66"/>
                </a:cxn>
                <a:cxn ang="0">
                  <a:pos x="50" y="47"/>
                </a:cxn>
                <a:cxn ang="0">
                  <a:pos x="55" y="39"/>
                </a:cxn>
                <a:cxn ang="0">
                  <a:pos x="39" y="36"/>
                </a:cxn>
                <a:cxn ang="0">
                  <a:pos x="23" y="29"/>
                </a:cxn>
                <a:cxn ang="0">
                  <a:pos x="19" y="24"/>
                </a:cxn>
                <a:cxn ang="0">
                  <a:pos x="16" y="19"/>
                </a:cxn>
                <a:cxn ang="0">
                  <a:pos x="16" y="11"/>
                </a:cxn>
                <a:cxn ang="0">
                  <a:pos x="19" y="6"/>
                </a:cxn>
                <a:cxn ang="0">
                  <a:pos x="28" y="16"/>
                </a:cxn>
                <a:cxn ang="0">
                  <a:pos x="41" y="13"/>
                </a:cxn>
                <a:cxn ang="0">
                  <a:pos x="54" y="10"/>
                </a:cxn>
                <a:cxn ang="0">
                  <a:pos x="63" y="8"/>
                </a:cxn>
                <a:cxn ang="0">
                  <a:pos x="80" y="2"/>
                </a:cxn>
                <a:cxn ang="0">
                  <a:pos x="82" y="14"/>
                </a:cxn>
                <a:cxn ang="0">
                  <a:pos x="79" y="22"/>
                </a:cxn>
                <a:cxn ang="0">
                  <a:pos x="69" y="47"/>
                </a:cxn>
                <a:cxn ang="0">
                  <a:pos x="35" y="96"/>
                </a:cxn>
                <a:cxn ang="0">
                  <a:pos x="14" y="118"/>
                </a:cxn>
                <a:cxn ang="0">
                  <a:pos x="5" y="132"/>
                </a:cxn>
              </a:cxnLst>
              <a:rect l="0" t="0" r="r" b="b"/>
              <a:pathLst>
                <a:path w="86" h="132">
                  <a:moveTo>
                    <a:pt x="5" y="132"/>
                  </a:moveTo>
                  <a:cubicBezTo>
                    <a:pt x="3" y="127"/>
                    <a:pt x="0" y="129"/>
                    <a:pt x="0" y="122"/>
                  </a:cubicBezTo>
                  <a:cubicBezTo>
                    <a:pt x="0" y="116"/>
                    <a:pt x="0" y="90"/>
                    <a:pt x="0" y="90"/>
                  </a:cubicBezTo>
                  <a:cubicBezTo>
                    <a:pt x="0" y="90"/>
                    <a:pt x="6" y="81"/>
                    <a:pt x="8" y="78"/>
                  </a:cubicBezTo>
                  <a:cubicBezTo>
                    <a:pt x="9" y="76"/>
                    <a:pt x="9" y="76"/>
                    <a:pt x="12" y="76"/>
                  </a:cubicBezTo>
                  <a:cubicBezTo>
                    <a:pt x="19" y="75"/>
                    <a:pt x="12" y="74"/>
                    <a:pt x="20" y="71"/>
                  </a:cubicBezTo>
                  <a:cubicBezTo>
                    <a:pt x="29" y="67"/>
                    <a:pt x="29" y="74"/>
                    <a:pt x="35" y="66"/>
                  </a:cubicBezTo>
                  <a:cubicBezTo>
                    <a:pt x="41" y="58"/>
                    <a:pt x="43" y="55"/>
                    <a:pt x="50" y="47"/>
                  </a:cubicBezTo>
                  <a:cubicBezTo>
                    <a:pt x="56" y="39"/>
                    <a:pt x="57" y="39"/>
                    <a:pt x="55" y="39"/>
                  </a:cubicBezTo>
                  <a:cubicBezTo>
                    <a:pt x="52" y="40"/>
                    <a:pt x="49" y="41"/>
                    <a:pt x="39" y="36"/>
                  </a:cubicBezTo>
                  <a:cubicBezTo>
                    <a:pt x="29" y="31"/>
                    <a:pt x="26" y="33"/>
                    <a:pt x="23" y="29"/>
                  </a:cubicBezTo>
                  <a:cubicBezTo>
                    <a:pt x="20" y="25"/>
                    <a:pt x="19" y="27"/>
                    <a:pt x="19" y="24"/>
                  </a:cubicBezTo>
                  <a:cubicBezTo>
                    <a:pt x="18" y="20"/>
                    <a:pt x="17" y="23"/>
                    <a:pt x="16" y="19"/>
                  </a:cubicBezTo>
                  <a:cubicBezTo>
                    <a:pt x="14" y="15"/>
                    <a:pt x="13" y="15"/>
                    <a:pt x="16" y="11"/>
                  </a:cubicBezTo>
                  <a:cubicBezTo>
                    <a:pt x="19" y="6"/>
                    <a:pt x="19" y="6"/>
                    <a:pt x="19" y="6"/>
                  </a:cubicBezTo>
                  <a:cubicBezTo>
                    <a:pt x="22" y="10"/>
                    <a:pt x="21" y="14"/>
                    <a:pt x="28" y="16"/>
                  </a:cubicBezTo>
                  <a:cubicBezTo>
                    <a:pt x="34" y="19"/>
                    <a:pt x="35" y="11"/>
                    <a:pt x="41" y="13"/>
                  </a:cubicBezTo>
                  <a:cubicBezTo>
                    <a:pt x="48" y="16"/>
                    <a:pt x="47" y="9"/>
                    <a:pt x="54" y="10"/>
                  </a:cubicBezTo>
                  <a:cubicBezTo>
                    <a:pt x="61" y="11"/>
                    <a:pt x="53" y="8"/>
                    <a:pt x="63" y="8"/>
                  </a:cubicBezTo>
                  <a:cubicBezTo>
                    <a:pt x="74" y="8"/>
                    <a:pt x="75" y="0"/>
                    <a:pt x="80" y="2"/>
                  </a:cubicBezTo>
                  <a:cubicBezTo>
                    <a:pt x="85" y="4"/>
                    <a:pt x="78" y="8"/>
                    <a:pt x="82" y="14"/>
                  </a:cubicBezTo>
                  <a:cubicBezTo>
                    <a:pt x="86" y="21"/>
                    <a:pt x="80" y="12"/>
                    <a:pt x="79" y="22"/>
                  </a:cubicBezTo>
                  <a:cubicBezTo>
                    <a:pt x="78" y="29"/>
                    <a:pt x="74" y="33"/>
                    <a:pt x="69" y="47"/>
                  </a:cubicBezTo>
                  <a:cubicBezTo>
                    <a:pt x="60" y="70"/>
                    <a:pt x="48" y="87"/>
                    <a:pt x="35" y="96"/>
                  </a:cubicBezTo>
                  <a:cubicBezTo>
                    <a:pt x="22" y="106"/>
                    <a:pt x="22" y="109"/>
                    <a:pt x="14" y="118"/>
                  </a:cubicBezTo>
                  <a:cubicBezTo>
                    <a:pt x="5" y="128"/>
                    <a:pt x="10" y="126"/>
                    <a:pt x="5" y="132"/>
                  </a:cubicBezTo>
                  <a:close/>
                </a:path>
              </a:pathLst>
            </a:custGeom>
            <a:grpFill/>
            <a:ln w="3175" cap="rnd" cmpd="sng">
              <a:solidFill>
                <a:schemeClr val="bg1"/>
              </a:solidFill>
              <a:prstDash val="solid"/>
              <a:round/>
              <a:headEnd/>
              <a:tailEnd/>
            </a:ln>
          </p:spPr>
          <p:txBody>
            <a:bodyPr/>
            <a:lstStyle/>
            <a:p>
              <a:endParaRPr lang="en-GB"/>
            </a:p>
          </p:txBody>
        </p:sp>
        <p:sp>
          <p:nvSpPr>
            <p:cNvPr id="37" name="Freeform 10"/>
            <p:cNvSpPr>
              <a:spLocks/>
            </p:cNvSpPr>
            <p:nvPr/>
          </p:nvSpPr>
          <p:spPr bwMode="auto">
            <a:xfrm>
              <a:off x="3660" y="1374"/>
              <a:ext cx="738" cy="678"/>
            </a:xfrm>
            <a:custGeom>
              <a:avLst/>
              <a:gdLst/>
              <a:ahLst/>
              <a:cxnLst>
                <a:cxn ang="0">
                  <a:pos x="26" y="101"/>
                </a:cxn>
                <a:cxn ang="0">
                  <a:pos x="38" y="106"/>
                </a:cxn>
                <a:cxn ang="0">
                  <a:pos x="49" y="111"/>
                </a:cxn>
                <a:cxn ang="0">
                  <a:pos x="54" y="112"/>
                </a:cxn>
                <a:cxn ang="0">
                  <a:pos x="61" y="106"/>
                </a:cxn>
                <a:cxn ang="0">
                  <a:pos x="66" y="106"/>
                </a:cxn>
                <a:cxn ang="0">
                  <a:pos x="74" y="107"/>
                </a:cxn>
                <a:cxn ang="0">
                  <a:pos x="78" y="105"/>
                </a:cxn>
                <a:cxn ang="0">
                  <a:pos x="86" y="100"/>
                </a:cxn>
                <a:cxn ang="0">
                  <a:pos x="101" y="95"/>
                </a:cxn>
                <a:cxn ang="0">
                  <a:pos x="116" y="76"/>
                </a:cxn>
                <a:cxn ang="0">
                  <a:pos x="121" y="68"/>
                </a:cxn>
                <a:cxn ang="0">
                  <a:pos x="105" y="65"/>
                </a:cxn>
                <a:cxn ang="0">
                  <a:pos x="89" y="58"/>
                </a:cxn>
                <a:cxn ang="0">
                  <a:pos x="85" y="53"/>
                </a:cxn>
                <a:cxn ang="0">
                  <a:pos x="82" y="48"/>
                </a:cxn>
                <a:cxn ang="0">
                  <a:pos x="82" y="40"/>
                </a:cxn>
                <a:cxn ang="0">
                  <a:pos x="73" y="39"/>
                </a:cxn>
                <a:cxn ang="0">
                  <a:pos x="77" y="25"/>
                </a:cxn>
                <a:cxn ang="0">
                  <a:pos x="71" y="17"/>
                </a:cxn>
                <a:cxn ang="0">
                  <a:pos x="64" y="9"/>
                </a:cxn>
                <a:cxn ang="0">
                  <a:pos x="57" y="6"/>
                </a:cxn>
                <a:cxn ang="0">
                  <a:pos x="52" y="6"/>
                </a:cxn>
                <a:cxn ang="0">
                  <a:pos x="43" y="3"/>
                </a:cxn>
                <a:cxn ang="0">
                  <a:pos x="38" y="8"/>
                </a:cxn>
                <a:cxn ang="0">
                  <a:pos x="31" y="8"/>
                </a:cxn>
                <a:cxn ang="0">
                  <a:pos x="28" y="23"/>
                </a:cxn>
                <a:cxn ang="0">
                  <a:pos x="21" y="31"/>
                </a:cxn>
                <a:cxn ang="0">
                  <a:pos x="18" y="42"/>
                </a:cxn>
                <a:cxn ang="0">
                  <a:pos x="14" y="42"/>
                </a:cxn>
                <a:cxn ang="0">
                  <a:pos x="13" y="51"/>
                </a:cxn>
                <a:cxn ang="0">
                  <a:pos x="9" y="65"/>
                </a:cxn>
                <a:cxn ang="0">
                  <a:pos x="4" y="69"/>
                </a:cxn>
                <a:cxn ang="0">
                  <a:pos x="11" y="75"/>
                </a:cxn>
                <a:cxn ang="0">
                  <a:pos x="18" y="85"/>
                </a:cxn>
                <a:cxn ang="0">
                  <a:pos x="24" y="94"/>
                </a:cxn>
                <a:cxn ang="0">
                  <a:pos x="26" y="101"/>
                </a:cxn>
              </a:cxnLst>
              <a:rect l="0" t="0" r="r" b="b"/>
              <a:pathLst>
                <a:path w="123" h="113">
                  <a:moveTo>
                    <a:pt x="26" y="101"/>
                  </a:moveTo>
                  <a:cubicBezTo>
                    <a:pt x="30" y="106"/>
                    <a:pt x="31" y="98"/>
                    <a:pt x="38" y="106"/>
                  </a:cubicBezTo>
                  <a:cubicBezTo>
                    <a:pt x="45" y="113"/>
                    <a:pt x="46" y="110"/>
                    <a:pt x="49" y="111"/>
                  </a:cubicBezTo>
                  <a:cubicBezTo>
                    <a:pt x="51" y="112"/>
                    <a:pt x="52" y="111"/>
                    <a:pt x="54" y="112"/>
                  </a:cubicBezTo>
                  <a:cubicBezTo>
                    <a:pt x="56" y="113"/>
                    <a:pt x="54" y="110"/>
                    <a:pt x="61" y="106"/>
                  </a:cubicBezTo>
                  <a:cubicBezTo>
                    <a:pt x="65" y="103"/>
                    <a:pt x="65" y="104"/>
                    <a:pt x="66" y="106"/>
                  </a:cubicBezTo>
                  <a:cubicBezTo>
                    <a:pt x="68" y="108"/>
                    <a:pt x="71" y="107"/>
                    <a:pt x="74" y="107"/>
                  </a:cubicBezTo>
                  <a:cubicBezTo>
                    <a:pt x="75" y="105"/>
                    <a:pt x="75" y="105"/>
                    <a:pt x="78" y="105"/>
                  </a:cubicBezTo>
                  <a:cubicBezTo>
                    <a:pt x="85" y="104"/>
                    <a:pt x="78" y="103"/>
                    <a:pt x="86" y="100"/>
                  </a:cubicBezTo>
                  <a:cubicBezTo>
                    <a:pt x="95" y="96"/>
                    <a:pt x="95" y="103"/>
                    <a:pt x="101" y="95"/>
                  </a:cubicBezTo>
                  <a:cubicBezTo>
                    <a:pt x="107" y="87"/>
                    <a:pt x="109" y="84"/>
                    <a:pt x="116" y="76"/>
                  </a:cubicBezTo>
                  <a:cubicBezTo>
                    <a:pt x="122" y="68"/>
                    <a:pt x="123" y="68"/>
                    <a:pt x="121" y="68"/>
                  </a:cubicBezTo>
                  <a:cubicBezTo>
                    <a:pt x="118" y="69"/>
                    <a:pt x="115" y="70"/>
                    <a:pt x="105" y="65"/>
                  </a:cubicBezTo>
                  <a:cubicBezTo>
                    <a:pt x="95" y="60"/>
                    <a:pt x="92" y="62"/>
                    <a:pt x="89" y="58"/>
                  </a:cubicBezTo>
                  <a:cubicBezTo>
                    <a:pt x="86" y="54"/>
                    <a:pt x="85" y="56"/>
                    <a:pt x="85" y="53"/>
                  </a:cubicBezTo>
                  <a:cubicBezTo>
                    <a:pt x="84" y="49"/>
                    <a:pt x="83" y="52"/>
                    <a:pt x="82" y="48"/>
                  </a:cubicBezTo>
                  <a:cubicBezTo>
                    <a:pt x="80" y="44"/>
                    <a:pt x="79" y="44"/>
                    <a:pt x="82" y="40"/>
                  </a:cubicBezTo>
                  <a:cubicBezTo>
                    <a:pt x="80" y="36"/>
                    <a:pt x="76" y="42"/>
                    <a:pt x="73" y="39"/>
                  </a:cubicBezTo>
                  <a:cubicBezTo>
                    <a:pt x="72" y="30"/>
                    <a:pt x="75" y="35"/>
                    <a:pt x="77" y="25"/>
                  </a:cubicBezTo>
                  <a:cubicBezTo>
                    <a:pt x="73" y="22"/>
                    <a:pt x="74" y="19"/>
                    <a:pt x="71" y="17"/>
                  </a:cubicBezTo>
                  <a:cubicBezTo>
                    <a:pt x="68" y="15"/>
                    <a:pt x="66" y="10"/>
                    <a:pt x="64" y="9"/>
                  </a:cubicBezTo>
                  <a:cubicBezTo>
                    <a:pt x="62" y="8"/>
                    <a:pt x="61" y="6"/>
                    <a:pt x="57" y="6"/>
                  </a:cubicBezTo>
                  <a:cubicBezTo>
                    <a:pt x="52" y="5"/>
                    <a:pt x="54" y="8"/>
                    <a:pt x="52" y="6"/>
                  </a:cubicBezTo>
                  <a:cubicBezTo>
                    <a:pt x="50" y="3"/>
                    <a:pt x="49" y="11"/>
                    <a:pt x="43" y="3"/>
                  </a:cubicBezTo>
                  <a:cubicBezTo>
                    <a:pt x="41" y="0"/>
                    <a:pt x="41" y="13"/>
                    <a:pt x="38" y="8"/>
                  </a:cubicBezTo>
                  <a:cubicBezTo>
                    <a:pt x="36" y="3"/>
                    <a:pt x="37" y="10"/>
                    <a:pt x="31" y="8"/>
                  </a:cubicBezTo>
                  <a:cubicBezTo>
                    <a:pt x="30" y="17"/>
                    <a:pt x="28" y="17"/>
                    <a:pt x="28" y="23"/>
                  </a:cubicBezTo>
                  <a:cubicBezTo>
                    <a:pt x="22" y="23"/>
                    <a:pt x="24" y="28"/>
                    <a:pt x="21" y="31"/>
                  </a:cubicBezTo>
                  <a:cubicBezTo>
                    <a:pt x="18" y="33"/>
                    <a:pt x="19" y="40"/>
                    <a:pt x="18" y="42"/>
                  </a:cubicBezTo>
                  <a:cubicBezTo>
                    <a:pt x="17" y="44"/>
                    <a:pt x="16" y="38"/>
                    <a:pt x="14" y="42"/>
                  </a:cubicBezTo>
                  <a:cubicBezTo>
                    <a:pt x="12" y="46"/>
                    <a:pt x="15" y="45"/>
                    <a:pt x="13" y="51"/>
                  </a:cubicBezTo>
                  <a:cubicBezTo>
                    <a:pt x="10" y="56"/>
                    <a:pt x="14" y="66"/>
                    <a:pt x="9" y="65"/>
                  </a:cubicBezTo>
                  <a:cubicBezTo>
                    <a:pt x="2" y="62"/>
                    <a:pt x="6" y="67"/>
                    <a:pt x="4" y="69"/>
                  </a:cubicBezTo>
                  <a:cubicBezTo>
                    <a:pt x="0" y="72"/>
                    <a:pt x="9" y="70"/>
                    <a:pt x="11" y="75"/>
                  </a:cubicBezTo>
                  <a:cubicBezTo>
                    <a:pt x="14" y="81"/>
                    <a:pt x="16" y="78"/>
                    <a:pt x="18" y="85"/>
                  </a:cubicBezTo>
                  <a:cubicBezTo>
                    <a:pt x="19" y="93"/>
                    <a:pt x="20" y="93"/>
                    <a:pt x="24" y="94"/>
                  </a:cubicBezTo>
                  <a:cubicBezTo>
                    <a:pt x="27" y="94"/>
                    <a:pt x="24" y="96"/>
                    <a:pt x="26" y="101"/>
                  </a:cubicBezTo>
                  <a:close/>
                </a:path>
              </a:pathLst>
            </a:custGeom>
            <a:grpFill/>
            <a:ln w="3175" cap="rnd" cmpd="sng">
              <a:solidFill>
                <a:schemeClr val="bg1"/>
              </a:solidFill>
              <a:prstDash val="solid"/>
              <a:round/>
              <a:headEnd/>
              <a:tailEnd/>
            </a:ln>
          </p:spPr>
          <p:txBody>
            <a:bodyPr/>
            <a:lstStyle/>
            <a:p>
              <a:endParaRPr lang="en-GB"/>
            </a:p>
          </p:txBody>
        </p:sp>
        <p:sp>
          <p:nvSpPr>
            <p:cNvPr id="38" name="Freeform 11"/>
            <p:cNvSpPr>
              <a:spLocks/>
            </p:cNvSpPr>
            <p:nvPr/>
          </p:nvSpPr>
          <p:spPr bwMode="auto">
            <a:xfrm>
              <a:off x="3834" y="1200"/>
              <a:ext cx="324" cy="348"/>
            </a:xfrm>
            <a:custGeom>
              <a:avLst/>
              <a:gdLst/>
              <a:ahLst/>
              <a:cxnLst>
                <a:cxn ang="0">
                  <a:pos x="2" y="37"/>
                </a:cxn>
                <a:cxn ang="0">
                  <a:pos x="9" y="37"/>
                </a:cxn>
                <a:cxn ang="0">
                  <a:pos x="14" y="32"/>
                </a:cxn>
                <a:cxn ang="0">
                  <a:pos x="23" y="35"/>
                </a:cxn>
                <a:cxn ang="0">
                  <a:pos x="28" y="35"/>
                </a:cxn>
                <a:cxn ang="0">
                  <a:pos x="35" y="38"/>
                </a:cxn>
                <a:cxn ang="0">
                  <a:pos x="42" y="46"/>
                </a:cxn>
                <a:cxn ang="0">
                  <a:pos x="48" y="54"/>
                </a:cxn>
                <a:cxn ang="0">
                  <a:pos x="54" y="52"/>
                </a:cxn>
                <a:cxn ang="0">
                  <a:pos x="50" y="49"/>
                </a:cxn>
                <a:cxn ang="0">
                  <a:pos x="48" y="45"/>
                </a:cxn>
                <a:cxn ang="0">
                  <a:pos x="46" y="42"/>
                </a:cxn>
                <a:cxn ang="0">
                  <a:pos x="40" y="37"/>
                </a:cxn>
                <a:cxn ang="0">
                  <a:pos x="35" y="32"/>
                </a:cxn>
                <a:cxn ang="0">
                  <a:pos x="30" y="27"/>
                </a:cxn>
                <a:cxn ang="0">
                  <a:pos x="28" y="29"/>
                </a:cxn>
                <a:cxn ang="0">
                  <a:pos x="25" y="23"/>
                </a:cxn>
                <a:cxn ang="0">
                  <a:pos x="18" y="0"/>
                </a:cxn>
                <a:cxn ang="0">
                  <a:pos x="10" y="8"/>
                </a:cxn>
                <a:cxn ang="0">
                  <a:pos x="5" y="13"/>
                </a:cxn>
                <a:cxn ang="0">
                  <a:pos x="2" y="28"/>
                </a:cxn>
                <a:cxn ang="0">
                  <a:pos x="2" y="37"/>
                </a:cxn>
              </a:cxnLst>
              <a:rect l="0" t="0" r="r" b="b"/>
              <a:pathLst>
                <a:path w="54" h="58">
                  <a:moveTo>
                    <a:pt x="2" y="37"/>
                  </a:moveTo>
                  <a:cubicBezTo>
                    <a:pt x="8" y="39"/>
                    <a:pt x="7" y="32"/>
                    <a:pt x="9" y="37"/>
                  </a:cubicBezTo>
                  <a:cubicBezTo>
                    <a:pt x="12" y="42"/>
                    <a:pt x="12" y="29"/>
                    <a:pt x="14" y="32"/>
                  </a:cubicBezTo>
                  <a:cubicBezTo>
                    <a:pt x="20" y="40"/>
                    <a:pt x="21" y="32"/>
                    <a:pt x="23" y="35"/>
                  </a:cubicBezTo>
                  <a:cubicBezTo>
                    <a:pt x="25" y="37"/>
                    <a:pt x="23" y="34"/>
                    <a:pt x="28" y="35"/>
                  </a:cubicBezTo>
                  <a:cubicBezTo>
                    <a:pt x="32" y="35"/>
                    <a:pt x="33" y="37"/>
                    <a:pt x="35" y="38"/>
                  </a:cubicBezTo>
                  <a:cubicBezTo>
                    <a:pt x="37" y="39"/>
                    <a:pt x="39" y="44"/>
                    <a:pt x="42" y="46"/>
                  </a:cubicBezTo>
                  <a:cubicBezTo>
                    <a:pt x="45" y="48"/>
                    <a:pt x="44" y="51"/>
                    <a:pt x="48" y="54"/>
                  </a:cubicBezTo>
                  <a:cubicBezTo>
                    <a:pt x="50" y="54"/>
                    <a:pt x="50" y="58"/>
                    <a:pt x="54" y="52"/>
                  </a:cubicBezTo>
                  <a:cubicBezTo>
                    <a:pt x="53" y="51"/>
                    <a:pt x="52" y="52"/>
                    <a:pt x="50" y="49"/>
                  </a:cubicBezTo>
                  <a:cubicBezTo>
                    <a:pt x="50" y="47"/>
                    <a:pt x="49" y="48"/>
                    <a:pt x="48" y="45"/>
                  </a:cubicBezTo>
                  <a:cubicBezTo>
                    <a:pt x="46" y="40"/>
                    <a:pt x="47" y="46"/>
                    <a:pt x="46" y="42"/>
                  </a:cubicBezTo>
                  <a:cubicBezTo>
                    <a:pt x="44" y="38"/>
                    <a:pt x="44" y="44"/>
                    <a:pt x="40" y="37"/>
                  </a:cubicBezTo>
                  <a:cubicBezTo>
                    <a:pt x="37" y="29"/>
                    <a:pt x="38" y="36"/>
                    <a:pt x="35" y="32"/>
                  </a:cubicBezTo>
                  <a:cubicBezTo>
                    <a:pt x="33" y="27"/>
                    <a:pt x="33" y="35"/>
                    <a:pt x="30" y="27"/>
                  </a:cubicBezTo>
                  <a:cubicBezTo>
                    <a:pt x="27" y="21"/>
                    <a:pt x="29" y="30"/>
                    <a:pt x="28" y="29"/>
                  </a:cubicBezTo>
                  <a:cubicBezTo>
                    <a:pt x="27" y="29"/>
                    <a:pt x="27" y="27"/>
                    <a:pt x="25" y="23"/>
                  </a:cubicBezTo>
                  <a:cubicBezTo>
                    <a:pt x="22" y="18"/>
                    <a:pt x="23" y="7"/>
                    <a:pt x="18" y="0"/>
                  </a:cubicBezTo>
                  <a:cubicBezTo>
                    <a:pt x="15" y="9"/>
                    <a:pt x="12" y="4"/>
                    <a:pt x="10" y="8"/>
                  </a:cubicBezTo>
                  <a:cubicBezTo>
                    <a:pt x="8" y="14"/>
                    <a:pt x="5" y="6"/>
                    <a:pt x="5" y="13"/>
                  </a:cubicBezTo>
                  <a:cubicBezTo>
                    <a:pt x="6" y="21"/>
                    <a:pt x="3" y="25"/>
                    <a:pt x="2" y="28"/>
                  </a:cubicBezTo>
                  <a:cubicBezTo>
                    <a:pt x="0" y="31"/>
                    <a:pt x="3" y="33"/>
                    <a:pt x="2" y="37"/>
                  </a:cubicBezTo>
                  <a:close/>
                </a:path>
              </a:pathLst>
            </a:custGeom>
            <a:grpFill/>
            <a:ln w="3175" cap="rnd" cmpd="sng">
              <a:solidFill>
                <a:schemeClr val="bg1"/>
              </a:solidFill>
              <a:prstDash val="solid"/>
              <a:round/>
              <a:headEnd/>
              <a:tailEnd/>
            </a:ln>
          </p:spPr>
          <p:txBody>
            <a:bodyPr/>
            <a:lstStyle/>
            <a:p>
              <a:endParaRPr lang="en-GB"/>
            </a:p>
          </p:txBody>
        </p:sp>
        <p:sp>
          <p:nvSpPr>
            <p:cNvPr id="39" name="Freeform 12"/>
            <p:cNvSpPr>
              <a:spLocks/>
            </p:cNvSpPr>
            <p:nvPr/>
          </p:nvSpPr>
          <p:spPr bwMode="auto">
            <a:xfrm>
              <a:off x="4092" y="1512"/>
              <a:ext cx="90" cy="114"/>
            </a:xfrm>
            <a:custGeom>
              <a:avLst/>
              <a:gdLst/>
              <a:ahLst/>
              <a:cxnLst>
                <a:cxn ang="0">
                  <a:pos x="10" y="17"/>
                </a:cxn>
                <a:cxn ang="0">
                  <a:pos x="1" y="16"/>
                </a:cxn>
                <a:cxn ang="0">
                  <a:pos x="5" y="2"/>
                </a:cxn>
                <a:cxn ang="0">
                  <a:pos x="11" y="0"/>
                </a:cxn>
                <a:cxn ang="0">
                  <a:pos x="12" y="8"/>
                </a:cxn>
                <a:cxn ang="0">
                  <a:pos x="13" y="12"/>
                </a:cxn>
                <a:cxn ang="0">
                  <a:pos x="10" y="17"/>
                </a:cxn>
              </a:cxnLst>
              <a:rect l="0" t="0" r="r" b="b"/>
              <a:pathLst>
                <a:path w="15" h="19">
                  <a:moveTo>
                    <a:pt x="10" y="17"/>
                  </a:moveTo>
                  <a:cubicBezTo>
                    <a:pt x="8" y="13"/>
                    <a:pt x="4" y="19"/>
                    <a:pt x="1" y="16"/>
                  </a:cubicBezTo>
                  <a:cubicBezTo>
                    <a:pt x="0" y="7"/>
                    <a:pt x="3" y="12"/>
                    <a:pt x="5" y="2"/>
                  </a:cubicBezTo>
                  <a:cubicBezTo>
                    <a:pt x="7" y="2"/>
                    <a:pt x="7" y="6"/>
                    <a:pt x="11" y="0"/>
                  </a:cubicBezTo>
                  <a:cubicBezTo>
                    <a:pt x="13" y="3"/>
                    <a:pt x="15" y="6"/>
                    <a:pt x="12" y="8"/>
                  </a:cubicBezTo>
                  <a:cubicBezTo>
                    <a:pt x="5" y="13"/>
                    <a:pt x="10" y="10"/>
                    <a:pt x="13" y="12"/>
                  </a:cubicBezTo>
                  <a:lnTo>
                    <a:pt x="10" y="17"/>
                  </a:lnTo>
                  <a:close/>
                </a:path>
              </a:pathLst>
            </a:custGeom>
            <a:grpFill/>
            <a:ln w="3175" cap="rnd" cmpd="sng">
              <a:solidFill>
                <a:schemeClr val="bg1"/>
              </a:solidFill>
              <a:prstDash val="solid"/>
              <a:round/>
              <a:headEnd/>
              <a:tailEnd/>
            </a:ln>
          </p:spPr>
          <p:txBody>
            <a:bodyPr/>
            <a:lstStyle/>
            <a:p>
              <a:endParaRPr lang="en-GB"/>
            </a:p>
          </p:txBody>
        </p:sp>
        <p:sp>
          <p:nvSpPr>
            <p:cNvPr id="40" name="Freeform 13"/>
            <p:cNvSpPr>
              <a:spLocks/>
            </p:cNvSpPr>
            <p:nvPr/>
          </p:nvSpPr>
          <p:spPr bwMode="auto">
            <a:xfrm>
              <a:off x="2688" y="1920"/>
              <a:ext cx="924" cy="1140"/>
            </a:xfrm>
            <a:custGeom>
              <a:avLst/>
              <a:gdLst/>
              <a:ahLst/>
              <a:cxnLst>
                <a:cxn ang="0">
                  <a:pos x="138" y="111"/>
                </a:cxn>
                <a:cxn ang="0">
                  <a:pos x="147" y="133"/>
                </a:cxn>
                <a:cxn ang="0">
                  <a:pos x="130" y="145"/>
                </a:cxn>
                <a:cxn ang="0">
                  <a:pos x="128" y="166"/>
                </a:cxn>
                <a:cxn ang="0">
                  <a:pos x="140" y="177"/>
                </a:cxn>
                <a:cxn ang="0">
                  <a:pos x="131" y="179"/>
                </a:cxn>
                <a:cxn ang="0">
                  <a:pos x="120" y="167"/>
                </a:cxn>
                <a:cxn ang="0">
                  <a:pos x="107" y="168"/>
                </a:cxn>
                <a:cxn ang="0">
                  <a:pos x="94" y="159"/>
                </a:cxn>
                <a:cxn ang="0">
                  <a:pos x="84" y="161"/>
                </a:cxn>
                <a:cxn ang="0">
                  <a:pos x="78" y="150"/>
                </a:cxn>
                <a:cxn ang="0">
                  <a:pos x="77" y="126"/>
                </a:cxn>
                <a:cxn ang="0">
                  <a:pos x="64" y="121"/>
                </a:cxn>
                <a:cxn ang="0">
                  <a:pos x="57" y="129"/>
                </a:cxn>
                <a:cxn ang="0">
                  <a:pos x="41" y="130"/>
                </a:cxn>
                <a:cxn ang="0">
                  <a:pos x="36" y="115"/>
                </a:cxn>
                <a:cxn ang="0">
                  <a:pos x="7" y="110"/>
                </a:cxn>
                <a:cxn ang="0">
                  <a:pos x="0" y="110"/>
                </a:cxn>
                <a:cxn ang="0">
                  <a:pos x="8" y="99"/>
                </a:cxn>
                <a:cxn ang="0">
                  <a:pos x="18" y="101"/>
                </a:cxn>
                <a:cxn ang="0">
                  <a:pos x="32" y="83"/>
                </a:cxn>
                <a:cxn ang="0">
                  <a:pos x="45" y="52"/>
                </a:cxn>
                <a:cxn ang="0">
                  <a:pos x="48" y="30"/>
                </a:cxn>
                <a:cxn ang="0">
                  <a:pos x="52" y="12"/>
                </a:cxn>
                <a:cxn ang="0">
                  <a:pos x="68" y="12"/>
                </a:cxn>
                <a:cxn ang="0">
                  <a:pos x="94" y="8"/>
                </a:cxn>
                <a:cxn ang="0">
                  <a:pos x="117" y="6"/>
                </a:cxn>
                <a:cxn ang="0">
                  <a:pos x="130" y="12"/>
                </a:cxn>
                <a:cxn ang="0">
                  <a:pos x="142" y="14"/>
                </a:cxn>
                <a:cxn ang="0">
                  <a:pos x="150" y="33"/>
                </a:cxn>
                <a:cxn ang="0">
                  <a:pos x="138" y="68"/>
                </a:cxn>
                <a:cxn ang="0">
                  <a:pos x="133" y="81"/>
                </a:cxn>
                <a:cxn ang="0">
                  <a:pos x="137" y="98"/>
                </a:cxn>
              </a:cxnLst>
              <a:rect l="0" t="0" r="r" b="b"/>
              <a:pathLst>
                <a:path w="154" h="190">
                  <a:moveTo>
                    <a:pt x="137" y="98"/>
                  </a:moveTo>
                  <a:cubicBezTo>
                    <a:pt x="135" y="104"/>
                    <a:pt x="139" y="107"/>
                    <a:pt x="138" y="111"/>
                  </a:cubicBezTo>
                  <a:cubicBezTo>
                    <a:pt x="136" y="116"/>
                    <a:pt x="143" y="122"/>
                    <a:pt x="144" y="125"/>
                  </a:cubicBezTo>
                  <a:cubicBezTo>
                    <a:pt x="145" y="129"/>
                    <a:pt x="146" y="131"/>
                    <a:pt x="147" y="133"/>
                  </a:cubicBezTo>
                  <a:cubicBezTo>
                    <a:pt x="142" y="135"/>
                    <a:pt x="133" y="133"/>
                    <a:pt x="133" y="138"/>
                  </a:cubicBezTo>
                  <a:cubicBezTo>
                    <a:pt x="133" y="143"/>
                    <a:pt x="127" y="141"/>
                    <a:pt x="130" y="145"/>
                  </a:cubicBezTo>
                  <a:cubicBezTo>
                    <a:pt x="134" y="151"/>
                    <a:pt x="128" y="150"/>
                    <a:pt x="130" y="154"/>
                  </a:cubicBezTo>
                  <a:cubicBezTo>
                    <a:pt x="132" y="158"/>
                    <a:pt x="126" y="163"/>
                    <a:pt x="128" y="166"/>
                  </a:cubicBezTo>
                  <a:cubicBezTo>
                    <a:pt x="130" y="169"/>
                    <a:pt x="131" y="173"/>
                    <a:pt x="135" y="174"/>
                  </a:cubicBezTo>
                  <a:cubicBezTo>
                    <a:pt x="139" y="175"/>
                    <a:pt x="140" y="165"/>
                    <a:pt x="140" y="177"/>
                  </a:cubicBezTo>
                  <a:cubicBezTo>
                    <a:pt x="139" y="190"/>
                    <a:pt x="139" y="180"/>
                    <a:pt x="137" y="182"/>
                  </a:cubicBezTo>
                  <a:cubicBezTo>
                    <a:pt x="135" y="184"/>
                    <a:pt x="134" y="184"/>
                    <a:pt x="131" y="179"/>
                  </a:cubicBezTo>
                  <a:cubicBezTo>
                    <a:pt x="129" y="174"/>
                    <a:pt x="127" y="173"/>
                    <a:pt x="124" y="173"/>
                  </a:cubicBezTo>
                  <a:cubicBezTo>
                    <a:pt x="122" y="172"/>
                    <a:pt x="120" y="170"/>
                    <a:pt x="120" y="167"/>
                  </a:cubicBezTo>
                  <a:cubicBezTo>
                    <a:pt x="119" y="165"/>
                    <a:pt x="118" y="164"/>
                    <a:pt x="117" y="168"/>
                  </a:cubicBezTo>
                  <a:cubicBezTo>
                    <a:pt x="117" y="172"/>
                    <a:pt x="114" y="170"/>
                    <a:pt x="107" y="168"/>
                  </a:cubicBezTo>
                  <a:cubicBezTo>
                    <a:pt x="100" y="166"/>
                    <a:pt x="109" y="159"/>
                    <a:pt x="100" y="164"/>
                  </a:cubicBezTo>
                  <a:cubicBezTo>
                    <a:pt x="94" y="166"/>
                    <a:pt x="100" y="159"/>
                    <a:pt x="94" y="159"/>
                  </a:cubicBezTo>
                  <a:cubicBezTo>
                    <a:pt x="93" y="160"/>
                    <a:pt x="93" y="161"/>
                    <a:pt x="91" y="160"/>
                  </a:cubicBezTo>
                  <a:cubicBezTo>
                    <a:pt x="88" y="159"/>
                    <a:pt x="87" y="161"/>
                    <a:pt x="84" y="161"/>
                  </a:cubicBezTo>
                  <a:cubicBezTo>
                    <a:pt x="80" y="160"/>
                    <a:pt x="83" y="163"/>
                    <a:pt x="80" y="163"/>
                  </a:cubicBezTo>
                  <a:cubicBezTo>
                    <a:pt x="77" y="162"/>
                    <a:pt x="83" y="156"/>
                    <a:pt x="78" y="150"/>
                  </a:cubicBezTo>
                  <a:cubicBezTo>
                    <a:pt x="74" y="143"/>
                    <a:pt x="79" y="137"/>
                    <a:pt x="77" y="133"/>
                  </a:cubicBezTo>
                  <a:cubicBezTo>
                    <a:pt x="75" y="129"/>
                    <a:pt x="77" y="128"/>
                    <a:pt x="77" y="126"/>
                  </a:cubicBezTo>
                  <a:cubicBezTo>
                    <a:pt x="76" y="123"/>
                    <a:pt x="65" y="126"/>
                    <a:pt x="66" y="123"/>
                  </a:cubicBezTo>
                  <a:cubicBezTo>
                    <a:pt x="68" y="120"/>
                    <a:pt x="66" y="120"/>
                    <a:pt x="64" y="121"/>
                  </a:cubicBezTo>
                  <a:cubicBezTo>
                    <a:pt x="63" y="122"/>
                    <a:pt x="58" y="120"/>
                    <a:pt x="58" y="124"/>
                  </a:cubicBezTo>
                  <a:cubicBezTo>
                    <a:pt x="58" y="128"/>
                    <a:pt x="57" y="126"/>
                    <a:pt x="57" y="129"/>
                  </a:cubicBezTo>
                  <a:cubicBezTo>
                    <a:pt x="58" y="133"/>
                    <a:pt x="54" y="132"/>
                    <a:pt x="52" y="131"/>
                  </a:cubicBezTo>
                  <a:cubicBezTo>
                    <a:pt x="50" y="129"/>
                    <a:pt x="43" y="134"/>
                    <a:pt x="41" y="130"/>
                  </a:cubicBezTo>
                  <a:cubicBezTo>
                    <a:pt x="40" y="126"/>
                    <a:pt x="37" y="126"/>
                    <a:pt x="38" y="123"/>
                  </a:cubicBezTo>
                  <a:cubicBezTo>
                    <a:pt x="38" y="119"/>
                    <a:pt x="36" y="120"/>
                    <a:pt x="36" y="115"/>
                  </a:cubicBezTo>
                  <a:cubicBezTo>
                    <a:pt x="35" y="110"/>
                    <a:pt x="35" y="110"/>
                    <a:pt x="24" y="111"/>
                  </a:cubicBezTo>
                  <a:cubicBezTo>
                    <a:pt x="13" y="112"/>
                    <a:pt x="14" y="109"/>
                    <a:pt x="7" y="110"/>
                  </a:cubicBezTo>
                  <a:cubicBezTo>
                    <a:pt x="6" y="110"/>
                    <a:pt x="6" y="109"/>
                    <a:pt x="4" y="110"/>
                  </a:cubicBezTo>
                  <a:cubicBezTo>
                    <a:pt x="2" y="111"/>
                    <a:pt x="1" y="112"/>
                    <a:pt x="0" y="110"/>
                  </a:cubicBezTo>
                  <a:cubicBezTo>
                    <a:pt x="5" y="109"/>
                    <a:pt x="2" y="104"/>
                    <a:pt x="4" y="101"/>
                  </a:cubicBezTo>
                  <a:cubicBezTo>
                    <a:pt x="6" y="99"/>
                    <a:pt x="6" y="99"/>
                    <a:pt x="8" y="99"/>
                  </a:cubicBezTo>
                  <a:cubicBezTo>
                    <a:pt x="11" y="104"/>
                    <a:pt x="14" y="94"/>
                    <a:pt x="17" y="96"/>
                  </a:cubicBezTo>
                  <a:cubicBezTo>
                    <a:pt x="20" y="98"/>
                    <a:pt x="15" y="100"/>
                    <a:pt x="18" y="101"/>
                  </a:cubicBezTo>
                  <a:cubicBezTo>
                    <a:pt x="23" y="103"/>
                    <a:pt x="25" y="93"/>
                    <a:pt x="28" y="93"/>
                  </a:cubicBezTo>
                  <a:cubicBezTo>
                    <a:pt x="30" y="93"/>
                    <a:pt x="34" y="87"/>
                    <a:pt x="32" y="83"/>
                  </a:cubicBezTo>
                  <a:cubicBezTo>
                    <a:pt x="29" y="77"/>
                    <a:pt x="36" y="66"/>
                    <a:pt x="41" y="64"/>
                  </a:cubicBezTo>
                  <a:cubicBezTo>
                    <a:pt x="45" y="62"/>
                    <a:pt x="42" y="58"/>
                    <a:pt x="45" y="52"/>
                  </a:cubicBezTo>
                  <a:cubicBezTo>
                    <a:pt x="48" y="47"/>
                    <a:pt x="44" y="49"/>
                    <a:pt x="46" y="42"/>
                  </a:cubicBezTo>
                  <a:cubicBezTo>
                    <a:pt x="48" y="34"/>
                    <a:pt x="45" y="35"/>
                    <a:pt x="48" y="30"/>
                  </a:cubicBezTo>
                  <a:cubicBezTo>
                    <a:pt x="51" y="25"/>
                    <a:pt x="52" y="23"/>
                    <a:pt x="51" y="21"/>
                  </a:cubicBezTo>
                  <a:cubicBezTo>
                    <a:pt x="51" y="16"/>
                    <a:pt x="49" y="14"/>
                    <a:pt x="52" y="12"/>
                  </a:cubicBezTo>
                  <a:cubicBezTo>
                    <a:pt x="54" y="11"/>
                    <a:pt x="53" y="3"/>
                    <a:pt x="60" y="6"/>
                  </a:cubicBezTo>
                  <a:cubicBezTo>
                    <a:pt x="67" y="9"/>
                    <a:pt x="64" y="12"/>
                    <a:pt x="68" y="12"/>
                  </a:cubicBezTo>
                  <a:cubicBezTo>
                    <a:pt x="77" y="13"/>
                    <a:pt x="80" y="19"/>
                    <a:pt x="83" y="11"/>
                  </a:cubicBezTo>
                  <a:cubicBezTo>
                    <a:pt x="86" y="4"/>
                    <a:pt x="85" y="13"/>
                    <a:pt x="94" y="8"/>
                  </a:cubicBezTo>
                  <a:cubicBezTo>
                    <a:pt x="101" y="4"/>
                    <a:pt x="100" y="10"/>
                    <a:pt x="104" y="5"/>
                  </a:cubicBezTo>
                  <a:cubicBezTo>
                    <a:pt x="108" y="0"/>
                    <a:pt x="114" y="9"/>
                    <a:pt x="117" y="6"/>
                  </a:cubicBezTo>
                  <a:cubicBezTo>
                    <a:pt x="118" y="4"/>
                    <a:pt x="120" y="6"/>
                    <a:pt x="121" y="7"/>
                  </a:cubicBezTo>
                  <a:cubicBezTo>
                    <a:pt x="125" y="11"/>
                    <a:pt x="127" y="15"/>
                    <a:pt x="130" y="12"/>
                  </a:cubicBezTo>
                  <a:cubicBezTo>
                    <a:pt x="133" y="9"/>
                    <a:pt x="134" y="15"/>
                    <a:pt x="136" y="11"/>
                  </a:cubicBezTo>
                  <a:cubicBezTo>
                    <a:pt x="138" y="8"/>
                    <a:pt x="140" y="10"/>
                    <a:pt x="142" y="14"/>
                  </a:cubicBezTo>
                  <a:cubicBezTo>
                    <a:pt x="144" y="19"/>
                    <a:pt x="145" y="16"/>
                    <a:pt x="148" y="21"/>
                  </a:cubicBezTo>
                  <a:cubicBezTo>
                    <a:pt x="147" y="28"/>
                    <a:pt x="145" y="31"/>
                    <a:pt x="150" y="33"/>
                  </a:cubicBezTo>
                  <a:cubicBezTo>
                    <a:pt x="154" y="35"/>
                    <a:pt x="148" y="39"/>
                    <a:pt x="144" y="43"/>
                  </a:cubicBezTo>
                  <a:cubicBezTo>
                    <a:pt x="139" y="48"/>
                    <a:pt x="139" y="58"/>
                    <a:pt x="138" y="68"/>
                  </a:cubicBezTo>
                  <a:cubicBezTo>
                    <a:pt x="130" y="74"/>
                    <a:pt x="137" y="74"/>
                    <a:pt x="134" y="77"/>
                  </a:cubicBezTo>
                  <a:cubicBezTo>
                    <a:pt x="131" y="79"/>
                    <a:pt x="132" y="79"/>
                    <a:pt x="133" y="81"/>
                  </a:cubicBezTo>
                  <a:cubicBezTo>
                    <a:pt x="134" y="83"/>
                    <a:pt x="136" y="83"/>
                    <a:pt x="135" y="88"/>
                  </a:cubicBezTo>
                  <a:cubicBezTo>
                    <a:pt x="134" y="93"/>
                    <a:pt x="137" y="94"/>
                    <a:pt x="137" y="98"/>
                  </a:cubicBezTo>
                  <a:close/>
                </a:path>
              </a:pathLst>
            </a:custGeom>
            <a:solidFill>
              <a:schemeClr val="accent1">
                <a:lumMod val="60000"/>
                <a:lumOff val="40000"/>
              </a:schemeClr>
            </a:solidFill>
            <a:ln w="3175" cap="rnd" cmpd="sng">
              <a:solidFill>
                <a:schemeClr val="bg1"/>
              </a:solidFill>
              <a:prstDash val="solid"/>
              <a:round/>
              <a:headEnd/>
              <a:tailEnd/>
            </a:ln>
          </p:spPr>
          <p:txBody>
            <a:bodyPr/>
            <a:lstStyle/>
            <a:p>
              <a:endParaRPr lang="en-GB"/>
            </a:p>
          </p:txBody>
        </p:sp>
        <p:sp>
          <p:nvSpPr>
            <p:cNvPr id="41" name="Freeform 14"/>
            <p:cNvSpPr>
              <a:spLocks/>
            </p:cNvSpPr>
            <p:nvPr/>
          </p:nvSpPr>
          <p:spPr bwMode="auto">
            <a:xfrm>
              <a:off x="3714" y="1962"/>
              <a:ext cx="390" cy="552"/>
            </a:xfrm>
            <a:custGeom>
              <a:avLst/>
              <a:gdLst/>
              <a:ahLst/>
              <a:cxnLst>
                <a:cxn ang="0">
                  <a:pos x="2" y="7"/>
                </a:cxn>
                <a:cxn ang="0">
                  <a:pos x="7" y="20"/>
                </a:cxn>
                <a:cxn ang="0">
                  <a:pos x="6" y="39"/>
                </a:cxn>
                <a:cxn ang="0">
                  <a:pos x="1" y="57"/>
                </a:cxn>
                <a:cxn ang="0">
                  <a:pos x="29" y="75"/>
                </a:cxn>
                <a:cxn ang="0">
                  <a:pos x="32" y="82"/>
                </a:cxn>
                <a:cxn ang="0">
                  <a:pos x="44" y="92"/>
                </a:cxn>
                <a:cxn ang="0">
                  <a:pos x="49" y="82"/>
                </a:cxn>
                <a:cxn ang="0">
                  <a:pos x="51" y="76"/>
                </a:cxn>
                <a:cxn ang="0">
                  <a:pos x="57" y="69"/>
                </a:cxn>
                <a:cxn ang="0">
                  <a:pos x="62" y="63"/>
                </a:cxn>
                <a:cxn ang="0">
                  <a:pos x="57" y="53"/>
                </a:cxn>
                <a:cxn ang="0">
                  <a:pos x="57" y="21"/>
                </a:cxn>
                <a:cxn ang="0">
                  <a:pos x="65" y="9"/>
                </a:cxn>
                <a:cxn ang="0">
                  <a:pos x="57" y="8"/>
                </a:cxn>
                <a:cxn ang="0">
                  <a:pos x="52" y="8"/>
                </a:cxn>
                <a:cxn ang="0">
                  <a:pos x="45" y="14"/>
                </a:cxn>
                <a:cxn ang="0">
                  <a:pos x="40" y="13"/>
                </a:cxn>
                <a:cxn ang="0">
                  <a:pos x="29" y="8"/>
                </a:cxn>
                <a:cxn ang="0">
                  <a:pos x="17" y="3"/>
                </a:cxn>
                <a:cxn ang="0">
                  <a:pos x="13" y="1"/>
                </a:cxn>
                <a:cxn ang="0">
                  <a:pos x="7" y="1"/>
                </a:cxn>
                <a:cxn ang="0">
                  <a:pos x="2" y="7"/>
                </a:cxn>
              </a:cxnLst>
              <a:rect l="0" t="0" r="r" b="b"/>
              <a:pathLst>
                <a:path w="65" h="92">
                  <a:moveTo>
                    <a:pt x="2" y="7"/>
                  </a:moveTo>
                  <a:cubicBezTo>
                    <a:pt x="8" y="14"/>
                    <a:pt x="4" y="16"/>
                    <a:pt x="7" y="20"/>
                  </a:cubicBezTo>
                  <a:cubicBezTo>
                    <a:pt x="11" y="25"/>
                    <a:pt x="11" y="33"/>
                    <a:pt x="6" y="39"/>
                  </a:cubicBezTo>
                  <a:cubicBezTo>
                    <a:pt x="0" y="44"/>
                    <a:pt x="2" y="49"/>
                    <a:pt x="1" y="57"/>
                  </a:cubicBezTo>
                  <a:cubicBezTo>
                    <a:pt x="18" y="68"/>
                    <a:pt x="24" y="72"/>
                    <a:pt x="29" y="75"/>
                  </a:cubicBezTo>
                  <a:cubicBezTo>
                    <a:pt x="35" y="78"/>
                    <a:pt x="28" y="79"/>
                    <a:pt x="32" y="82"/>
                  </a:cubicBezTo>
                  <a:cubicBezTo>
                    <a:pt x="36" y="86"/>
                    <a:pt x="42" y="92"/>
                    <a:pt x="44" y="92"/>
                  </a:cubicBezTo>
                  <a:cubicBezTo>
                    <a:pt x="47" y="88"/>
                    <a:pt x="48" y="87"/>
                    <a:pt x="49" y="82"/>
                  </a:cubicBezTo>
                  <a:cubicBezTo>
                    <a:pt x="49" y="78"/>
                    <a:pt x="52" y="83"/>
                    <a:pt x="51" y="76"/>
                  </a:cubicBezTo>
                  <a:cubicBezTo>
                    <a:pt x="50" y="69"/>
                    <a:pt x="58" y="73"/>
                    <a:pt x="57" y="69"/>
                  </a:cubicBezTo>
                  <a:cubicBezTo>
                    <a:pt x="56" y="65"/>
                    <a:pt x="58" y="70"/>
                    <a:pt x="62" y="63"/>
                  </a:cubicBezTo>
                  <a:cubicBezTo>
                    <a:pt x="60" y="58"/>
                    <a:pt x="57" y="60"/>
                    <a:pt x="57" y="53"/>
                  </a:cubicBezTo>
                  <a:cubicBezTo>
                    <a:pt x="57" y="47"/>
                    <a:pt x="57" y="21"/>
                    <a:pt x="57" y="21"/>
                  </a:cubicBezTo>
                  <a:cubicBezTo>
                    <a:pt x="57" y="21"/>
                    <a:pt x="63" y="12"/>
                    <a:pt x="65" y="9"/>
                  </a:cubicBezTo>
                  <a:cubicBezTo>
                    <a:pt x="62" y="9"/>
                    <a:pt x="59" y="10"/>
                    <a:pt x="57" y="8"/>
                  </a:cubicBezTo>
                  <a:cubicBezTo>
                    <a:pt x="56" y="6"/>
                    <a:pt x="56" y="5"/>
                    <a:pt x="52" y="8"/>
                  </a:cubicBezTo>
                  <a:cubicBezTo>
                    <a:pt x="45" y="12"/>
                    <a:pt x="47" y="15"/>
                    <a:pt x="45" y="14"/>
                  </a:cubicBezTo>
                  <a:cubicBezTo>
                    <a:pt x="43" y="13"/>
                    <a:pt x="42" y="14"/>
                    <a:pt x="40" y="13"/>
                  </a:cubicBezTo>
                  <a:cubicBezTo>
                    <a:pt x="37" y="12"/>
                    <a:pt x="36" y="15"/>
                    <a:pt x="29" y="8"/>
                  </a:cubicBezTo>
                  <a:cubicBezTo>
                    <a:pt x="22" y="0"/>
                    <a:pt x="21" y="8"/>
                    <a:pt x="17" y="3"/>
                  </a:cubicBezTo>
                  <a:cubicBezTo>
                    <a:pt x="15" y="3"/>
                    <a:pt x="12" y="4"/>
                    <a:pt x="13" y="1"/>
                  </a:cubicBezTo>
                  <a:cubicBezTo>
                    <a:pt x="14" y="0"/>
                    <a:pt x="10" y="0"/>
                    <a:pt x="7" y="1"/>
                  </a:cubicBezTo>
                  <a:cubicBezTo>
                    <a:pt x="5" y="3"/>
                    <a:pt x="3" y="6"/>
                    <a:pt x="2" y="7"/>
                  </a:cubicBezTo>
                  <a:close/>
                </a:path>
              </a:pathLst>
            </a:custGeom>
            <a:solidFill>
              <a:schemeClr val="accent1">
                <a:lumMod val="60000"/>
                <a:lumOff val="40000"/>
              </a:schemeClr>
            </a:solidFill>
            <a:ln w="3175" cap="rnd" cmpd="sng">
              <a:solidFill>
                <a:schemeClr val="bg1"/>
              </a:solidFill>
              <a:prstDash val="solid"/>
              <a:round/>
              <a:headEnd/>
              <a:tailEnd/>
            </a:ln>
          </p:spPr>
          <p:txBody>
            <a:bodyPr/>
            <a:lstStyle/>
            <a:p>
              <a:endParaRPr lang="en-GB"/>
            </a:p>
          </p:txBody>
        </p:sp>
        <p:sp>
          <p:nvSpPr>
            <p:cNvPr id="42" name="Freeform 15"/>
            <p:cNvSpPr>
              <a:spLocks/>
            </p:cNvSpPr>
            <p:nvPr/>
          </p:nvSpPr>
          <p:spPr bwMode="auto">
            <a:xfrm>
              <a:off x="3516" y="2004"/>
              <a:ext cx="264" cy="330"/>
            </a:xfrm>
            <a:custGeom>
              <a:avLst/>
              <a:gdLst/>
              <a:ahLst/>
              <a:cxnLst>
                <a:cxn ang="0">
                  <a:pos x="10" y="7"/>
                </a:cxn>
                <a:cxn ang="0">
                  <a:pos x="12" y="19"/>
                </a:cxn>
                <a:cxn ang="0">
                  <a:pos x="6" y="29"/>
                </a:cxn>
                <a:cxn ang="0">
                  <a:pos x="0" y="54"/>
                </a:cxn>
                <a:cxn ang="0">
                  <a:pos x="3" y="54"/>
                </a:cxn>
                <a:cxn ang="0">
                  <a:pos x="7" y="50"/>
                </a:cxn>
                <a:cxn ang="0">
                  <a:pos x="34" y="50"/>
                </a:cxn>
                <a:cxn ang="0">
                  <a:pos x="39" y="32"/>
                </a:cxn>
                <a:cxn ang="0">
                  <a:pos x="40" y="13"/>
                </a:cxn>
                <a:cxn ang="0">
                  <a:pos x="35" y="0"/>
                </a:cxn>
                <a:cxn ang="0">
                  <a:pos x="30" y="5"/>
                </a:cxn>
                <a:cxn ang="0">
                  <a:pos x="28" y="3"/>
                </a:cxn>
                <a:cxn ang="0">
                  <a:pos x="20" y="6"/>
                </a:cxn>
                <a:cxn ang="0">
                  <a:pos x="17" y="5"/>
                </a:cxn>
                <a:cxn ang="0">
                  <a:pos x="10" y="7"/>
                </a:cxn>
              </a:cxnLst>
              <a:rect l="0" t="0" r="r" b="b"/>
              <a:pathLst>
                <a:path w="44" h="55">
                  <a:moveTo>
                    <a:pt x="10" y="7"/>
                  </a:moveTo>
                  <a:cubicBezTo>
                    <a:pt x="9" y="14"/>
                    <a:pt x="7" y="17"/>
                    <a:pt x="12" y="19"/>
                  </a:cubicBezTo>
                  <a:cubicBezTo>
                    <a:pt x="16" y="21"/>
                    <a:pt x="10" y="25"/>
                    <a:pt x="6" y="29"/>
                  </a:cubicBezTo>
                  <a:cubicBezTo>
                    <a:pt x="1" y="34"/>
                    <a:pt x="1" y="44"/>
                    <a:pt x="0" y="54"/>
                  </a:cubicBezTo>
                  <a:cubicBezTo>
                    <a:pt x="4" y="52"/>
                    <a:pt x="1" y="55"/>
                    <a:pt x="3" y="54"/>
                  </a:cubicBezTo>
                  <a:cubicBezTo>
                    <a:pt x="5" y="54"/>
                    <a:pt x="5" y="51"/>
                    <a:pt x="7" y="50"/>
                  </a:cubicBezTo>
                  <a:cubicBezTo>
                    <a:pt x="10" y="50"/>
                    <a:pt x="29" y="50"/>
                    <a:pt x="34" y="50"/>
                  </a:cubicBezTo>
                  <a:cubicBezTo>
                    <a:pt x="35" y="42"/>
                    <a:pt x="33" y="37"/>
                    <a:pt x="39" y="32"/>
                  </a:cubicBezTo>
                  <a:cubicBezTo>
                    <a:pt x="44" y="26"/>
                    <a:pt x="44" y="18"/>
                    <a:pt x="40" y="13"/>
                  </a:cubicBezTo>
                  <a:cubicBezTo>
                    <a:pt x="37" y="9"/>
                    <a:pt x="40" y="7"/>
                    <a:pt x="35" y="0"/>
                  </a:cubicBezTo>
                  <a:cubicBezTo>
                    <a:pt x="33" y="3"/>
                    <a:pt x="32" y="5"/>
                    <a:pt x="30" y="5"/>
                  </a:cubicBezTo>
                  <a:cubicBezTo>
                    <a:pt x="27" y="5"/>
                    <a:pt x="30" y="4"/>
                    <a:pt x="28" y="3"/>
                  </a:cubicBezTo>
                  <a:cubicBezTo>
                    <a:pt x="24" y="2"/>
                    <a:pt x="21" y="9"/>
                    <a:pt x="20" y="6"/>
                  </a:cubicBezTo>
                  <a:cubicBezTo>
                    <a:pt x="18" y="4"/>
                    <a:pt x="17" y="3"/>
                    <a:pt x="17" y="5"/>
                  </a:cubicBezTo>
                  <a:cubicBezTo>
                    <a:pt x="15" y="8"/>
                    <a:pt x="12" y="0"/>
                    <a:pt x="10" y="7"/>
                  </a:cubicBezTo>
                  <a:close/>
                </a:path>
              </a:pathLst>
            </a:custGeom>
            <a:grpFill/>
            <a:ln w="3175" cap="rnd" cmpd="sng">
              <a:solidFill>
                <a:schemeClr val="bg1"/>
              </a:solidFill>
              <a:prstDash val="solid"/>
              <a:round/>
              <a:headEnd/>
              <a:tailEnd/>
            </a:ln>
          </p:spPr>
          <p:txBody>
            <a:bodyPr/>
            <a:lstStyle/>
            <a:p>
              <a:endParaRPr lang="en-GB"/>
            </a:p>
          </p:txBody>
        </p:sp>
        <p:sp>
          <p:nvSpPr>
            <p:cNvPr id="43" name="Freeform 16"/>
            <p:cNvSpPr>
              <a:spLocks/>
            </p:cNvSpPr>
            <p:nvPr/>
          </p:nvSpPr>
          <p:spPr bwMode="auto">
            <a:xfrm>
              <a:off x="3498" y="2304"/>
              <a:ext cx="534" cy="630"/>
            </a:xfrm>
            <a:custGeom>
              <a:avLst/>
              <a:gdLst/>
              <a:ahLst/>
              <a:cxnLst>
                <a:cxn ang="0">
                  <a:pos x="2" y="33"/>
                </a:cxn>
                <a:cxn ang="0">
                  <a:pos x="11" y="23"/>
                </a:cxn>
                <a:cxn ang="0">
                  <a:pos x="10" y="18"/>
                </a:cxn>
                <a:cxn ang="0">
                  <a:pos x="11" y="13"/>
                </a:cxn>
                <a:cxn ang="0">
                  <a:pos x="13" y="7"/>
                </a:cxn>
                <a:cxn ang="0">
                  <a:pos x="10" y="0"/>
                </a:cxn>
                <a:cxn ang="0">
                  <a:pos x="37" y="0"/>
                </a:cxn>
                <a:cxn ang="0">
                  <a:pos x="65" y="18"/>
                </a:cxn>
                <a:cxn ang="0">
                  <a:pos x="68" y="25"/>
                </a:cxn>
                <a:cxn ang="0">
                  <a:pos x="80" y="35"/>
                </a:cxn>
                <a:cxn ang="0">
                  <a:pos x="77" y="43"/>
                </a:cxn>
                <a:cxn ang="0">
                  <a:pos x="81" y="57"/>
                </a:cxn>
                <a:cxn ang="0">
                  <a:pos x="81" y="65"/>
                </a:cxn>
                <a:cxn ang="0">
                  <a:pos x="81" y="75"/>
                </a:cxn>
                <a:cxn ang="0">
                  <a:pos x="84" y="86"/>
                </a:cxn>
                <a:cxn ang="0">
                  <a:pos x="89" y="92"/>
                </a:cxn>
                <a:cxn ang="0">
                  <a:pos x="77" y="99"/>
                </a:cxn>
                <a:cxn ang="0">
                  <a:pos x="69" y="100"/>
                </a:cxn>
                <a:cxn ang="0">
                  <a:pos x="62" y="102"/>
                </a:cxn>
                <a:cxn ang="0">
                  <a:pos x="54" y="102"/>
                </a:cxn>
                <a:cxn ang="0">
                  <a:pos x="44" y="101"/>
                </a:cxn>
                <a:cxn ang="0">
                  <a:pos x="42" y="91"/>
                </a:cxn>
                <a:cxn ang="0">
                  <a:pos x="37" y="83"/>
                </a:cxn>
                <a:cxn ang="0">
                  <a:pos x="30" y="81"/>
                </a:cxn>
                <a:cxn ang="0">
                  <a:pos x="22" y="77"/>
                </a:cxn>
                <a:cxn ang="0">
                  <a:pos x="19" y="75"/>
                </a:cxn>
                <a:cxn ang="0">
                  <a:pos x="12" y="69"/>
                </a:cxn>
                <a:cxn ang="0">
                  <a:pos x="9" y="61"/>
                </a:cxn>
                <a:cxn ang="0">
                  <a:pos x="3" y="47"/>
                </a:cxn>
                <a:cxn ang="0">
                  <a:pos x="2" y="33"/>
                </a:cxn>
              </a:cxnLst>
              <a:rect l="0" t="0" r="r" b="b"/>
              <a:pathLst>
                <a:path w="89" h="105">
                  <a:moveTo>
                    <a:pt x="2" y="33"/>
                  </a:moveTo>
                  <a:cubicBezTo>
                    <a:pt x="9" y="33"/>
                    <a:pt x="7" y="27"/>
                    <a:pt x="11" y="23"/>
                  </a:cubicBezTo>
                  <a:cubicBezTo>
                    <a:pt x="16" y="18"/>
                    <a:pt x="10" y="19"/>
                    <a:pt x="10" y="18"/>
                  </a:cubicBezTo>
                  <a:cubicBezTo>
                    <a:pt x="10" y="16"/>
                    <a:pt x="11" y="15"/>
                    <a:pt x="11" y="13"/>
                  </a:cubicBezTo>
                  <a:cubicBezTo>
                    <a:pt x="13" y="14"/>
                    <a:pt x="13" y="13"/>
                    <a:pt x="13" y="7"/>
                  </a:cubicBezTo>
                  <a:cubicBezTo>
                    <a:pt x="12" y="2"/>
                    <a:pt x="11" y="4"/>
                    <a:pt x="10" y="0"/>
                  </a:cubicBezTo>
                  <a:cubicBezTo>
                    <a:pt x="13" y="0"/>
                    <a:pt x="32" y="0"/>
                    <a:pt x="37" y="0"/>
                  </a:cubicBezTo>
                  <a:cubicBezTo>
                    <a:pt x="54" y="11"/>
                    <a:pt x="60" y="15"/>
                    <a:pt x="65" y="18"/>
                  </a:cubicBezTo>
                  <a:cubicBezTo>
                    <a:pt x="71" y="21"/>
                    <a:pt x="64" y="22"/>
                    <a:pt x="68" y="25"/>
                  </a:cubicBezTo>
                  <a:cubicBezTo>
                    <a:pt x="72" y="29"/>
                    <a:pt x="78" y="35"/>
                    <a:pt x="80" y="35"/>
                  </a:cubicBezTo>
                  <a:cubicBezTo>
                    <a:pt x="78" y="40"/>
                    <a:pt x="78" y="40"/>
                    <a:pt x="77" y="43"/>
                  </a:cubicBezTo>
                  <a:cubicBezTo>
                    <a:pt x="73" y="51"/>
                    <a:pt x="79" y="53"/>
                    <a:pt x="81" y="57"/>
                  </a:cubicBezTo>
                  <a:cubicBezTo>
                    <a:pt x="84" y="61"/>
                    <a:pt x="78" y="57"/>
                    <a:pt x="81" y="65"/>
                  </a:cubicBezTo>
                  <a:cubicBezTo>
                    <a:pt x="83" y="70"/>
                    <a:pt x="78" y="68"/>
                    <a:pt x="81" y="75"/>
                  </a:cubicBezTo>
                  <a:cubicBezTo>
                    <a:pt x="84" y="82"/>
                    <a:pt x="82" y="83"/>
                    <a:pt x="84" y="86"/>
                  </a:cubicBezTo>
                  <a:cubicBezTo>
                    <a:pt x="85" y="90"/>
                    <a:pt x="86" y="87"/>
                    <a:pt x="89" y="92"/>
                  </a:cubicBezTo>
                  <a:cubicBezTo>
                    <a:pt x="86" y="95"/>
                    <a:pt x="83" y="97"/>
                    <a:pt x="77" y="99"/>
                  </a:cubicBezTo>
                  <a:cubicBezTo>
                    <a:pt x="71" y="102"/>
                    <a:pt x="70" y="95"/>
                    <a:pt x="69" y="100"/>
                  </a:cubicBezTo>
                  <a:cubicBezTo>
                    <a:pt x="67" y="104"/>
                    <a:pt x="64" y="104"/>
                    <a:pt x="62" y="102"/>
                  </a:cubicBezTo>
                  <a:cubicBezTo>
                    <a:pt x="60" y="100"/>
                    <a:pt x="58" y="105"/>
                    <a:pt x="54" y="102"/>
                  </a:cubicBezTo>
                  <a:cubicBezTo>
                    <a:pt x="51" y="98"/>
                    <a:pt x="52" y="103"/>
                    <a:pt x="44" y="101"/>
                  </a:cubicBezTo>
                  <a:cubicBezTo>
                    <a:pt x="40" y="97"/>
                    <a:pt x="43" y="96"/>
                    <a:pt x="42" y="91"/>
                  </a:cubicBezTo>
                  <a:cubicBezTo>
                    <a:pt x="40" y="87"/>
                    <a:pt x="40" y="84"/>
                    <a:pt x="37" y="83"/>
                  </a:cubicBezTo>
                  <a:cubicBezTo>
                    <a:pt x="34" y="82"/>
                    <a:pt x="32" y="82"/>
                    <a:pt x="30" y="81"/>
                  </a:cubicBezTo>
                  <a:cubicBezTo>
                    <a:pt x="22" y="76"/>
                    <a:pt x="23" y="79"/>
                    <a:pt x="22" y="77"/>
                  </a:cubicBezTo>
                  <a:cubicBezTo>
                    <a:pt x="20" y="74"/>
                    <a:pt x="20" y="78"/>
                    <a:pt x="19" y="75"/>
                  </a:cubicBezTo>
                  <a:cubicBezTo>
                    <a:pt x="18" y="72"/>
                    <a:pt x="15" y="74"/>
                    <a:pt x="12" y="69"/>
                  </a:cubicBezTo>
                  <a:cubicBezTo>
                    <a:pt x="11" y="67"/>
                    <a:pt x="10" y="65"/>
                    <a:pt x="9" y="61"/>
                  </a:cubicBezTo>
                  <a:cubicBezTo>
                    <a:pt x="8" y="58"/>
                    <a:pt x="1" y="52"/>
                    <a:pt x="3" y="47"/>
                  </a:cubicBezTo>
                  <a:cubicBezTo>
                    <a:pt x="4" y="43"/>
                    <a:pt x="0" y="39"/>
                    <a:pt x="2" y="33"/>
                  </a:cubicBezTo>
                  <a:close/>
                </a:path>
              </a:pathLst>
            </a:custGeom>
            <a:solidFill>
              <a:schemeClr val="accent1">
                <a:lumMod val="60000"/>
                <a:lumOff val="40000"/>
              </a:schemeClr>
            </a:solidFill>
            <a:ln w="3175" cap="rnd" cmpd="sng">
              <a:solidFill>
                <a:schemeClr val="bg1"/>
              </a:solidFill>
              <a:prstDash val="solid"/>
              <a:round/>
              <a:headEnd/>
              <a:tailEnd/>
            </a:ln>
          </p:spPr>
          <p:txBody>
            <a:bodyPr/>
            <a:lstStyle/>
            <a:p>
              <a:endParaRPr lang="en-GB"/>
            </a:p>
          </p:txBody>
        </p:sp>
        <p:sp>
          <p:nvSpPr>
            <p:cNvPr id="44" name="Freeform 17"/>
            <p:cNvSpPr>
              <a:spLocks/>
            </p:cNvSpPr>
            <p:nvPr/>
          </p:nvSpPr>
          <p:spPr bwMode="auto">
            <a:xfrm>
              <a:off x="2652" y="2574"/>
              <a:ext cx="606" cy="726"/>
            </a:xfrm>
            <a:custGeom>
              <a:avLst/>
              <a:gdLst/>
              <a:ahLst/>
              <a:cxnLst>
                <a:cxn ang="0">
                  <a:pos x="95" y="116"/>
                </a:cxn>
                <a:cxn ang="0">
                  <a:pos x="84" y="99"/>
                </a:cxn>
                <a:cxn ang="0">
                  <a:pos x="84" y="73"/>
                </a:cxn>
                <a:cxn ang="0">
                  <a:pos x="98" y="71"/>
                </a:cxn>
                <a:cxn ang="0">
                  <a:pos x="100" y="65"/>
                </a:cxn>
                <a:cxn ang="0">
                  <a:pos x="99" y="58"/>
                </a:cxn>
                <a:cxn ang="0">
                  <a:pos x="100" y="50"/>
                </a:cxn>
                <a:cxn ang="0">
                  <a:pos x="97" y="51"/>
                </a:cxn>
                <a:cxn ang="0">
                  <a:pos x="90" y="52"/>
                </a:cxn>
                <a:cxn ang="0">
                  <a:pos x="86" y="54"/>
                </a:cxn>
                <a:cxn ang="0">
                  <a:pos x="84" y="41"/>
                </a:cxn>
                <a:cxn ang="0">
                  <a:pos x="83" y="24"/>
                </a:cxn>
                <a:cxn ang="0">
                  <a:pos x="83" y="17"/>
                </a:cxn>
                <a:cxn ang="0">
                  <a:pos x="72" y="14"/>
                </a:cxn>
                <a:cxn ang="0">
                  <a:pos x="70" y="12"/>
                </a:cxn>
                <a:cxn ang="0">
                  <a:pos x="64" y="15"/>
                </a:cxn>
                <a:cxn ang="0">
                  <a:pos x="63" y="20"/>
                </a:cxn>
                <a:cxn ang="0">
                  <a:pos x="58" y="22"/>
                </a:cxn>
                <a:cxn ang="0">
                  <a:pos x="47" y="21"/>
                </a:cxn>
                <a:cxn ang="0">
                  <a:pos x="44" y="14"/>
                </a:cxn>
                <a:cxn ang="0">
                  <a:pos x="42" y="6"/>
                </a:cxn>
                <a:cxn ang="0">
                  <a:pos x="30" y="2"/>
                </a:cxn>
                <a:cxn ang="0">
                  <a:pos x="13" y="1"/>
                </a:cxn>
                <a:cxn ang="0">
                  <a:pos x="7" y="5"/>
                </a:cxn>
                <a:cxn ang="0">
                  <a:pos x="13" y="29"/>
                </a:cxn>
                <a:cxn ang="0">
                  <a:pos x="18" y="47"/>
                </a:cxn>
                <a:cxn ang="0">
                  <a:pos x="14" y="66"/>
                </a:cxn>
                <a:cxn ang="0">
                  <a:pos x="4" y="95"/>
                </a:cxn>
                <a:cxn ang="0">
                  <a:pos x="2" y="112"/>
                </a:cxn>
                <a:cxn ang="0">
                  <a:pos x="13" y="110"/>
                </a:cxn>
                <a:cxn ang="0">
                  <a:pos x="21" y="113"/>
                </a:cxn>
                <a:cxn ang="0">
                  <a:pos x="50" y="113"/>
                </a:cxn>
                <a:cxn ang="0">
                  <a:pos x="57" y="115"/>
                </a:cxn>
                <a:cxn ang="0">
                  <a:pos x="72" y="118"/>
                </a:cxn>
                <a:cxn ang="0">
                  <a:pos x="76" y="118"/>
                </a:cxn>
                <a:cxn ang="0">
                  <a:pos x="80" y="119"/>
                </a:cxn>
                <a:cxn ang="0">
                  <a:pos x="95" y="116"/>
                </a:cxn>
              </a:cxnLst>
              <a:rect l="0" t="0" r="r" b="b"/>
              <a:pathLst>
                <a:path w="101" h="121">
                  <a:moveTo>
                    <a:pt x="95" y="116"/>
                  </a:moveTo>
                  <a:cubicBezTo>
                    <a:pt x="91" y="111"/>
                    <a:pt x="84" y="105"/>
                    <a:pt x="84" y="99"/>
                  </a:cubicBezTo>
                  <a:cubicBezTo>
                    <a:pt x="84" y="96"/>
                    <a:pt x="84" y="77"/>
                    <a:pt x="84" y="73"/>
                  </a:cubicBezTo>
                  <a:cubicBezTo>
                    <a:pt x="84" y="70"/>
                    <a:pt x="89" y="71"/>
                    <a:pt x="98" y="71"/>
                  </a:cubicBezTo>
                  <a:cubicBezTo>
                    <a:pt x="101" y="71"/>
                    <a:pt x="98" y="68"/>
                    <a:pt x="100" y="65"/>
                  </a:cubicBezTo>
                  <a:cubicBezTo>
                    <a:pt x="101" y="63"/>
                    <a:pt x="98" y="63"/>
                    <a:pt x="99" y="58"/>
                  </a:cubicBezTo>
                  <a:cubicBezTo>
                    <a:pt x="101" y="53"/>
                    <a:pt x="100" y="52"/>
                    <a:pt x="100" y="50"/>
                  </a:cubicBezTo>
                  <a:cubicBezTo>
                    <a:pt x="99" y="51"/>
                    <a:pt x="99" y="52"/>
                    <a:pt x="97" y="51"/>
                  </a:cubicBezTo>
                  <a:cubicBezTo>
                    <a:pt x="94" y="50"/>
                    <a:pt x="93" y="52"/>
                    <a:pt x="90" y="52"/>
                  </a:cubicBezTo>
                  <a:cubicBezTo>
                    <a:pt x="86" y="51"/>
                    <a:pt x="89" y="54"/>
                    <a:pt x="86" y="54"/>
                  </a:cubicBezTo>
                  <a:cubicBezTo>
                    <a:pt x="83" y="53"/>
                    <a:pt x="89" y="47"/>
                    <a:pt x="84" y="41"/>
                  </a:cubicBezTo>
                  <a:cubicBezTo>
                    <a:pt x="80" y="34"/>
                    <a:pt x="85" y="28"/>
                    <a:pt x="83" y="24"/>
                  </a:cubicBezTo>
                  <a:cubicBezTo>
                    <a:pt x="81" y="20"/>
                    <a:pt x="83" y="19"/>
                    <a:pt x="83" y="17"/>
                  </a:cubicBezTo>
                  <a:cubicBezTo>
                    <a:pt x="82" y="14"/>
                    <a:pt x="71" y="17"/>
                    <a:pt x="72" y="14"/>
                  </a:cubicBezTo>
                  <a:cubicBezTo>
                    <a:pt x="74" y="11"/>
                    <a:pt x="72" y="11"/>
                    <a:pt x="70" y="12"/>
                  </a:cubicBezTo>
                  <a:cubicBezTo>
                    <a:pt x="69" y="13"/>
                    <a:pt x="64" y="11"/>
                    <a:pt x="64" y="15"/>
                  </a:cubicBezTo>
                  <a:cubicBezTo>
                    <a:pt x="64" y="19"/>
                    <a:pt x="63" y="17"/>
                    <a:pt x="63" y="20"/>
                  </a:cubicBezTo>
                  <a:cubicBezTo>
                    <a:pt x="64" y="24"/>
                    <a:pt x="60" y="23"/>
                    <a:pt x="58" y="22"/>
                  </a:cubicBezTo>
                  <a:cubicBezTo>
                    <a:pt x="56" y="20"/>
                    <a:pt x="49" y="25"/>
                    <a:pt x="47" y="21"/>
                  </a:cubicBezTo>
                  <a:cubicBezTo>
                    <a:pt x="46" y="17"/>
                    <a:pt x="43" y="17"/>
                    <a:pt x="44" y="14"/>
                  </a:cubicBezTo>
                  <a:cubicBezTo>
                    <a:pt x="44" y="10"/>
                    <a:pt x="42" y="11"/>
                    <a:pt x="42" y="6"/>
                  </a:cubicBezTo>
                  <a:cubicBezTo>
                    <a:pt x="41" y="1"/>
                    <a:pt x="41" y="1"/>
                    <a:pt x="30" y="2"/>
                  </a:cubicBezTo>
                  <a:cubicBezTo>
                    <a:pt x="19" y="3"/>
                    <a:pt x="20" y="0"/>
                    <a:pt x="13" y="1"/>
                  </a:cubicBezTo>
                  <a:cubicBezTo>
                    <a:pt x="9" y="4"/>
                    <a:pt x="6" y="3"/>
                    <a:pt x="7" y="5"/>
                  </a:cubicBezTo>
                  <a:cubicBezTo>
                    <a:pt x="8" y="7"/>
                    <a:pt x="17" y="25"/>
                    <a:pt x="13" y="29"/>
                  </a:cubicBezTo>
                  <a:cubicBezTo>
                    <a:pt x="10" y="33"/>
                    <a:pt x="15" y="41"/>
                    <a:pt x="18" y="47"/>
                  </a:cubicBezTo>
                  <a:cubicBezTo>
                    <a:pt x="20" y="53"/>
                    <a:pt x="19" y="63"/>
                    <a:pt x="14" y="66"/>
                  </a:cubicBezTo>
                  <a:cubicBezTo>
                    <a:pt x="5" y="73"/>
                    <a:pt x="8" y="89"/>
                    <a:pt x="4" y="95"/>
                  </a:cubicBezTo>
                  <a:cubicBezTo>
                    <a:pt x="0" y="102"/>
                    <a:pt x="3" y="104"/>
                    <a:pt x="2" y="112"/>
                  </a:cubicBezTo>
                  <a:cubicBezTo>
                    <a:pt x="8" y="112"/>
                    <a:pt x="7" y="112"/>
                    <a:pt x="13" y="110"/>
                  </a:cubicBezTo>
                  <a:cubicBezTo>
                    <a:pt x="18" y="107"/>
                    <a:pt x="16" y="113"/>
                    <a:pt x="21" y="113"/>
                  </a:cubicBezTo>
                  <a:cubicBezTo>
                    <a:pt x="26" y="113"/>
                    <a:pt x="46" y="113"/>
                    <a:pt x="50" y="113"/>
                  </a:cubicBezTo>
                  <a:cubicBezTo>
                    <a:pt x="55" y="113"/>
                    <a:pt x="56" y="113"/>
                    <a:pt x="57" y="115"/>
                  </a:cubicBezTo>
                  <a:cubicBezTo>
                    <a:pt x="60" y="121"/>
                    <a:pt x="69" y="116"/>
                    <a:pt x="72" y="118"/>
                  </a:cubicBezTo>
                  <a:cubicBezTo>
                    <a:pt x="74" y="120"/>
                    <a:pt x="75" y="120"/>
                    <a:pt x="76" y="118"/>
                  </a:cubicBezTo>
                  <a:cubicBezTo>
                    <a:pt x="76" y="117"/>
                    <a:pt x="77" y="120"/>
                    <a:pt x="80" y="119"/>
                  </a:cubicBezTo>
                  <a:cubicBezTo>
                    <a:pt x="83" y="119"/>
                    <a:pt x="95" y="116"/>
                    <a:pt x="95" y="116"/>
                  </a:cubicBezTo>
                  <a:close/>
                </a:path>
              </a:pathLst>
            </a:custGeom>
            <a:grpFill/>
            <a:ln w="3175" cap="rnd" cmpd="sng">
              <a:solidFill>
                <a:schemeClr val="bg1"/>
              </a:solidFill>
              <a:prstDash val="solid"/>
              <a:round/>
              <a:headEnd/>
              <a:tailEnd/>
            </a:ln>
          </p:spPr>
          <p:txBody>
            <a:bodyPr/>
            <a:lstStyle/>
            <a:p>
              <a:endParaRPr lang="en-GB"/>
            </a:p>
          </p:txBody>
        </p:sp>
        <p:sp>
          <p:nvSpPr>
            <p:cNvPr id="45" name="Freeform 18"/>
            <p:cNvSpPr>
              <a:spLocks/>
            </p:cNvSpPr>
            <p:nvPr/>
          </p:nvSpPr>
          <p:spPr bwMode="auto">
            <a:xfrm>
              <a:off x="3156" y="2718"/>
              <a:ext cx="558" cy="594"/>
            </a:xfrm>
            <a:custGeom>
              <a:avLst/>
              <a:gdLst/>
              <a:ahLst/>
              <a:cxnLst>
                <a:cxn ang="0">
                  <a:pos x="26" y="93"/>
                </a:cxn>
                <a:cxn ang="0">
                  <a:pos x="11" y="92"/>
                </a:cxn>
                <a:cxn ang="0">
                  <a:pos x="0" y="75"/>
                </a:cxn>
                <a:cxn ang="0">
                  <a:pos x="0" y="49"/>
                </a:cxn>
                <a:cxn ang="0">
                  <a:pos x="14" y="47"/>
                </a:cxn>
                <a:cxn ang="0">
                  <a:pos x="16" y="41"/>
                </a:cxn>
                <a:cxn ang="0">
                  <a:pos x="15" y="34"/>
                </a:cxn>
                <a:cxn ang="0">
                  <a:pos x="16" y="26"/>
                </a:cxn>
                <a:cxn ang="0">
                  <a:pos x="22" y="31"/>
                </a:cxn>
                <a:cxn ang="0">
                  <a:pos x="29" y="35"/>
                </a:cxn>
                <a:cxn ang="0">
                  <a:pos x="39" y="35"/>
                </a:cxn>
                <a:cxn ang="0">
                  <a:pos x="42" y="34"/>
                </a:cxn>
                <a:cxn ang="0">
                  <a:pos x="46" y="40"/>
                </a:cxn>
                <a:cxn ang="0">
                  <a:pos x="53" y="46"/>
                </a:cxn>
                <a:cxn ang="0">
                  <a:pos x="59" y="49"/>
                </a:cxn>
                <a:cxn ang="0">
                  <a:pos x="62" y="44"/>
                </a:cxn>
                <a:cxn ang="0">
                  <a:pos x="57" y="41"/>
                </a:cxn>
                <a:cxn ang="0">
                  <a:pos x="50" y="33"/>
                </a:cxn>
                <a:cxn ang="0">
                  <a:pos x="52" y="21"/>
                </a:cxn>
                <a:cxn ang="0">
                  <a:pos x="52" y="12"/>
                </a:cxn>
                <a:cxn ang="0">
                  <a:pos x="55" y="5"/>
                </a:cxn>
                <a:cxn ang="0">
                  <a:pos x="69" y="0"/>
                </a:cxn>
                <a:cxn ang="0">
                  <a:pos x="76" y="6"/>
                </a:cxn>
                <a:cxn ang="0">
                  <a:pos x="79" y="8"/>
                </a:cxn>
                <a:cxn ang="0">
                  <a:pos x="87" y="12"/>
                </a:cxn>
                <a:cxn ang="0">
                  <a:pos x="89" y="15"/>
                </a:cxn>
                <a:cxn ang="0">
                  <a:pos x="90" y="19"/>
                </a:cxn>
                <a:cxn ang="0">
                  <a:pos x="91" y="25"/>
                </a:cxn>
                <a:cxn ang="0">
                  <a:pos x="89" y="30"/>
                </a:cxn>
                <a:cxn ang="0">
                  <a:pos x="89" y="37"/>
                </a:cxn>
                <a:cxn ang="0">
                  <a:pos x="89" y="43"/>
                </a:cxn>
                <a:cxn ang="0">
                  <a:pos x="86" y="51"/>
                </a:cxn>
                <a:cxn ang="0">
                  <a:pos x="89" y="56"/>
                </a:cxn>
                <a:cxn ang="0">
                  <a:pos x="66" y="66"/>
                </a:cxn>
                <a:cxn ang="0">
                  <a:pos x="67" y="72"/>
                </a:cxn>
                <a:cxn ang="0">
                  <a:pos x="56" y="74"/>
                </a:cxn>
                <a:cxn ang="0">
                  <a:pos x="51" y="82"/>
                </a:cxn>
                <a:cxn ang="0">
                  <a:pos x="40" y="94"/>
                </a:cxn>
                <a:cxn ang="0">
                  <a:pos x="33" y="95"/>
                </a:cxn>
                <a:cxn ang="0">
                  <a:pos x="26" y="93"/>
                </a:cxn>
              </a:cxnLst>
              <a:rect l="0" t="0" r="r" b="b"/>
              <a:pathLst>
                <a:path w="93" h="99">
                  <a:moveTo>
                    <a:pt x="26" y="93"/>
                  </a:moveTo>
                  <a:cubicBezTo>
                    <a:pt x="22" y="89"/>
                    <a:pt x="18" y="90"/>
                    <a:pt x="11" y="92"/>
                  </a:cubicBezTo>
                  <a:cubicBezTo>
                    <a:pt x="7" y="87"/>
                    <a:pt x="0" y="81"/>
                    <a:pt x="0" y="75"/>
                  </a:cubicBezTo>
                  <a:cubicBezTo>
                    <a:pt x="0" y="72"/>
                    <a:pt x="0" y="53"/>
                    <a:pt x="0" y="49"/>
                  </a:cubicBezTo>
                  <a:cubicBezTo>
                    <a:pt x="0" y="46"/>
                    <a:pt x="5" y="47"/>
                    <a:pt x="14" y="47"/>
                  </a:cubicBezTo>
                  <a:cubicBezTo>
                    <a:pt x="17" y="47"/>
                    <a:pt x="14" y="44"/>
                    <a:pt x="16" y="41"/>
                  </a:cubicBezTo>
                  <a:cubicBezTo>
                    <a:pt x="17" y="39"/>
                    <a:pt x="14" y="39"/>
                    <a:pt x="15" y="34"/>
                  </a:cubicBezTo>
                  <a:cubicBezTo>
                    <a:pt x="17" y="29"/>
                    <a:pt x="16" y="28"/>
                    <a:pt x="16" y="26"/>
                  </a:cubicBezTo>
                  <a:cubicBezTo>
                    <a:pt x="22" y="26"/>
                    <a:pt x="16" y="33"/>
                    <a:pt x="22" y="31"/>
                  </a:cubicBezTo>
                  <a:cubicBezTo>
                    <a:pt x="31" y="26"/>
                    <a:pt x="22" y="33"/>
                    <a:pt x="29" y="35"/>
                  </a:cubicBezTo>
                  <a:cubicBezTo>
                    <a:pt x="36" y="37"/>
                    <a:pt x="39" y="39"/>
                    <a:pt x="39" y="35"/>
                  </a:cubicBezTo>
                  <a:cubicBezTo>
                    <a:pt x="40" y="31"/>
                    <a:pt x="41" y="32"/>
                    <a:pt x="42" y="34"/>
                  </a:cubicBezTo>
                  <a:cubicBezTo>
                    <a:pt x="42" y="37"/>
                    <a:pt x="44" y="39"/>
                    <a:pt x="46" y="40"/>
                  </a:cubicBezTo>
                  <a:cubicBezTo>
                    <a:pt x="49" y="40"/>
                    <a:pt x="51" y="41"/>
                    <a:pt x="53" y="46"/>
                  </a:cubicBezTo>
                  <a:cubicBezTo>
                    <a:pt x="56" y="51"/>
                    <a:pt x="57" y="51"/>
                    <a:pt x="59" y="49"/>
                  </a:cubicBezTo>
                  <a:cubicBezTo>
                    <a:pt x="61" y="47"/>
                    <a:pt x="61" y="57"/>
                    <a:pt x="62" y="44"/>
                  </a:cubicBezTo>
                  <a:cubicBezTo>
                    <a:pt x="62" y="32"/>
                    <a:pt x="61" y="42"/>
                    <a:pt x="57" y="41"/>
                  </a:cubicBezTo>
                  <a:cubicBezTo>
                    <a:pt x="53" y="40"/>
                    <a:pt x="52" y="36"/>
                    <a:pt x="50" y="33"/>
                  </a:cubicBezTo>
                  <a:cubicBezTo>
                    <a:pt x="48" y="30"/>
                    <a:pt x="54" y="25"/>
                    <a:pt x="52" y="21"/>
                  </a:cubicBezTo>
                  <a:cubicBezTo>
                    <a:pt x="50" y="17"/>
                    <a:pt x="56" y="18"/>
                    <a:pt x="52" y="12"/>
                  </a:cubicBezTo>
                  <a:cubicBezTo>
                    <a:pt x="49" y="8"/>
                    <a:pt x="55" y="10"/>
                    <a:pt x="55" y="5"/>
                  </a:cubicBezTo>
                  <a:cubicBezTo>
                    <a:pt x="55" y="0"/>
                    <a:pt x="64" y="2"/>
                    <a:pt x="69" y="0"/>
                  </a:cubicBezTo>
                  <a:cubicBezTo>
                    <a:pt x="72" y="5"/>
                    <a:pt x="75" y="3"/>
                    <a:pt x="76" y="6"/>
                  </a:cubicBezTo>
                  <a:cubicBezTo>
                    <a:pt x="77" y="9"/>
                    <a:pt x="77" y="5"/>
                    <a:pt x="79" y="8"/>
                  </a:cubicBezTo>
                  <a:cubicBezTo>
                    <a:pt x="80" y="10"/>
                    <a:pt x="79" y="7"/>
                    <a:pt x="87" y="12"/>
                  </a:cubicBezTo>
                  <a:cubicBezTo>
                    <a:pt x="87" y="15"/>
                    <a:pt x="87" y="13"/>
                    <a:pt x="89" y="15"/>
                  </a:cubicBezTo>
                  <a:cubicBezTo>
                    <a:pt x="91" y="17"/>
                    <a:pt x="88" y="17"/>
                    <a:pt x="90" y="19"/>
                  </a:cubicBezTo>
                  <a:cubicBezTo>
                    <a:pt x="92" y="22"/>
                    <a:pt x="93" y="23"/>
                    <a:pt x="91" y="25"/>
                  </a:cubicBezTo>
                  <a:cubicBezTo>
                    <a:pt x="88" y="27"/>
                    <a:pt x="91" y="28"/>
                    <a:pt x="89" y="30"/>
                  </a:cubicBezTo>
                  <a:cubicBezTo>
                    <a:pt x="88" y="33"/>
                    <a:pt x="90" y="33"/>
                    <a:pt x="89" y="37"/>
                  </a:cubicBezTo>
                  <a:cubicBezTo>
                    <a:pt x="89" y="40"/>
                    <a:pt x="93" y="43"/>
                    <a:pt x="89" y="43"/>
                  </a:cubicBezTo>
                  <a:cubicBezTo>
                    <a:pt x="84" y="43"/>
                    <a:pt x="88" y="49"/>
                    <a:pt x="86" y="51"/>
                  </a:cubicBezTo>
                  <a:cubicBezTo>
                    <a:pt x="84" y="54"/>
                    <a:pt x="87" y="55"/>
                    <a:pt x="89" y="56"/>
                  </a:cubicBezTo>
                  <a:cubicBezTo>
                    <a:pt x="86" y="58"/>
                    <a:pt x="67" y="65"/>
                    <a:pt x="66" y="66"/>
                  </a:cubicBezTo>
                  <a:cubicBezTo>
                    <a:pt x="64" y="66"/>
                    <a:pt x="66" y="70"/>
                    <a:pt x="67" y="72"/>
                  </a:cubicBezTo>
                  <a:cubicBezTo>
                    <a:pt x="64" y="72"/>
                    <a:pt x="61" y="71"/>
                    <a:pt x="56" y="74"/>
                  </a:cubicBezTo>
                  <a:cubicBezTo>
                    <a:pt x="52" y="77"/>
                    <a:pt x="56" y="80"/>
                    <a:pt x="51" y="82"/>
                  </a:cubicBezTo>
                  <a:cubicBezTo>
                    <a:pt x="46" y="84"/>
                    <a:pt x="43" y="90"/>
                    <a:pt x="40" y="94"/>
                  </a:cubicBezTo>
                  <a:cubicBezTo>
                    <a:pt x="36" y="99"/>
                    <a:pt x="35" y="93"/>
                    <a:pt x="33" y="95"/>
                  </a:cubicBezTo>
                  <a:cubicBezTo>
                    <a:pt x="30" y="96"/>
                    <a:pt x="31" y="93"/>
                    <a:pt x="26" y="93"/>
                  </a:cubicBezTo>
                  <a:close/>
                </a:path>
              </a:pathLst>
            </a:custGeom>
            <a:solidFill>
              <a:schemeClr val="accent1">
                <a:lumMod val="60000"/>
                <a:lumOff val="40000"/>
              </a:schemeClr>
            </a:solidFill>
            <a:ln w="3175" cap="rnd" cmpd="sng">
              <a:solidFill>
                <a:schemeClr val="bg1"/>
              </a:solidFill>
              <a:prstDash val="solid"/>
              <a:round/>
              <a:headEnd/>
              <a:tailEnd/>
            </a:ln>
          </p:spPr>
          <p:txBody>
            <a:bodyPr/>
            <a:lstStyle/>
            <a:p>
              <a:endParaRPr lang="en-GB"/>
            </a:p>
          </p:txBody>
        </p:sp>
        <p:sp>
          <p:nvSpPr>
            <p:cNvPr id="46" name="Freeform 19"/>
            <p:cNvSpPr>
              <a:spLocks/>
            </p:cNvSpPr>
            <p:nvPr/>
          </p:nvSpPr>
          <p:spPr bwMode="auto">
            <a:xfrm>
              <a:off x="3540" y="2856"/>
              <a:ext cx="522" cy="960"/>
            </a:xfrm>
            <a:custGeom>
              <a:avLst/>
              <a:gdLst/>
              <a:ahLst/>
              <a:cxnLst>
                <a:cxn ang="0">
                  <a:pos x="16" y="160"/>
                </a:cxn>
                <a:cxn ang="0">
                  <a:pos x="22" y="160"/>
                </a:cxn>
                <a:cxn ang="0">
                  <a:pos x="21" y="153"/>
                </a:cxn>
                <a:cxn ang="0">
                  <a:pos x="33" y="141"/>
                </a:cxn>
                <a:cxn ang="0">
                  <a:pos x="43" y="130"/>
                </a:cxn>
                <a:cxn ang="0">
                  <a:pos x="43" y="117"/>
                </a:cxn>
                <a:cxn ang="0">
                  <a:pos x="41" y="111"/>
                </a:cxn>
                <a:cxn ang="0">
                  <a:pos x="38" y="98"/>
                </a:cxn>
                <a:cxn ang="0">
                  <a:pos x="37" y="91"/>
                </a:cxn>
                <a:cxn ang="0">
                  <a:pos x="43" y="86"/>
                </a:cxn>
                <a:cxn ang="0">
                  <a:pos x="53" y="76"/>
                </a:cxn>
                <a:cxn ang="0">
                  <a:pos x="69" y="63"/>
                </a:cxn>
                <a:cxn ang="0">
                  <a:pos x="83" y="47"/>
                </a:cxn>
                <a:cxn ang="0">
                  <a:pos x="85" y="41"/>
                </a:cxn>
                <a:cxn ang="0">
                  <a:pos x="83" y="31"/>
                </a:cxn>
                <a:cxn ang="0">
                  <a:pos x="82" y="11"/>
                </a:cxn>
                <a:cxn ang="0">
                  <a:pos x="82" y="0"/>
                </a:cxn>
                <a:cxn ang="0">
                  <a:pos x="70" y="7"/>
                </a:cxn>
                <a:cxn ang="0">
                  <a:pos x="62" y="8"/>
                </a:cxn>
                <a:cxn ang="0">
                  <a:pos x="55" y="10"/>
                </a:cxn>
                <a:cxn ang="0">
                  <a:pos x="47" y="10"/>
                </a:cxn>
                <a:cxn ang="0">
                  <a:pos x="37" y="9"/>
                </a:cxn>
                <a:cxn ang="0">
                  <a:pos x="35" y="14"/>
                </a:cxn>
                <a:cxn ang="0">
                  <a:pos x="35" y="25"/>
                </a:cxn>
                <a:cxn ang="0">
                  <a:pos x="43" y="35"/>
                </a:cxn>
                <a:cxn ang="0">
                  <a:pos x="45" y="47"/>
                </a:cxn>
                <a:cxn ang="0">
                  <a:pos x="44" y="54"/>
                </a:cxn>
                <a:cxn ang="0">
                  <a:pos x="40" y="59"/>
                </a:cxn>
                <a:cxn ang="0">
                  <a:pos x="40" y="64"/>
                </a:cxn>
                <a:cxn ang="0">
                  <a:pos x="35" y="55"/>
                </a:cxn>
                <a:cxn ang="0">
                  <a:pos x="36" y="45"/>
                </a:cxn>
                <a:cxn ang="0">
                  <a:pos x="29" y="38"/>
                </a:cxn>
                <a:cxn ang="0">
                  <a:pos x="25" y="33"/>
                </a:cxn>
                <a:cxn ang="0">
                  <a:pos x="2" y="43"/>
                </a:cxn>
                <a:cxn ang="0">
                  <a:pos x="3" y="49"/>
                </a:cxn>
                <a:cxn ang="0">
                  <a:pos x="12" y="54"/>
                </a:cxn>
                <a:cxn ang="0">
                  <a:pos x="21" y="59"/>
                </a:cxn>
                <a:cxn ang="0">
                  <a:pos x="23" y="65"/>
                </a:cxn>
                <a:cxn ang="0">
                  <a:pos x="21" y="80"/>
                </a:cxn>
                <a:cxn ang="0">
                  <a:pos x="22" y="85"/>
                </a:cxn>
                <a:cxn ang="0">
                  <a:pos x="22" y="94"/>
                </a:cxn>
                <a:cxn ang="0">
                  <a:pos x="17" y="107"/>
                </a:cxn>
                <a:cxn ang="0">
                  <a:pos x="10" y="116"/>
                </a:cxn>
                <a:cxn ang="0">
                  <a:pos x="15" y="152"/>
                </a:cxn>
                <a:cxn ang="0">
                  <a:pos x="16" y="160"/>
                </a:cxn>
              </a:cxnLst>
              <a:rect l="0" t="0" r="r" b="b"/>
              <a:pathLst>
                <a:path w="87" h="160">
                  <a:moveTo>
                    <a:pt x="16" y="160"/>
                  </a:moveTo>
                  <a:cubicBezTo>
                    <a:pt x="22" y="160"/>
                    <a:pt x="22" y="160"/>
                    <a:pt x="22" y="160"/>
                  </a:cubicBezTo>
                  <a:cubicBezTo>
                    <a:pt x="24" y="149"/>
                    <a:pt x="21" y="156"/>
                    <a:pt x="21" y="153"/>
                  </a:cubicBezTo>
                  <a:cubicBezTo>
                    <a:pt x="20" y="149"/>
                    <a:pt x="25" y="144"/>
                    <a:pt x="33" y="141"/>
                  </a:cubicBezTo>
                  <a:cubicBezTo>
                    <a:pt x="40" y="139"/>
                    <a:pt x="45" y="133"/>
                    <a:pt x="43" y="130"/>
                  </a:cubicBezTo>
                  <a:cubicBezTo>
                    <a:pt x="41" y="127"/>
                    <a:pt x="44" y="126"/>
                    <a:pt x="43" y="117"/>
                  </a:cubicBezTo>
                  <a:cubicBezTo>
                    <a:pt x="43" y="108"/>
                    <a:pt x="42" y="118"/>
                    <a:pt x="41" y="111"/>
                  </a:cubicBezTo>
                  <a:cubicBezTo>
                    <a:pt x="39" y="102"/>
                    <a:pt x="41" y="103"/>
                    <a:pt x="38" y="98"/>
                  </a:cubicBezTo>
                  <a:cubicBezTo>
                    <a:pt x="35" y="95"/>
                    <a:pt x="37" y="94"/>
                    <a:pt x="37" y="91"/>
                  </a:cubicBezTo>
                  <a:cubicBezTo>
                    <a:pt x="36" y="88"/>
                    <a:pt x="38" y="93"/>
                    <a:pt x="43" y="86"/>
                  </a:cubicBezTo>
                  <a:cubicBezTo>
                    <a:pt x="48" y="79"/>
                    <a:pt x="48" y="85"/>
                    <a:pt x="53" y="76"/>
                  </a:cubicBezTo>
                  <a:cubicBezTo>
                    <a:pt x="58" y="66"/>
                    <a:pt x="63" y="65"/>
                    <a:pt x="69" y="63"/>
                  </a:cubicBezTo>
                  <a:cubicBezTo>
                    <a:pt x="74" y="61"/>
                    <a:pt x="78" y="56"/>
                    <a:pt x="83" y="47"/>
                  </a:cubicBezTo>
                  <a:cubicBezTo>
                    <a:pt x="86" y="41"/>
                    <a:pt x="82" y="46"/>
                    <a:pt x="85" y="41"/>
                  </a:cubicBezTo>
                  <a:cubicBezTo>
                    <a:pt x="87" y="36"/>
                    <a:pt x="83" y="39"/>
                    <a:pt x="83" y="31"/>
                  </a:cubicBezTo>
                  <a:cubicBezTo>
                    <a:pt x="83" y="22"/>
                    <a:pt x="83" y="18"/>
                    <a:pt x="82" y="11"/>
                  </a:cubicBezTo>
                  <a:cubicBezTo>
                    <a:pt x="81" y="3"/>
                    <a:pt x="87" y="8"/>
                    <a:pt x="82" y="0"/>
                  </a:cubicBezTo>
                  <a:cubicBezTo>
                    <a:pt x="79" y="3"/>
                    <a:pt x="76" y="5"/>
                    <a:pt x="70" y="7"/>
                  </a:cubicBezTo>
                  <a:cubicBezTo>
                    <a:pt x="64" y="10"/>
                    <a:pt x="63" y="3"/>
                    <a:pt x="62" y="8"/>
                  </a:cubicBezTo>
                  <a:cubicBezTo>
                    <a:pt x="60" y="12"/>
                    <a:pt x="57" y="12"/>
                    <a:pt x="55" y="10"/>
                  </a:cubicBezTo>
                  <a:cubicBezTo>
                    <a:pt x="53" y="8"/>
                    <a:pt x="51" y="13"/>
                    <a:pt x="47" y="10"/>
                  </a:cubicBezTo>
                  <a:cubicBezTo>
                    <a:pt x="44" y="6"/>
                    <a:pt x="45" y="11"/>
                    <a:pt x="37" y="9"/>
                  </a:cubicBezTo>
                  <a:cubicBezTo>
                    <a:pt x="35" y="10"/>
                    <a:pt x="37" y="11"/>
                    <a:pt x="35" y="14"/>
                  </a:cubicBezTo>
                  <a:cubicBezTo>
                    <a:pt x="33" y="16"/>
                    <a:pt x="35" y="22"/>
                    <a:pt x="35" y="25"/>
                  </a:cubicBezTo>
                  <a:cubicBezTo>
                    <a:pt x="36" y="29"/>
                    <a:pt x="38" y="29"/>
                    <a:pt x="43" y="35"/>
                  </a:cubicBezTo>
                  <a:cubicBezTo>
                    <a:pt x="48" y="40"/>
                    <a:pt x="45" y="42"/>
                    <a:pt x="45" y="47"/>
                  </a:cubicBezTo>
                  <a:cubicBezTo>
                    <a:pt x="46" y="51"/>
                    <a:pt x="46" y="54"/>
                    <a:pt x="44" y="54"/>
                  </a:cubicBezTo>
                  <a:cubicBezTo>
                    <a:pt x="42" y="54"/>
                    <a:pt x="39" y="57"/>
                    <a:pt x="40" y="59"/>
                  </a:cubicBezTo>
                  <a:cubicBezTo>
                    <a:pt x="41" y="62"/>
                    <a:pt x="41" y="65"/>
                    <a:pt x="40" y="64"/>
                  </a:cubicBezTo>
                  <a:cubicBezTo>
                    <a:pt x="39" y="63"/>
                    <a:pt x="40" y="61"/>
                    <a:pt x="35" y="55"/>
                  </a:cubicBezTo>
                  <a:cubicBezTo>
                    <a:pt x="30" y="50"/>
                    <a:pt x="35" y="51"/>
                    <a:pt x="36" y="45"/>
                  </a:cubicBezTo>
                  <a:cubicBezTo>
                    <a:pt x="36" y="39"/>
                    <a:pt x="35" y="37"/>
                    <a:pt x="29" y="38"/>
                  </a:cubicBezTo>
                  <a:cubicBezTo>
                    <a:pt x="27" y="39"/>
                    <a:pt x="26" y="36"/>
                    <a:pt x="25" y="33"/>
                  </a:cubicBezTo>
                  <a:cubicBezTo>
                    <a:pt x="22" y="35"/>
                    <a:pt x="3" y="42"/>
                    <a:pt x="2" y="43"/>
                  </a:cubicBezTo>
                  <a:cubicBezTo>
                    <a:pt x="0" y="43"/>
                    <a:pt x="2" y="47"/>
                    <a:pt x="3" y="49"/>
                  </a:cubicBezTo>
                  <a:cubicBezTo>
                    <a:pt x="1" y="56"/>
                    <a:pt x="7" y="51"/>
                    <a:pt x="12" y="54"/>
                  </a:cubicBezTo>
                  <a:cubicBezTo>
                    <a:pt x="16" y="58"/>
                    <a:pt x="18" y="57"/>
                    <a:pt x="21" y="59"/>
                  </a:cubicBezTo>
                  <a:cubicBezTo>
                    <a:pt x="24" y="61"/>
                    <a:pt x="21" y="61"/>
                    <a:pt x="23" y="65"/>
                  </a:cubicBezTo>
                  <a:cubicBezTo>
                    <a:pt x="24" y="69"/>
                    <a:pt x="23" y="80"/>
                    <a:pt x="21" y="80"/>
                  </a:cubicBezTo>
                  <a:cubicBezTo>
                    <a:pt x="19" y="80"/>
                    <a:pt x="23" y="82"/>
                    <a:pt x="22" y="85"/>
                  </a:cubicBezTo>
                  <a:cubicBezTo>
                    <a:pt x="20" y="89"/>
                    <a:pt x="26" y="88"/>
                    <a:pt x="22" y="94"/>
                  </a:cubicBezTo>
                  <a:cubicBezTo>
                    <a:pt x="17" y="102"/>
                    <a:pt x="20" y="103"/>
                    <a:pt x="17" y="107"/>
                  </a:cubicBezTo>
                  <a:cubicBezTo>
                    <a:pt x="14" y="110"/>
                    <a:pt x="10" y="116"/>
                    <a:pt x="10" y="116"/>
                  </a:cubicBezTo>
                  <a:cubicBezTo>
                    <a:pt x="12" y="124"/>
                    <a:pt x="17" y="143"/>
                    <a:pt x="15" y="152"/>
                  </a:cubicBezTo>
                  <a:lnTo>
                    <a:pt x="16" y="160"/>
                  </a:lnTo>
                  <a:close/>
                </a:path>
              </a:pathLst>
            </a:custGeom>
            <a:solidFill>
              <a:schemeClr val="accent1">
                <a:lumMod val="60000"/>
                <a:lumOff val="40000"/>
              </a:schemeClr>
            </a:solidFill>
            <a:ln w="3175" cap="rnd" cmpd="sng">
              <a:solidFill>
                <a:schemeClr val="bg1"/>
              </a:solidFill>
              <a:prstDash val="solid"/>
              <a:round/>
              <a:headEnd/>
              <a:tailEnd/>
            </a:ln>
          </p:spPr>
          <p:txBody>
            <a:bodyPr/>
            <a:lstStyle/>
            <a:p>
              <a:endParaRPr lang="en-GB"/>
            </a:p>
          </p:txBody>
        </p:sp>
        <p:sp>
          <p:nvSpPr>
            <p:cNvPr id="47" name="Freeform 20"/>
            <p:cNvSpPr>
              <a:spLocks/>
            </p:cNvSpPr>
            <p:nvPr/>
          </p:nvSpPr>
          <p:spPr bwMode="auto">
            <a:xfrm>
              <a:off x="2652" y="3216"/>
              <a:ext cx="660" cy="738"/>
            </a:xfrm>
            <a:custGeom>
              <a:avLst/>
              <a:gdLst/>
              <a:ahLst/>
              <a:cxnLst>
                <a:cxn ang="0">
                  <a:pos x="2" y="5"/>
                </a:cxn>
                <a:cxn ang="0">
                  <a:pos x="15" y="40"/>
                </a:cxn>
                <a:cxn ang="0">
                  <a:pos x="23" y="66"/>
                </a:cxn>
                <a:cxn ang="0">
                  <a:pos x="28" y="98"/>
                </a:cxn>
                <a:cxn ang="0">
                  <a:pos x="40" y="118"/>
                </a:cxn>
                <a:cxn ang="0">
                  <a:pos x="45" y="113"/>
                </a:cxn>
                <a:cxn ang="0">
                  <a:pos x="50" y="121"/>
                </a:cxn>
                <a:cxn ang="0">
                  <a:pos x="59" y="121"/>
                </a:cxn>
                <a:cxn ang="0">
                  <a:pos x="68" y="117"/>
                </a:cxn>
                <a:cxn ang="0">
                  <a:pos x="68" y="79"/>
                </a:cxn>
                <a:cxn ang="0">
                  <a:pos x="68" y="52"/>
                </a:cxn>
                <a:cxn ang="0">
                  <a:pos x="76" y="52"/>
                </a:cxn>
                <a:cxn ang="0">
                  <a:pos x="76" y="16"/>
                </a:cxn>
                <a:cxn ang="0">
                  <a:pos x="88" y="14"/>
                </a:cxn>
                <a:cxn ang="0">
                  <a:pos x="96" y="15"/>
                </a:cxn>
                <a:cxn ang="0">
                  <a:pos x="102" y="13"/>
                </a:cxn>
                <a:cxn ang="0">
                  <a:pos x="110" y="10"/>
                </a:cxn>
                <a:cxn ang="0">
                  <a:pos x="95" y="9"/>
                </a:cxn>
                <a:cxn ang="0">
                  <a:pos x="80" y="12"/>
                </a:cxn>
                <a:cxn ang="0">
                  <a:pos x="76" y="11"/>
                </a:cxn>
                <a:cxn ang="0">
                  <a:pos x="72" y="11"/>
                </a:cxn>
                <a:cxn ang="0">
                  <a:pos x="57" y="8"/>
                </a:cxn>
                <a:cxn ang="0">
                  <a:pos x="50" y="6"/>
                </a:cxn>
                <a:cxn ang="0">
                  <a:pos x="21" y="6"/>
                </a:cxn>
                <a:cxn ang="0">
                  <a:pos x="13" y="3"/>
                </a:cxn>
                <a:cxn ang="0">
                  <a:pos x="2" y="5"/>
                </a:cxn>
              </a:cxnLst>
              <a:rect l="0" t="0" r="r" b="b"/>
              <a:pathLst>
                <a:path w="110" h="123">
                  <a:moveTo>
                    <a:pt x="2" y="5"/>
                  </a:moveTo>
                  <a:cubicBezTo>
                    <a:pt x="0" y="15"/>
                    <a:pt x="11" y="24"/>
                    <a:pt x="15" y="40"/>
                  </a:cubicBezTo>
                  <a:cubicBezTo>
                    <a:pt x="19" y="56"/>
                    <a:pt x="26" y="48"/>
                    <a:pt x="23" y="66"/>
                  </a:cubicBezTo>
                  <a:cubicBezTo>
                    <a:pt x="22" y="73"/>
                    <a:pt x="27" y="87"/>
                    <a:pt x="28" y="98"/>
                  </a:cubicBezTo>
                  <a:cubicBezTo>
                    <a:pt x="29" y="110"/>
                    <a:pt x="36" y="115"/>
                    <a:pt x="40" y="118"/>
                  </a:cubicBezTo>
                  <a:cubicBezTo>
                    <a:pt x="44" y="116"/>
                    <a:pt x="42" y="110"/>
                    <a:pt x="45" y="113"/>
                  </a:cubicBezTo>
                  <a:cubicBezTo>
                    <a:pt x="49" y="116"/>
                    <a:pt x="45" y="118"/>
                    <a:pt x="50" y="121"/>
                  </a:cubicBezTo>
                  <a:cubicBezTo>
                    <a:pt x="55" y="123"/>
                    <a:pt x="58" y="120"/>
                    <a:pt x="59" y="121"/>
                  </a:cubicBezTo>
                  <a:cubicBezTo>
                    <a:pt x="61" y="123"/>
                    <a:pt x="64" y="118"/>
                    <a:pt x="68" y="117"/>
                  </a:cubicBezTo>
                  <a:cubicBezTo>
                    <a:pt x="68" y="79"/>
                    <a:pt x="68" y="79"/>
                    <a:pt x="68" y="79"/>
                  </a:cubicBezTo>
                  <a:cubicBezTo>
                    <a:pt x="68" y="52"/>
                    <a:pt x="68" y="52"/>
                    <a:pt x="68" y="52"/>
                  </a:cubicBezTo>
                  <a:cubicBezTo>
                    <a:pt x="76" y="52"/>
                    <a:pt x="76" y="52"/>
                    <a:pt x="76" y="52"/>
                  </a:cubicBezTo>
                  <a:cubicBezTo>
                    <a:pt x="76" y="16"/>
                    <a:pt x="76" y="16"/>
                    <a:pt x="76" y="16"/>
                  </a:cubicBezTo>
                  <a:cubicBezTo>
                    <a:pt x="76" y="16"/>
                    <a:pt x="81" y="14"/>
                    <a:pt x="88" y="14"/>
                  </a:cubicBezTo>
                  <a:cubicBezTo>
                    <a:pt x="94" y="13"/>
                    <a:pt x="94" y="11"/>
                    <a:pt x="96" y="15"/>
                  </a:cubicBezTo>
                  <a:cubicBezTo>
                    <a:pt x="97" y="19"/>
                    <a:pt x="100" y="13"/>
                    <a:pt x="102" y="13"/>
                  </a:cubicBezTo>
                  <a:cubicBezTo>
                    <a:pt x="105" y="13"/>
                    <a:pt x="106" y="11"/>
                    <a:pt x="110" y="10"/>
                  </a:cubicBezTo>
                  <a:cubicBezTo>
                    <a:pt x="106" y="6"/>
                    <a:pt x="102" y="7"/>
                    <a:pt x="95" y="9"/>
                  </a:cubicBezTo>
                  <a:cubicBezTo>
                    <a:pt x="95" y="9"/>
                    <a:pt x="83" y="12"/>
                    <a:pt x="80" y="12"/>
                  </a:cubicBezTo>
                  <a:cubicBezTo>
                    <a:pt x="77" y="13"/>
                    <a:pt x="76" y="10"/>
                    <a:pt x="76" y="11"/>
                  </a:cubicBezTo>
                  <a:cubicBezTo>
                    <a:pt x="75" y="13"/>
                    <a:pt x="74" y="13"/>
                    <a:pt x="72" y="11"/>
                  </a:cubicBezTo>
                  <a:cubicBezTo>
                    <a:pt x="69" y="9"/>
                    <a:pt x="60" y="14"/>
                    <a:pt x="57" y="8"/>
                  </a:cubicBezTo>
                  <a:cubicBezTo>
                    <a:pt x="56" y="6"/>
                    <a:pt x="55" y="6"/>
                    <a:pt x="50" y="6"/>
                  </a:cubicBezTo>
                  <a:cubicBezTo>
                    <a:pt x="46" y="6"/>
                    <a:pt x="26" y="6"/>
                    <a:pt x="21" y="6"/>
                  </a:cubicBezTo>
                  <a:cubicBezTo>
                    <a:pt x="16" y="6"/>
                    <a:pt x="18" y="0"/>
                    <a:pt x="13" y="3"/>
                  </a:cubicBezTo>
                  <a:cubicBezTo>
                    <a:pt x="7" y="5"/>
                    <a:pt x="8" y="5"/>
                    <a:pt x="2" y="5"/>
                  </a:cubicBezTo>
                  <a:close/>
                </a:path>
              </a:pathLst>
            </a:custGeom>
            <a:grpFill/>
            <a:ln w="3175" cap="rnd" cmpd="sng">
              <a:solidFill>
                <a:schemeClr val="bg1"/>
              </a:solidFill>
              <a:prstDash val="solid"/>
              <a:round/>
              <a:headEnd/>
              <a:tailEnd/>
            </a:ln>
          </p:spPr>
          <p:txBody>
            <a:bodyPr/>
            <a:lstStyle/>
            <a:p>
              <a:endParaRPr lang="en-GB"/>
            </a:p>
          </p:txBody>
        </p:sp>
        <p:sp>
          <p:nvSpPr>
            <p:cNvPr id="48" name="Freeform 21"/>
            <p:cNvSpPr>
              <a:spLocks/>
            </p:cNvSpPr>
            <p:nvPr/>
          </p:nvSpPr>
          <p:spPr bwMode="auto">
            <a:xfrm>
              <a:off x="3060" y="3276"/>
              <a:ext cx="444" cy="558"/>
            </a:xfrm>
            <a:custGeom>
              <a:avLst/>
              <a:gdLst/>
              <a:ahLst/>
              <a:cxnLst>
                <a:cxn ang="0">
                  <a:pos x="42" y="0"/>
                </a:cxn>
                <a:cxn ang="0">
                  <a:pos x="34" y="3"/>
                </a:cxn>
                <a:cxn ang="0">
                  <a:pos x="28" y="5"/>
                </a:cxn>
                <a:cxn ang="0">
                  <a:pos x="20" y="4"/>
                </a:cxn>
                <a:cxn ang="0">
                  <a:pos x="8" y="6"/>
                </a:cxn>
                <a:cxn ang="0">
                  <a:pos x="8" y="42"/>
                </a:cxn>
                <a:cxn ang="0">
                  <a:pos x="0" y="42"/>
                </a:cxn>
                <a:cxn ang="0">
                  <a:pos x="0" y="69"/>
                </a:cxn>
                <a:cxn ang="0">
                  <a:pos x="6" y="85"/>
                </a:cxn>
                <a:cxn ang="0">
                  <a:pos x="7" y="91"/>
                </a:cxn>
                <a:cxn ang="0">
                  <a:pos x="17" y="87"/>
                </a:cxn>
                <a:cxn ang="0">
                  <a:pos x="31" y="77"/>
                </a:cxn>
                <a:cxn ang="0">
                  <a:pos x="46" y="72"/>
                </a:cxn>
                <a:cxn ang="0">
                  <a:pos x="55" y="61"/>
                </a:cxn>
                <a:cxn ang="0">
                  <a:pos x="64" y="51"/>
                </a:cxn>
                <a:cxn ang="0">
                  <a:pos x="74" y="44"/>
                </a:cxn>
                <a:cxn ang="0">
                  <a:pos x="67" y="38"/>
                </a:cxn>
                <a:cxn ang="0">
                  <a:pos x="61" y="29"/>
                </a:cxn>
                <a:cxn ang="0">
                  <a:pos x="58" y="25"/>
                </a:cxn>
                <a:cxn ang="0">
                  <a:pos x="48" y="14"/>
                </a:cxn>
                <a:cxn ang="0">
                  <a:pos x="42" y="0"/>
                </a:cxn>
              </a:cxnLst>
              <a:rect l="0" t="0" r="r" b="b"/>
              <a:pathLst>
                <a:path w="74" h="93">
                  <a:moveTo>
                    <a:pt x="42" y="0"/>
                  </a:moveTo>
                  <a:cubicBezTo>
                    <a:pt x="38" y="1"/>
                    <a:pt x="37" y="3"/>
                    <a:pt x="34" y="3"/>
                  </a:cubicBezTo>
                  <a:cubicBezTo>
                    <a:pt x="32" y="3"/>
                    <a:pt x="29" y="9"/>
                    <a:pt x="28" y="5"/>
                  </a:cubicBezTo>
                  <a:cubicBezTo>
                    <a:pt x="26" y="1"/>
                    <a:pt x="26" y="3"/>
                    <a:pt x="20" y="4"/>
                  </a:cubicBezTo>
                  <a:cubicBezTo>
                    <a:pt x="13" y="4"/>
                    <a:pt x="8" y="6"/>
                    <a:pt x="8" y="6"/>
                  </a:cubicBezTo>
                  <a:cubicBezTo>
                    <a:pt x="8" y="42"/>
                    <a:pt x="8" y="42"/>
                    <a:pt x="8" y="42"/>
                  </a:cubicBezTo>
                  <a:cubicBezTo>
                    <a:pt x="0" y="42"/>
                    <a:pt x="0" y="42"/>
                    <a:pt x="0" y="42"/>
                  </a:cubicBezTo>
                  <a:cubicBezTo>
                    <a:pt x="0" y="69"/>
                    <a:pt x="0" y="69"/>
                    <a:pt x="0" y="69"/>
                  </a:cubicBezTo>
                  <a:cubicBezTo>
                    <a:pt x="3" y="73"/>
                    <a:pt x="7" y="83"/>
                    <a:pt x="6" y="85"/>
                  </a:cubicBezTo>
                  <a:cubicBezTo>
                    <a:pt x="4" y="87"/>
                    <a:pt x="4" y="91"/>
                    <a:pt x="7" y="91"/>
                  </a:cubicBezTo>
                  <a:cubicBezTo>
                    <a:pt x="9" y="90"/>
                    <a:pt x="12" y="93"/>
                    <a:pt x="17" y="87"/>
                  </a:cubicBezTo>
                  <a:cubicBezTo>
                    <a:pt x="23" y="81"/>
                    <a:pt x="20" y="70"/>
                    <a:pt x="31" y="77"/>
                  </a:cubicBezTo>
                  <a:cubicBezTo>
                    <a:pt x="42" y="84"/>
                    <a:pt x="44" y="78"/>
                    <a:pt x="46" y="72"/>
                  </a:cubicBezTo>
                  <a:cubicBezTo>
                    <a:pt x="48" y="67"/>
                    <a:pt x="53" y="68"/>
                    <a:pt x="55" y="61"/>
                  </a:cubicBezTo>
                  <a:cubicBezTo>
                    <a:pt x="56" y="54"/>
                    <a:pt x="62" y="56"/>
                    <a:pt x="64" y="51"/>
                  </a:cubicBezTo>
                  <a:cubicBezTo>
                    <a:pt x="65" y="46"/>
                    <a:pt x="69" y="48"/>
                    <a:pt x="74" y="44"/>
                  </a:cubicBezTo>
                  <a:cubicBezTo>
                    <a:pt x="72" y="39"/>
                    <a:pt x="71" y="40"/>
                    <a:pt x="67" y="38"/>
                  </a:cubicBezTo>
                  <a:cubicBezTo>
                    <a:pt x="63" y="37"/>
                    <a:pt x="61" y="33"/>
                    <a:pt x="61" y="29"/>
                  </a:cubicBezTo>
                  <a:cubicBezTo>
                    <a:pt x="62" y="25"/>
                    <a:pt x="58" y="28"/>
                    <a:pt x="58" y="25"/>
                  </a:cubicBezTo>
                  <a:cubicBezTo>
                    <a:pt x="58" y="22"/>
                    <a:pt x="49" y="22"/>
                    <a:pt x="48" y="14"/>
                  </a:cubicBezTo>
                  <a:cubicBezTo>
                    <a:pt x="47" y="10"/>
                    <a:pt x="43" y="8"/>
                    <a:pt x="42" y="0"/>
                  </a:cubicBezTo>
                  <a:close/>
                </a:path>
              </a:pathLst>
            </a:custGeom>
            <a:grpFill/>
            <a:ln w="3175" cap="rnd" cmpd="sng">
              <a:solidFill>
                <a:schemeClr val="bg1"/>
              </a:solidFill>
              <a:prstDash val="solid"/>
              <a:round/>
              <a:headEnd/>
              <a:tailEnd/>
            </a:ln>
          </p:spPr>
          <p:txBody>
            <a:bodyPr/>
            <a:lstStyle/>
            <a:p>
              <a:endParaRPr lang="en-GB"/>
            </a:p>
          </p:txBody>
        </p:sp>
        <p:sp>
          <p:nvSpPr>
            <p:cNvPr id="49" name="Freeform 22"/>
            <p:cNvSpPr>
              <a:spLocks/>
            </p:cNvSpPr>
            <p:nvPr/>
          </p:nvSpPr>
          <p:spPr bwMode="auto">
            <a:xfrm>
              <a:off x="3312" y="3144"/>
              <a:ext cx="384" cy="408"/>
            </a:xfrm>
            <a:custGeom>
              <a:avLst/>
              <a:gdLst/>
              <a:ahLst/>
              <a:cxnLst>
                <a:cxn ang="0">
                  <a:pos x="0" y="22"/>
                </a:cxn>
                <a:cxn ang="0">
                  <a:pos x="6" y="36"/>
                </a:cxn>
                <a:cxn ang="0">
                  <a:pos x="16" y="47"/>
                </a:cxn>
                <a:cxn ang="0">
                  <a:pos x="19" y="51"/>
                </a:cxn>
                <a:cxn ang="0">
                  <a:pos x="25" y="60"/>
                </a:cxn>
                <a:cxn ang="0">
                  <a:pos x="32" y="66"/>
                </a:cxn>
                <a:cxn ang="0">
                  <a:pos x="42" y="67"/>
                </a:cxn>
                <a:cxn ang="0">
                  <a:pos x="48" y="68"/>
                </a:cxn>
                <a:cxn ang="0">
                  <a:pos x="55" y="59"/>
                </a:cxn>
                <a:cxn ang="0">
                  <a:pos x="60" y="46"/>
                </a:cxn>
                <a:cxn ang="0">
                  <a:pos x="60" y="37"/>
                </a:cxn>
                <a:cxn ang="0">
                  <a:pos x="59" y="32"/>
                </a:cxn>
                <a:cxn ang="0">
                  <a:pos x="61" y="17"/>
                </a:cxn>
                <a:cxn ang="0">
                  <a:pos x="59" y="11"/>
                </a:cxn>
                <a:cxn ang="0">
                  <a:pos x="50" y="6"/>
                </a:cxn>
                <a:cxn ang="0">
                  <a:pos x="41" y="1"/>
                </a:cxn>
                <a:cxn ang="0">
                  <a:pos x="30" y="3"/>
                </a:cxn>
                <a:cxn ang="0">
                  <a:pos x="25" y="11"/>
                </a:cxn>
                <a:cxn ang="0">
                  <a:pos x="14" y="23"/>
                </a:cxn>
                <a:cxn ang="0">
                  <a:pos x="7" y="24"/>
                </a:cxn>
                <a:cxn ang="0">
                  <a:pos x="0" y="22"/>
                </a:cxn>
              </a:cxnLst>
              <a:rect l="0" t="0" r="r" b="b"/>
              <a:pathLst>
                <a:path w="64" h="68">
                  <a:moveTo>
                    <a:pt x="0" y="22"/>
                  </a:moveTo>
                  <a:cubicBezTo>
                    <a:pt x="1" y="30"/>
                    <a:pt x="5" y="32"/>
                    <a:pt x="6" y="36"/>
                  </a:cubicBezTo>
                  <a:cubicBezTo>
                    <a:pt x="7" y="44"/>
                    <a:pt x="16" y="44"/>
                    <a:pt x="16" y="47"/>
                  </a:cubicBezTo>
                  <a:cubicBezTo>
                    <a:pt x="16" y="50"/>
                    <a:pt x="20" y="47"/>
                    <a:pt x="19" y="51"/>
                  </a:cubicBezTo>
                  <a:cubicBezTo>
                    <a:pt x="19" y="55"/>
                    <a:pt x="21" y="59"/>
                    <a:pt x="25" y="60"/>
                  </a:cubicBezTo>
                  <a:cubicBezTo>
                    <a:pt x="29" y="62"/>
                    <a:pt x="30" y="61"/>
                    <a:pt x="32" y="66"/>
                  </a:cubicBezTo>
                  <a:cubicBezTo>
                    <a:pt x="37" y="65"/>
                    <a:pt x="39" y="68"/>
                    <a:pt x="42" y="67"/>
                  </a:cubicBezTo>
                  <a:cubicBezTo>
                    <a:pt x="45" y="67"/>
                    <a:pt x="46" y="67"/>
                    <a:pt x="48" y="68"/>
                  </a:cubicBezTo>
                  <a:cubicBezTo>
                    <a:pt x="48" y="68"/>
                    <a:pt x="52" y="62"/>
                    <a:pt x="55" y="59"/>
                  </a:cubicBezTo>
                  <a:cubicBezTo>
                    <a:pt x="58" y="55"/>
                    <a:pt x="55" y="54"/>
                    <a:pt x="60" y="46"/>
                  </a:cubicBezTo>
                  <a:cubicBezTo>
                    <a:pt x="64" y="40"/>
                    <a:pt x="58" y="41"/>
                    <a:pt x="60" y="37"/>
                  </a:cubicBezTo>
                  <a:cubicBezTo>
                    <a:pt x="61" y="34"/>
                    <a:pt x="57" y="32"/>
                    <a:pt x="59" y="32"/>
                  </a:cubicBezTo>
                  <a:cubicBezTo>
                    <a:pt x="61" y="32"/>
                    <a:pt x="62" y="21"/>
                    <a:pt x="61" y="17"/>
                  </a:cubicBezTo>
                  <a:cubicBezTo>
                    <a:pt x="59" y="13"/>
                    <a:pt x="62" y="13"/>
                    <a:pt x="59" y="11"/>
                  </a:cubicBezTo>
                  <a:cubicBezTo>
                    <a:pt x="56" y="9"/>
                    <a:pt x="54" y="10"/>
                    <a:pt x="50" y="6"/>
                  </a:cubicBezTo>
                  <a:cubicBezTo>
                    <a:pt x="45" y="3"/>
                    <a:pt x="39" y="8"/>
                    <a:pt x="41" y="1"/>
                  </a:cubicBezTo>
                  <a:cubicBezTo>
                    <a:pt x="38" y="1"/>
                    <a:pt x="35" y="0"/>
                    <a:pt x="30" y="3"/>
                  </a:cubicBezTo>
                  <a:cubicBezTo>
                    <a:pt x="26" y="6"/>
                    <a:pt x="30" y="9"/>
                    <a:pt x="25" y="11"/>
                  </a:cubicBezTo>
                  <a:cubicBezTo>
                    <a:pt x="20" y="13"/>
                    <a:pt x="17" y="19"/>
                    <a:pt x="14" y="23"/>
                  </a:cubicBezTo>
                  <a:cubicBezTo>
                    <a:pt x="10" y="28"/>
                    <a:pt x="9" y="22"/>
                    <a:pt x="7" y="24"/>
                  </a:cubicBezTo>
                  <a:cubicBezTo>
                    <a:pt x="4" y="25"/>
                    <a:pt x="5" y="22"/>
                    <a:pt x="0" y="22"/>
                  </a:cubicBezTo>
                  <a:close/>
                </a:path>
              </a:pathLst>
            </a:custGeom>
            <a:grpFill/>
            <a:ln w="3175" cap="rnd" cmpd="sng">
              <a:solidFill>
                <a:schemeClr val="bg1"/>
              </a:solidFill>
              <a:prstDash val="solid"/>
              <a:round/>
              <a:headEnd/>
              <a:tailEnd/>
            </a:ln>
          </p:spPr>
          <p:txBody>
            <a:bodyPr/>
            <a:lstStyle/>
            <a:p>
              <a:endParaRPr lang="en-GB"/>
            </a:p>
          </p:txBody>
        </p:sp>
        <p:sp>
          <p:nvSpPr>
            <p:cNvPr id="50" name="Freeform 23"/>
            <p:cNvSpPr>
              <a:spLocks/>
            </p:cNvSpPr>
            <p:nvPr/>
          </p:nvSpPr>
          <p:spPr bwMode="auto">
            <a:xfrm>
              <a:off x="2892" y="3534"/>
              <a:ext cx="780" cy="780"/>
            </a:xfrm>
            <a:custGeom>
              <a:avLst/>
              <a:gdLst/>
              <a:ahLst/>
              <a:cxnLst>
                <a:cxn ang="0">
                  <a:pos x="102" y="1"/>
                </a:cxn>
                <a:cxn ang="0">
                  <a:pos x="112" y="2"/>
                </a:cxn>
                <a:cxn ang="0">
                  <a:pos x="118" y="3"/>
                </a:cxn>
                <a:cxn ang="0">
                  <a:pos x="123" y="39"/>
                </a:cxn>
                <a:cxn ang="0">
                  <a:pos x="114" y="43"/>
                </a:cxn>
                <a:cxn ang="0">
                  <a:pos x="121" y="53"/>
                </a:cxn>
                <a:cxn ang="0">
                  <a:pos x="124" y="47"/>
                </a:cxn>
                <a:cxn ang="0">
                  <a:pos x="130" y="47"/>
                </a:cxn>
                <a:cxn ang="0">
                  <a:pos x="115" y="79"/>
                </a:cxn>
                <a:cxn ang="0">
                  <a:pos x="102" y="99"/>
                </a:cxn>
                <a:cxn ang="0">
                  <a:pos x="83" y="117"/>
                </a:cxn>
                <a:cxn ang="0">
                  <a:pos x="73" y="120"/>
                </a:cxn>
                <a:cxn ang="0">
                  <a:pos x="67" y="122"/>
                </a:cxn>
                <a:cxn ang="0">
                  <a:pos x="56" y="122"/>
                </a:cxn>
                <a:cxn ang="0">
                  <a:pos x="47" y="121"/>
                </a:cxn>
                <a:cxn ang="0">
                  <a:pos x="41" y="125"/>
                </a:cxn>
                <a:cxn ang="0">
                  <a:pos x="34" y="126"/>
                </a:cxn>
                <a:cxn ang="0">
                  <a:pos x="28" y="129"/>
                </a:cxn>
                <a:cxn ang="0">
                  <a:pos x="24" y="129"/>
                </a:cxn>
                <a:cxn ang="0">
                  <a:pos x="22" y="126"/>
                </a:cxn>
                <a:cxn ang="0">
                  <a:pos x="19" y="123"/>
                </a:cxn>
                <a:cxn ang="0">
                  <a:pos x="16" y="124"/>
                </a:cxn>
                <a:cxn ang="0">
                  <a:pos x="15" y="120"/>
                </a:cxn>
                <a:cxn ang="0">
                  <a:pos x="12" y="113"/>
                </a:cxn>
                <a:cxn ang="0">
                  <a:pos x="12" y="108"/>
                </a:cxn>
                <a:cxn ang="0">
                  <a:pos x="11" y="92"/>
                </a:cxn>
                <a:cxn ang="0">
                  <a:pos x="0" y="65"/>
                </a:cxn>
                <a:cxn ang="0">
                  <a:pos x="5" y="60"/>
                </a:cxn>
                <a:cxn ang="0">
                  <a:pos x="10" y="68"/>
                </a:cxn>
                <a:cxn ang="0">
                  <a:pos x="19" y="68"/>
                </a:cxn>
                <a:cxn ang="0">
                  <a:pos x="28" y="64"/>
                </a:cxn>
                <a:cxn ang="0">
                  <a:pos x="28" y="26"/>
                </a:cxn>
                <a:cxn ang="0">
                  <a:pos x="34" y="42"/>
                </a:cxn>
                <a:cxn ang="0">
                  <a:pos x="35" y="48"/>
                </a:cxn>
                <a:cxn ang="0">
                  <a:pos x="45" y="44"/>
                </a:cxn>
                <a:cxn ang="0">
                  <a:pos x="59" y="34"/>
                </a:cxn>
                <a:cxn ang="0">
                  <a:pos x="74" y="29"/>
                </a:cxn>
                <a:cxn ang="0">
                  <a:pos x="83" y="18"/>
                </a:cxn>
                <a:cxn ang="0">
                  <a:pos x="92" y="8"/>
                </a:cxn>
                <a:cxn ang="0">
                  <a:pos x="102" y="1"/>
                </a:cxn>
              </a:cxnLst>
              <a:rect l="0" t="0" r="r" b="b"/>
              <a:pathLst>
                <a:path w="130" h="130">
                  <a:moveTo>
                    <a:pt x="102" y="1"/>
                  </a:moveTo>
                  <a:cubicBezTo>
                    <a:pt x="107" y="0"/>
                    <a:pt x="109" y="3"/>
                    <a:pt x="112" y="2"/>
                  </a:cubicBezTo>
                  <a:cubicBezTo>
                    <a:pt x="115" y="2"/>
                    <a:pt x="116" y="2"/>
                    <a:pt x="118" y="3"/>
                  </a:cubicBezTo>
                  <a:cubicBezTo>
                    <a:pt x="120" y="11"/>
                    <a:pt x="125" y="30"/>
                    <a:pt x="123" y="39"/>
                  </a:cubicBezTo>
                  <a:cubicBezTo>
                    <a:pt x="117" y="34"/>
                    <a:pt x="116" y="37"/>
                    <a:pt x="114" y="43"/>
                  </a:cubicBezTo>
                  <a:cubicBezTo>
                    <a:pt x="112" y="48"/>
                    <a:pt x="118" y="53"/>
                    <a:pt x="121" y="53"/>
                  </a:cubicBezTo>
                  <a:cubicBezTo>
                    <a:pt x="125" y="52"/>
                    <a:pt x="122" y="47"/>
                    <a:pt x="124" y="47"/>
                  </a:cubicBezTo>
                  <a:cubicBezTo>
                    <a:pt x="130" y="47"/>
                    <a:pt x="130" y="47"/>
                    <a:pt x="130" y="47"/>
                  </a:cubicBezTo>
                  <a:cubicBezTo>
                    <a:pt x="128" y="73"/>
                    <a:pt x="123" y="60"/>
                    <a:pt x="115" y="79"/>
                  </a:cubicBezTo>
                  <a:cubicBezTo>
                    <a:pt x="108" y="95"/>
                    <a:pt x="105" y="93"/>
                    <a:pt x="102" y="99"/>
                  </a:cubicBezTo>
                  <a:cubicBezTo>
                    <a:pt x="94" y="109"/>
                    <a:pt x="87" y="114"/>
                    <a:pt x="83" y="117"/>
                  </a:cubicBezTo>
                  <a:cubicBezTo>
                    <a:pt x="79" y="120"/>
                    <a:pt x="72" y="116"/>
                    <a:pt x="73" y="120"/>
                  </a:cubicBezTo>
                  <a:cubicBezTo>
                    <a:pt x="74" y="124"/>
                    <a:pt x="69" y="119"/>
                    <a:pt x="67" y="122"/>
                  </a:cubicBezTo>
                  <a:cubicBezTo>
                    <a:pt x="64" y="125"/>
                    <a:pt x="58" y="120"/>
                    <a:pt x="56" y="122"/>
                  </a:cubicBezTo>
                  <a:cubicBezTo>
                    <a:pt x="53" y="123"/>
                    <a:pt x="50" y="120"/>
                    <a:pt x="47" y="121"/>
                  </a:cubicBezTo>
                  <a:cubicBezTo>
                    <a:pt x="44" y="121"/>
                    <a:pt x="45" y="123"/>
                    <a:pt x="41" y="125"/>
                  </a:cubicBezTo>
                  <a:cubicBezTo>
                    <a:pt x="37" y="127"/>
                    <a:pt x="38" y="125"/>
                    <a:pt x="34" y="126"/>
                  </a:cubicBezTo>
                  <a:cubicBezTo>
                    <a:pt x="29" y="126"/>
                    <a:pt x="29" y="130"/>
                    <a:pt x="28" y="129"/>
                  </a:cubicBezTo>
                  <a:cubicBezTo>
                    <a:pt x="26" y="129"/>
                    <a:pt x="25" y="130"/>
                    <a:pt x="24" y="129"/>
                  </a:cubicBezTo>
                  <a:cubicBezTo>
                    <a:pt x="24" y="127"/>
                    <a:pt x="22" y="129"/>
                    <a:pt x="22" y="126"/>
                  </a:cubicBezTo>
                  <a:cubicBezTo>
                    <a:pt x="22" y="124"/>
                    <a:pt x="19" y="127"/>
                    <a:pt x="19" y="123"/>
                  </a:cubicBezTo>
                  <a:cubicBezTo>
                    <a:pt x="19" y="121"/>
                    <a:pt x="16" y="121"/>
                    <a:pt x="16" y="124"/>
                  </a:cubicBezTo>
                  <a:cubicBezTo>
                    <a:pt x="15" y="126"/>
                    <a:pt x="13" y="122"/>
                    <a:pt x="15" y="120"/>
                  </a:cubicBezTo>
                  <a:cubicBezTo>
                    <a:pt x="16" y="119"/>
                    <a:pt x="15" y="118"/>
                    <a:pt x="12" y="113"/>
                  </a:cubicBezTo>
                  <a:cubicBezTo>
                    <a:pt x="10" y="109"/>
                    <a:pt x="11" y="107"/>
                    <a:pt x="12" y="108"/>
                  </a:cubicBezTo>
                  <a:cubicBezTo>
                    <a:pt x="14" y="109"/>
                    <a:pt x="19" y="103"/>
                    <a:pt x="11" y="92"/>
                  </a:cubicBezTo>
                  <a:cubicBezTo>
                    <a:pt x="2" y="79"/>
                    <a:pt x="6" y="73"/>
                    <a:pt x="0" y="65"/>
                  </a:cubicBezTo>
                  <a:cubicBezTo>
                    <a:pt x="4" y="63"/>
                    <a:pt x="2" y="57"/>
                    <a:pt x="5" y="60"/>
                  </a:cubicBezTo>
                  <a:cubicBezTo>
                    <a:pt x="9" y="63"/>
                    <a:pt x="5" y="65"/>
                    <a:pt x="10" y="68"/>
                  </a:cubicBezTo>
                  <a:cubicBezTo>
                    <a:pt x="15" y="70"/>
                    <a:pt x="18" y="67"/>
                    <a:pt x="19" y="68"/>
                  </a:cubicBezTo>
                  <a:cubicBezTo>
                    <a:pt x="21" y="70"/>
                    <a:pt x="24" y="65"/>
                    <a:pt x="28" y="64"/>
                  </a:cubicBezTo>
                  <a:cubicBezTo>
                    <a:pt x="28" y="26"/>
                    <a:pt x="28" y="26"/>
                    <a:pt x="28" y="26"/>
                  </a:cubicBezTo>
                  <a:cubicBezTo>
                    <a:pt x="31" y="30"/>
                    <a:pt x="35" y="40"/>
                    <a:pt x="34" y="42"/>
                  </a:cubicBezTo>
                  <a:cubicBezTo>
                    <a:pt x="32" y="44"/>
                    <a:pt x="32" y="48"/>
                    <a:pt x="35" y="48"/>
                  </a:cubicBezTo>
                  <a:cubicBezTo>
                    <a:pt x="37" y="47"/>
                    <a:pt x="40" y="50"/>
                    <a:pt x="45" y="44"/>
                  </a:cubicBezTo>
                  <a:cubicBezTo>
                    <a:pt x="51" y="38"/>
                    <a:pt x="48" y="27"/>
                    <a:pt x="59" y="34"/>
                  </a:cubicBezTo>
                  <a:cubicBezTo>
                    <a:pt x="70" y="41"/>
                    <a:pt x="72" y="35"/>
                    <a:pt x="74" y="29"/>
                  </a:cubicBezTo>
                  <a:cubicBezTo>
                    <a:pt x="76" y="24"/>
                    <a:pt x="81" y="25"/>
                    <a:pt x="83" y="18"/>
                  </a:cubicBezTo>
                  <a:cubicBezTo>
                    <a:pt x="84" y="11"/>
                    <a:pt x="90" y="13"/>
                    <a:pt x="92" y="8"/>
                  </a:cubicBezTo>
                  <a:cubicBezTo>
                    <a:pt x="93" y="3"/>
                    <a:pt x="97" y="5"/>
                    <a:pt x="102" y="1"/>
                  </a:cubicBezTo>
                  <a:close/>
                </a:path>
              </a:pathLst>
            </a:custGeom>
            <a:grpFill/>
            <a:ln w="3175" cap="rnd" cmpd="sng">
              <a:solidFill>
                <a:schemeClr val="bg1"/>
              </a:solidFill>
              <a:prstDash val="solid"/>
              <a:round/>
              <a:headEnd/>
              <a:tailEnd/>
            </a:ln>
          </p:spPr>
          <p:txBody>
            <a:bodyPr/>
            <a:lstStyle/>
            <a:p>
              <a:endParaRPr lang="en-GB"/>
            </a:p>
          </p:txBody>
        </p:sp>
        <p:sp>
          <p:nvSpPr>
            <p:cNvPr id="51" name="Freeform 24"/>
            <p:cNvSpPr>
              <a:spLocks/>
            </p:cNvSpPr>
            <p:nvPr/>
          </p:nvSpPr>
          <p:spPr bwMode="auto">
            <a:xfrm>
              <a:off x="3384" y="3912"/>
              <a:ext cx="132" cy="144"/>
            </a:xfrm>
            <a:custGeom>
              <a:avLst/>
              <a:gdLst/>
              <a:ahLst/>
              <a:cxnLst>
                <a:cxn ang="0">
                  <a:pos x="8" y="23"/>
                </a:cxn>
                <a:cxn ang="0">
                  <a:pos x="3" y="11"/>
                </a:cxn>
                <a:cxn ang="0">
                  <a:pos x="16" y="3"/>
                </a:cxn>
                <a:cxn ang="0">
                  <a:pos x="20" y="12"/>
                </a:cxn>
                <a:cxn ang="0">
                  <a:pos x="11" y="21"/>
                </a:cxn>
                <a:cxn ang="0">
                  <a:pos x="8" y="23"/>
                </a:cxn>
              </a:cxnLst>
              <a:rect l="0" t="0" r="r" b="b"/>
              <a:pathLst>
                <a:path w="22" h="24">
                  <a:moveTo>
                    <a:pt x="8" y="23"/>
                  </a:moveTo>
                  <a:cubicBezTo>
                    <a:pt x="4" y="18"/>
                    <a:pt x="0" y="15"/>
                    <a:pt x="3" y="11"/>
                  </a:cubicBezTo>
                  <a:cubicBezTo>
                    <a:pt x="7" y="6"/>
                    <a:pt x="13" y="0"/>
                    <a:pt x="16" y="3"/>
                  </a:cubicBezTo>
                  <a:cubicBezTo>
                    <a:pt x="18" y="6"/>
                    <a:pt x="22" y="6"/>
                    <a:pt x="20" y="12"/>
                  </a:cubicBezTo>
                  <a:cubicBezTo>
                    <a:pt x="18" y="18"/>
                    <a:pt x="13" y="18"/>
                    <a:pt x="11" y="21"/>
                  </a:cubicBezTo>
                  <a:cubicBezTo>
                    <a:pt x="9" y="24"/>
                    <a:pt x="9" y="24"/>
                    <a:pt x="8" y="23"/>
                  </a:cubicBezTo>
                  <a:close/>
                </a:path>
              </a:pathLst>
            </a:custGeom>
            <a:grpFill/>
            <a:ln w="3175" cap="rnd" cmpd="sng">
              <a:solidFill>
                <a:schemeClr val="bg1"/>
              </a:solidFill>
              <a:prstDash val="solid"/>
              <a:round/>
              <a:headEnd/>
              <a:tailEnd/>
            </a:ln>
          </p:spPr>
          <p:txBody>
            <a:bodyPr/>
            <a:lstStyle/>
            <a:p>
              <a:endParaRPr lang="en-GB"/>
            </a:p>
          </p:txBody>
        </p:sp>
        <p:sp>
          <p:nvSpPr>
            <p:cNvPr id="52" name="Freeform 25"/>
            <p:cNvSpPr>
              <a:spLocks/>
            </p:cNvSpPr>
            <p:nvPr/>
          </p:nvSpPr>
          <p:spPr bwMode="auto">
            <a:xfrm>
              <a:off x="3564" y="3738"/>
              <a:ext cx="78" cy="114"/>
            </a:xfrm>
            <a:custGeom>
              <a:avLst/>
              <a:gdLst/>
              <a:ahLst/>
              <a:cxnLst>
                <a:cxn ang="0">
                  <a:pos x="11" y="5"/>
                </a:cxn>
                <a:cxn ang="0">
                  <a:pos x="12" y="13"/>
                </a:cxn>
                <a:cxn ang="0">
                  <a:pos x="9" y="19"/>
                </a:cxn>
                <a:cxn ang="0">
                  <a:pos x="2" y="9"/>
                </a:cxn>
                <a:cxn ang="0">
                  <a:pos x="11" y="5"/>
                </a:cxn>
              </a:cxnLst>
              <a:rect l="0" t="0" r="r" b="b"/>
              <a:pathLst>
                <a:path w="13" h="19">
                  <a:moveTo>
                    <a:pt x="11" y="5"/>
                  </a:moveTo>
                  <a:cubicBezTo>
                    <a:pt x="12" y="13"/>
                    <a:pt x="12" y="13"/>
                    <a:pt x="12" y="13"/>
                  </a:cubicBezTo>
                  <a:cubicBezTo>
                    <a:pt x="10" y="13"/>
                    <a:pt x="13" y="18"/>
                    <a:pt x="9" y="19"/>
                  </a:cubicBezTo>
                  <a:cubicBezTo>
                    <a:pt x="6" y="19"/>
                    <a:pt x="0" y="14"/>
                    <a:pt x="2" y="9"/>
                  </a:cubicBezTo>
                  <a:cubicBezTo>
                    <a:pt x="4" y="3"/>
                    <a:pt x="5" y="0"/>
                    <a:pt x="11" y="5"/>
                  </a:cubicBezTo>
                  <a:close/>
                </a:path>
              </a:pathLst>
            </a:custGeom>
            <a:grpFill/>
            <a:ln w="3175" cap="rnd" cmpd="sng">
              <a:solidFill>
                <a:schemeClr val="bg1"/>
              </a:solidFill>
              <a:prstDash val="solid"/>
              <a:round/>
              <a:headEnd/>
              <a:tailEnd/>
            </a:ln>
          </p:spPr>
          <p:txBody>
            <a:bodyPr/>
            <a:lstStyle/>
            <a:p>
              <a:endParaRPr lang="en-GB"/>
            </a:p>
          </p:txBody>
        </p:sp>
        <p:sp>
          <p:nvSpPr>
            <p:cNvPr id="53" name="Freeform 26"/>
            <p:cNvSpPr>
              <a:spLocks/>
            </p:cNvSpPr>
            <p:nvPr/>
          </p:nvSpPr>
          <p:spPr bwMode="auto">
            <a:xfrm>
              <a:off x="3660" y="2790"/>
              <a:ext cx="168" cy="456"/>
            </a:xfrm>
            <a:custGeom>
              <a:avLst/>
              <a:gdLst/>
              <a:ahLst/>
              <a:cxnLst>
                <a:cxn ang="0">
                  <a:pos x="5" y="44"/>
                </a:cxn>
                <a:cxn ang="0">
                  <a:pos x="9" y="49"/>
                </a:cxn>
                <a:cxn ang="0">
                  <a:pos x="16" y="56"/>
                </a:cxn>
                <a:cxn ang="0">
                  <a:pos x="15" y="66"/>
                </a:cxn>
                <a:cxn ang="0">
                  <a:pos x="20" y="75"/>
                </a:cxn>
                <a:cxn ang="0">
                  <a:pos x="20" y="70"/>
                </a:cxn>
                <a:cxn ang="0">
                  <a:pos x="24" y="65"/>
                </a:cxn>
                <a:cxn ang="0">
                  <a:pos x="25" y="58"/>
                </a:cxn>
                <a:cxn ang="0">
                  <a:pos x="23" y="46"/>
                </a:cxn>
                <a:cxn ang="0">
                  <a:pos x="15" y="36"/>
                </a:cxn>
                <a:cxn ang="0">
                  <a:pos x="15" y="25"/>
                </a:cxn>
                <a:cxn ang="0">
                  <a:pos x="17" y="20"/>
                </a:cxn>
                <a:cxn ang="0">
                  <a:pos x="15" y="10"/>
                </a:cxn>
                <a:cxn ang="0">
                  <a:pos x="10" y="2"/>
                </a:cxn>
                <a:cxn ang="0">
                  <a:pos x="3" y="0"/>
                </a:cxn>
                <a:cxn ang="0">
                  <a:pos x="5" y="3"/>
                </a:cxn>
                <a:cxn ang="0">
                  <a:pos x="6" y="7"/>
                </a:cxn>
                <a:cxn ang="0">
                  <a:pos x="7" y="13"/>
                </a:cxn>
                <a:cxn ang="0">
                  <a:pos x="5" y="18"/>
                </a:cxn>
                <a:cxn ang="0">
                  <a:pos x="5" y="25"/>
                </a:cxn>
                <a:cxn ang="0">
                  <a:pos x="5" y="31"/>
                </a:cxn>
                <a:cxn ang="0">
                  <a:pos x="2" y="39"/>
                </a:cxn>
                <a:cxn ang="0">
                  <a:pos x="5" y="44"/>
                </a:cxn>
              </a:cxnLst>
              <a:rect l="0" t="0" r="r" b="b"/>
              <a:pathLst>
                <a:path w="28" h="76">
                  <a:moveTo>
                    <a:pt x="5" y="44"/>
                  </a:moveTo>
                  <a:cubicBezTo>
                    <a:pt x="6" y="47"/>
                    <a:pt x="7" y="50"/>
                    <a:pt x="9" y="49"/>
                  </a:cubicBezTo>
                  <a:cubicBezTo>
                    <a:pt x="15" y="48"/>
                    <a:pt x="16" y="50"/>
                    <a:pt x="16" y="56"/>
                  </a:cubicBezTo>
                  <a:cubicBezTo>
                    <a:pt x="15" y="62"/>
                    <a:pt x="10" y="61"/>
                    <a:pt x="15" y="66"/>
                  </a:cubicBezTo>
                  <a:cubicBezTo>
                    <a:pt x="20" y="72"/>
                    <a:pt x="19" y="74"/>
                    <a:pt x="20" y="75"/>
                  </a:cubicBezTo>
                  <a:cubicBezTo>
                    <a:pt x="21" y="76"/>
                    <a:pt x="21" y="73"/>
                    <a:pt x="20" y="70"/>
                  </a:cubicBezTo>
                  <a:cubicBezTo>
                    <a:pt x="19" y="68"/>
                    <a:pt x="22" y="65"/>
                    <a:pt x="24" y="65"/>
                  </a:cubicBezTo>
                  <a:cubicBezTo>
                    <a:pt x="26" y="65"/>
                    <a:pt x="26" y="62"/>
                    <a:pt x="25" y="58"/>
                  </a:cubicBezTo>
                  <a:cubicBezTo>
                    <a:pt x="25" y="53"/>
                    <a:pt x="28" y="51"/>
                    <a:pt x="23" y="46"/>
                  </a:cubicBezTo>
                  <a:cubicBezTo>
                    <a:pt x="18" y="40"/>
                    <a:pt x="16" y="40"/>
                    <a:pt x="15" y="36"/>
                  </a:cubicBezTo>
                  <a:cubicBezTo>
                    <a:pt x="15" y="33"/>
                    <a:pt x="13" y="27"/>
                    <a:pt x="15" y="25"/>
                  </a:cubicBezTo>
                  <a:cubicBezTo>
                    <a:pt x="17" y="22"/>
                    <a:pt x="15" y="21"/>
                    <a:pt x="17" y="20"/>
                  </a:cubicBezTo>
                  <a:cubicBezTo>
                    <a:pt x="13" y="16"/>
                    <a:pt x="16" y="15"/>
                    <a:pt x="15" y="10"/>
                  </a:cubicBezTo>
                  <a:cubicBezTo>
                    <a:pt x="13" y="6"/>
                    <a:pt x="13" y="3"/>
                    <a:pt x="10" y="2"/>
                  </a:cubicBezTo>
                  <a:cubicBezTo>
                    <a:pt x="7" y="1"/>
                    <a:pt x="5" y="1"/>
                    <a:pt x="3" y="0"/>
                  </a:cubicBezTo>
                  <a:cubicBezTo>
                    <a:pt x="3" y="3"/>
                    <a:pt x="3" y="1"/>
                    <a:pt x="5" y="3"/>
                  </a:cubicBezTo>
                  <a:cubicBezTo>
                    <a:pt x="7" y="5"/>
                    <a:pt x="4" y="5"/>
                    <a:pt x="6" y="7"/>
                  </a:cubicBezTo>
                  <a:cubicBezTo>
                    <a:pt x="8" y="10"/>
                    <a:pt x="9" y="11"/>
                    <a:pt x="7" y="13"/>
                  </a:cubicBezTo>
                  <a:cubicBezTo>
                    <a:pt x="4" y="15"/>
                    <a:pt x="7" y="16"/>
                    <a:pt x="5" y="18"/>
                  </a:cubicBezTo>
                  <a:cubicBezTo>
                    <a:pt x="4" y="21"/>
                    <a:pt x="6" y="21"/>
                    <a:pt x="5" y="25"/>
                  </a:cubicBezTo>
                  <a:cubicBezTo>
                    <a:pt x="5" y="28"/>
                    <a:pt x="9" y="31"/>
                    <a:pt x="5" y="31"/>
                  </a:cubicBezTo>
                  <a:cubicBezTo>
                    <a:pt x="0" y="31"/>
                    <a:pt x="4" y="37"/>
                    <a:pt x="2" y="39"/>
                  </a:cubicBezTo>
                  <a:cubicBezTo>
                    <a:pt x="0" y="42"/>
                    <a:pt x="3" y="43"/>
                    <a:pt x="5" y="44"/>
                  </a:cubicBezTo>
                  <a:close/>
                </a:path>
              </a:pathLst>
            </a:custGeom>
            <a:grpFill/>
            <a:ln w="3175" cap="rnd" cmpd="sng">
              <a:solidFill>
                <a:schemeClr val="bg1"/>
              </a:solidFill>
              <a:prstDash val="solid"/>
              <a:round/>
              <a:headEnd/>
              <a:tailEnd/>
            </a:ln>
          </p:spPr>
          <p:txBody>
            <a:bodyPr/>
            <a:lstStyle/>
            <a:p>
              <a:endParaRPr lang="en-GB"/>
            </a:p>
          </p:txBody>
        </p:sp>
        <p:sp>
          <p:nvSpPr>
            <p:cNvPr id="54" name="Freeform 27"/>
            <p:cNvSpPr>
              <a:spLocks/>
            </p:cNvSpPr>
            <p:nvPr/>
          </p:nvSpPr>
          <p:spPr bwMode="auto">
            <a:xfrm>
              <a:off x="2730" y="876"/>
              <a:ext cx="528" cy="948"/>
            </a:xfrm>
            <a:custGeom>
              <a:avLst/>
              <a:gdLst/>
              <a:ahLst/>
              <a:cxnLst>
                <a:cxn ang="0">
                  <a:pos x="19" y="156"/>
                </a:cxn>
                <a:cxn ang="0">
                  <a:pos x="26" y="154"/>
                </a:cxn>
                <a:cxn ang="0">
                  <a:pos x="32" y="155"/>
                </a:cxn>
                <a:cxn ang="0">
                  <a:pos x="46" y="149"/>
                </a:cxn>
                <a:cxn ang="0">
                  <a:pos x="46" y="143"/>
                </a:cxn>
                <a:cxn ang="0">
                  <a:pos x="63" y="136"/>
                </a:cxn>
                <a:cxn ang="0">
                  <a:pos x="68" y="128"/>
                </a:cxn>
                <a:cxn ang="0">
                  <a:pos x="78" y="124"/>
                </a:cxn>
                <a:cxn ang="0">
                  <a:pos x="75" y="116"/>
                </a:cxn>
                <a:cxn ang="0">
                  <a:pos x="74" y="108"/>
                </a:cxn>
                <a:cxn ang="0">
                  <a:pos x="70" y="106"/>
                </a:cxn>
                <a:cxn ang="0">
                  <a:pos x="72" y="98"/>
                </a:cxn>
                <a:cxn ang="0">
                  <a:pos x="74" y="91"/>
                </a:cxn>
                <a:cxn ang="0">
                  <a:pos x="76" y="86"/>
                </a:cxn>
                <a:cxn ang="0">
                  <a:pos x="78" y="81"/>
                </a:cxn>
                <a:cxn ang="0">
                  <a:pos x="85" y="77"/>
                </a:cxn>
                <a:cxn ang="0">
                  <a:pos x="86" y="75"/>
                </a:cxn>
                <a:cxn ang="0">
                  <a:pos x="86" y="40"/>
                </a:cxn>
                <a:cxn ang="0">
                  <a:pos x="24" y="1"/>
                </a:cxn>
                <a:cxn ang="0">
                  <a:pos x="15" y="5"/>
                </a:cxn>
                <a:cxn ang="0">
                  <a:pos x="20" y="27"/>
                </a:cxn>
                <a:cxn ang="0">
                  <a:pos x="20" y="43"/>
                </a:cxn>
                <a:cxn ang="0">
                  <a:pos x="18" y="68"/>
                </a:cxn>
                <a:cxn ang="0">
                  <a:pos x="4" y="97"/>
                </a:cxn>
                <a:cxn ang="0">
                  <a:pos x="8" y="103"/>
                </a:cxn>
                <a:cxn ang="0">
                  <a:pos x="13" y="106"/>
                </a:cxn>
                <a:cxn ang="0">
                  <a:pos x="15" y="112"/>
                </a:cxn>
                <a:cxn ang="0">
                  <a:pos x="20" y="132"/>
                </a:cxn>
                <a:cxn ang="0">
                  <a:pos x="11" y="133"/>
                </a:cxn>
                <a:cxn ang="0">
                  <a:pos x="8" y="138"/>
                </a:cxn>
                <a:cxn ang="0">
                  <a:pos x="18" y="150"/>
                </a:cxn>
                <a:cxn ang="0">
                  <a:pos x="19" y="156"/>
                </a:cxn>
              </a:cxnLst>
              <a:rect l="0" t="0" r="r" b="b"/>
              <a:pathLst>
                <a:path w="88" h="158">
                  <a:moveTo>
                    <a:pt x="19" y="156"/>
                  </a:moveTo>
                  <a:cubicBezTo>
                    <a:pt x="22" y="158"/>
                    <a:pt x="24" y="156"/>
                    <a:pt x="26" y="154"/>
                  </a:cubicBezTo>
                  <a:cubicBezTo>
                    <a:pt x="28" y="152"/>
                    <a:pt x="28" y="158"/>
                    <a:pt x="32" y="155"/>
                  </a:cubicBezTo>
                  <a:cubicBezTo>
                    <a:pt x="37" y="150"/>
                    <a:pt x="43" y="154"/>
                    <a:pt x="46" y="149"/>
                  </a:cubicBezTo>
                  <a:cubicBezTo>
                    <a:pt x="49" y="144"/>
                    <a:pt x="45" y="144"/>
                    <a:pt x="46" y="143"/>
                  </a:cubicBezTo>
                  <a:cubicBezTo>
                    <a:pt x="48" y="141"/>
                    <a:pt x="58" y="143"/>
                    <a:pt x="63" y="136"/>
                  </a:cubicBezTo>
                  <a:cubicBezTo>
                    <a:pt x="68" y="129"/>
                    <a:pt x="69" y="131"/>
                    <a:pt x="68" y="128"/>
                  </a:cubicBezTo>
                  <a:cubicBezTo>
                    <a:pt x="68" y="125"/>
                    <a:pt x="76" y="122"/>
                    <a:pt x="78" y="124"/>
                  </a:cubicBezTo>
                  <a:cubicBezTo>
                    <a:pt x="80" y="117"/>
                    <a:pt x="75" y="120"/>
                    <a:pt x="75" y="116"/>
                  </a:cubicBezTo>
                  <a:cubicBezTo>
                    <a:pt x="76" y="112"/>
                    <a:pt x="74" y="114"/>
                    <a:pt x="74" y="108"/>
                  </a:cubicBezTo>
                  <a:cubicBezTo>
                    <a:pt x="74" y="104"/>
                    <a:pt x="71" y="108"/>
                    <a:pt x="70" y="106"/>
                  </a:cubicBezTo>
                  <a:cubicBezTo>
                    <a:pt x="68" y="103"/>
                    <a:pt x="75" y="103"/>
                    <a:pt x="72" y="98"/>
                  </a:cubicBezTo>
                  <a:cubicBezTo>
                    <a:pt x="70" y="93"/>
                    <a:pt x="76" y="95"/>
                    <a:pt x="74" y="91"/>
                  </a:cubicBezTo>
                  <a:cubicBezTo>
                    <a:pt x="73" y="86"/>
                    <a:pt x="76" y="90"/>
                    <a:pt x="76" y="86"/>
                  </a:cubicBezTo>
                  <a:cubicBezTo>
                    <a:pt x="76" y="83"/>
                    <a:pt x="79" y="85"/>
                    <a:pt x="78" y="81"/>
                  </a:cubicBezTo>
                  <a:cubicBezTo>
                    <a:pt x="78" y="76"/>
                    <a:pt x="81" y="77"/>
                    <a:pt x="85" y="77"/>
                  </a:cubicBezTo>
                  <a:cubicBezTo>
                    <a:pt x="88" y="78"/>
                    <a:pt x="86" y="76"/>
                    <a:pt x="86" y="75"/>
                  </a:cubicBezTo>
                  <a:cubicBezTo>
                    <a:pt x="86" y="40"/>
                    <a:pt x="86" y="40"/>
                    <a:pt x="86" y="40"/>
                  </a:cubicBezTo>
                  <a:cubicBezTo>
                    <a:pt x="86" y="40"/>
                    <a:pt x="46" y="13"/>
                    <a:pt x="24" y="1"/>
                  </a:cubicBezTo>
                  <a:cubicBezTo>
                    <a:pt x="23" y="0"/>
                    <a:pt x="18" y="3"/>
                    <a:pt x="15" y="5"/>
                  </a:cubicBezTo>
                  <a:cubicBezTo>
                    <a:pt x="19" y="15"/>
                    <a:pt x="14" y="17"/>
                    <a:pt x="20" y="27"/>
                  </a:cubicBezTo>
                  <a:cubicBezTo>
                    <a:pt x="25" y="36"/>
                    <a:pt x="20" y="32"/>
                    <a:pt x="20" y="43"/>
                  </a:cubicBezTo>
                  <a:cubicBezTo>
                    <a:pt x="20" y="53"/>
                    <a:pt x="20" y="67"/>
                    <a:pt x="18" y="68"/>
                  </a:cubicBezTo>
                  <a:cubicBezTo>
                    <a:pt x="16" y="69"/>
                    <a:pt x="0" y="87"/>
                    <a:pt x="4" y="97"/>
                  </a:cubicBezTo>
                  <a:cubicBezTo>
                    <a:pt x="8" y="103"/>
                    <a:pt x="8" y="103"/>
                    <a:pt x="8" y="103"/>
                  </a:cubicBezTo>
                  <a:cubicBezTo>
                    <a:pt x="17" y="103"/>
                    <a:pt x="9" y="104"/>
                    <a:pt x="13" y="106"/>
                  </a:cubicBezTo>
                  <a:cubicBezTo>
                    <a:pt x="15" y="107"/>
                    <a:pt x="13" y="111"/>
                    <a:pt x="15" y="112"/>
                  </a:cubicBezTo>
                  <a:cubicBezTo>
                    <a:pt x="18" y="114"/>
                    <a:pt x="12" y="127"/>
                    <a:pt x="20" y="132"/>
                  </a:cubicBezTo>
                  <a:cubicBezTo>
                    <a:pt x="16" y="134"/>
                    <a:pt x="13" y="133"/>
                    <a:pt x="11" y="133"/>
                  </a:cubicBezTo>
                  <a:cubicBezTo>
                    <a:pt x="8" y="132"/>
                    <a:pt x="6" y="136"/>
                    <a:pt x="8" y="138"/>
                  </a:cubicBezTo>
                  <a:cubicBezTo>
                    <a:pt x="15" y="146"/>
                    <a:pt x="17" y="144"/>
                    <a:pt x="18" y="150"/>
                  </a:cubicBezTo>
                  <a:cubicBezTo>
                    <a:pt x="19" y="155"/>
                    <a:pt x="20" y="153"/>
                    <a:pt x="19" y="156"/>
                  </a:cubicBezTo>
                  <a:close/>
                </a:path>
              </a:pathLst>
            </a:custGeom>
            <a:grpFill/>
            <a:ln w="3175" cap="rnd" cmpd="sng">
              <a:solidFill>
                <a:schemeClr val="bg1"/>
              </a:solidFill>
              <a:prstDash val="solid"/>
              <a:round/>
              <a:headEnd/>
              <a:tailEnd/>
            </a:ln>
          </p:spPr>
          <p:txBody>
            <a:bodyPr/>
            <a:lstStyle/>
            <a:p>
              <a:endParaRPr lang="en-GB"/>
            </a:p>
          </p:txBody>
        </p:sp>
        <p:sp>
          <p:nvSpPr>
            <p:cNvPr id="55" name="Freeform 28"/>
            <p:cNvSpPr>
              <a:spLocks/>
            </p:cNvSpPr>
            <p:nvPr/>
          </p:nvSpPr>
          <p:spPr bwMode="auto">
            <a:xfrm>
              <a:off x="2106" y="876"/>
              <a:ext cx="774" cy="696"/>
            </a:xfrm>
            <a:custGeom>
              <a:avLst/>
              <a:gdLst/>
              <a:ahLst/>
              <a:cxnLst>
                <a:cxn ang="0">
                  <a:pos x="34" y="43"/>
                </a:cxn>
                <a:cxn ang="0">
                  <a:pos x="33" y="71"/>
                </a:cxn>
                <a:cxn ang="0">
                  <a:pos x="30" y="78"/>
                </a:cxn>
                <a:cxn ang="0">
                  <a:pos x="27" y="80"/>
                </a:cxn>
                <a:cxn ang="0">
                  <a:pos x="15" y="81"/>
                </a:cxn>
                <a:cxn ang="0">
                  <a:pos x="2" y="85"/>
                </a:cxn>
                <a:cxn ang="0">
                  <a:pos x="4" y="94"/>
                </a:cxn>
                <a:cxn ang="0">
                  <a:pos x="7" y="98"/>
                </a:cxn>
                <a:cxn ang="0">
                  <a:pos x="9" y="100"/>
                </a:cxn>
                <a:cxn ang="0">
                  <a:pos x="9" y="103"/>
                </a:cxn>
                <a:cxn ang="0">
                  <a:pos x="15" y="107"/>
                </a:cxn>
                <a:cxn ang="0">
                  <a:pos x="17" y="110"/>
                </a:cxn>
                <a:cxn ang="0">
                  <a:pos x="19" y="114"/>
                </a:cxn>
                <a:cxn ang="0">
                  <a:pos x="20" y="111"/>
                </a:cxn>
                <a:cxn ang="0">
                  <a:pos x="24" y="111"/>
                </a:cxn>
                <a:cxn ang="0">
                  <a:pos x="29" y="116"/>
                </a:cxn>
                <a:cxn ang="0">
                  <a:pos x="31" y="107"/>
                </a:cxn>
                <a:cxn ang="0">
                  <a:pos x="34" y="99"/>
                </a:cxn>
                <a:cxn ang="0">
                  <a:pos x="40" y="97"/>
                </a:cxn>
                <a:cxn ang="0">
                  <a:pos x="45" y="95"/>
                </a:cxn>
                <a:cxn ang="0">
                  <a:pos x="53" y="100"/>
                </a:cxn>
                <a:cxn ang="0">
                  <a:pos x="63" y="100"/>
                </a:cxn>
                <a:cxn ang="0">
                  <a:pos x="73" y="105"/>
                </a:cxn>
                <a:cxn ang="0">
                  <a:pos x="85" y="100"/>
                </a:cxn>
                <a:cxn ang="0">
                  <a:pos x="100" y="102"/>
                </a:cxn>
                <a:cxn ang="0">
                  <a:pos x="108" y="97"/>
                </a:cxn>
                <a:cxn ang="0">
                  <a:pos x="122" y="68"/>
                </a:cxn>
                <a:cxn ang="0">
                  <a:pos x="124" y="43"/>
                </a:cxn>
                <a:cxn ang="0">
                  <a:pos x="124" y="27"/>
                </a:cxn>
                <a:cxn ang="0">
                  <a:pos x="119" y="5"/>
                </a:cxn>
                <a:cxn ang="0">
                  <a:pos x="111" y="7"/>
                </a:cxn>
                <a:cxn ang="0">
                  <a:pos x="95" y="0"/>
                </a:cxn>
                <a:cxn ang="0">
                  <a:pos x="60" y="26"/>
                </a:cxn>
                <a:cxn ang="0">
                  <a:pos x="34" y="43"/>
                </a:cxn>
              </a:cxnLst>
              <a:rect l="0" t="0" r="r" b="b"/>
              <a:pathLst>
                <a:path w="129" h="116">
                  <a:moveTo>
                    <a:pt x="34" y="43"/>
                  </a:moveTo>
                  <a:cubicBezTo>
                    <a:pt x="34" y="43"/>
                    <a:pt x="35" y="69"/>
                    <a:pt x="33" y="71"/>
                  </a:cubicBezTo>
                  <a:cubicBezTo>
                    <a:pt x="31" y="73"/>
                    <a:pt x="32" y="77"/>
                    <a:pt x="30" y="78"/>
                  </a:cubicBezTo>
                  <a:cubicBezTo>
                    <a:pt x="27" y="78"/>
                    <a:pt x="29" y="81"/>
                    <a:pt x="27" y="80"/>
                  </a:cubicBezTo>
                  <a:cubicBezTo>
                    <a:pt x="25" y="79"/>
                    <a:pt x="24" y="81"/>
                    <a:pt x="15" y="81"/>
                  </a:cubicBezTo>
                  <a:cubicBezTo>
                    <a:pt x="7" y="81"/>
                    <a:pt x="12" y="85"/>
                    <a:pt x="2" y="85"/>
                  </a:cubicBezTo>
                  <a:cubicBezTo>
                    <a:pt x="0" y="91"/>
                    <a:pt x="3" y="88"/>
                    <a:pt x="4" y="94"/>
                  </a:cubicBezTo>
                  <a:cubicBezTo>
                    <a:pt x="4" y="98"/>
                    <a:pt x="5" y="96"/>
                    <a:pt x="7" y="98"/>
                  </a:cubicBezTo>
                  <a:cubicBezTo>
                    <a:pt x="10" y="99"/>
                    <a:pt x="11" y="100"/>
                    <a:pt x="9" y="100"/>
                  </a:cubicBezTo>
                  <a:cubicBezTo>
                    <a:pt x="8" y="100"/>
                    <a:pt x="8" y="103"/>
                    <a:pt x="9" y="103"/>
                  </a:cubicBezTo>
                  <a:cubicBezTo>
                    <a:pt x="10" y="104"/>
                    <a:pt x="14" y="109"/>
                    <a:pt x="15" y="107"/>
                  </a:cubicBezTo>
                  <a:cubicBezTo>
                    <a:pt x="17" y="104"/>
                    <a:pt x="20" y="109"/>
                    <a:pt x="17" y="110"/>
                  </a:cubicBezTo>
                  <a:cubicBezTo>
                    <a:pt x="16" y="110"/>
                    <a:pt x="18" y="112"/>
                    <a:pt x="19" y="114"/>
                  </a:cubicBezTo>
                  <a:cubicBezTo>
                    <a:pt x="20" y="112"/>
                    <a:pt x="18" y="111"/>
                    <a:pt x="20" y="111"/>
                  </a:cubicBezTo>
                  <a:cubicBezTo>
                    <a:pt x="23" y="111"/>
                    <a:pt x="22" y="108"/>
                    <a:pt x="24" y="111"/>
                  </a:cubicBezTo>
                  <a:cubicBezTo>
                    <a:pt x="27" y="114"/>
                    <a:pt x="26" y="114"/>
                    <a:pt x="29" y="116"/>
                  </a:cubicBezTo>
                  <a:cubicBezTo>
                    <a:pt x="30" y="113"/>
                    <a:pt x="28" y="109"/>
                    <a:pt x="31" y="107"/>
                  </a:cubicBezTo>
                  <a:cubicBezTo>
                    <a:pt x="34" y="104"/>
                    <a:pt x="31" y="101"/>
                    <a:pt x="34" y="99"/>
                  </a:cubicBezTo>
                  <a:cubicBezTo>
                    <a:pt x="36" y="97"/>
                    <a:pt x="37" y="96"/>
                    <a:pt x="40" y="97"/>
                  </a:cubicBezTo>
                  <a:cubicBezTo>
                    <a:pt x="44" y="97"/>
                    <a:pt x="42" y="94"/>
                    <a:pt x="45" y="95"/>
                  </a:cubicBezTo>
                  <a:cubicBezTo>
                    <a:pt x="49" y="97"/>
                    <a:pt x="51" y="95"/>
                    <a:pt x="53" y="100"/>
                  </a:cubicBezTo>
                  <a:cubicBezTo>
                    <a:pt x="56" y="107"/>
                    <a:pt x="60" y="100"/>
                    <a:pt x="63" y="100"/>
                  </a:cubicBezTo>
                  <a:cubicBezTo>
                    <a:pt x="66" y="100"/>
                    <a:pt x="67" y="104"/>
                    <a:pt x="73" y="105"/>
                  </a:cubicBezTo>
                  <a:cubicBezTo>
                    <a:pt x="79" y="106"/>
                    <a:pt x="77" y="101"/>
                    <a:pt x="85" y="100"/>
                  </a:cubicBezTo>
                  <a:cubicBezTo>
                    <a:pt x="93" y="98"/>
                    <a:pt x="98" y="106"/>
                    <a:pt x="100" y="102"/>
                  </a:cubicBezTo>
                  <a:cubicBezTo>
                    <a:pt x="102" y="97"/>
                    <a:pt x="103" y="99"/>
                    <a:pt x="108" y="97"/>
                  </a:cubicBezTo>
                  <a:cubicBezTo>
                    <a:pt x="104" y="87"/>
                    <a:pt x="120" y="69"/>
                    <a:pt x="122" y="68"/>
                  </a:cubicBezTo>
                  <a:cubicBezTo>
                    <a:pt x="124" y="67"/>
                    <a:pt x="124" y="53"/>
                    <a:pt x="124" y="43"/>
                  </a:cubicBezTo>
                  <a:cubicBezTo>
                    <a:pt x="124" y="32"/>
                    <a:pt x="129" y="36"/>
                    <a:pt x="124" y="27"/>
                  </a:cubicBezTo>
                  <a:cubicBezTo>
                    <a:pt x="118" y="17"/>
                    <a:pt x="123" y="15"/>
                    <a:pt x="119" y="5"/>
                  </a:cubicBezTo>
                  <a:cubicBezTo>
                    <a:pt x="113" y="9"/>
                    <a:pt x="114" y="10"/>
                    <a:pt x="111" y="7"/>
                  </a:cubicBezTo>
                  <a:cubicBezTo>
                    <a:pt x="107" y="1"/>
                    <a:pt x="99" y="3"/>
                    <a:pt x="95" y="0"/>
                  </a:cubicBezTo>
                  <a:cubicBezTo>
                    <a:pt x="91" y="3"/>
                    <a:pt x="69" y="19"/>
                    <a:pt x="60" y="26"/>
                  </a:cubicBezTo>
                  <a:cubicBezTo>
                    <a:pt x="51" y="32"/>
                    <a:pt x="54" y="42"/>
                    <a:pt x="34" y="43"/>
                  </a:cubicBezTo>
                  <a:close/>
                </a:path>
              </a:pathLst>
            </a:custGeom>
            <a:grpFill/>
            <a:ln w="3175" cap="rnd" cmpd="sng">
              <a:solidFill>
                <a:schemeClr val="bg1"/>
              </a:solidFill>
              <a:prstDash val="solid"/>
              <a:round/>
              <a:headEnd/>
              <a:tailEnd/>
            </a:ln>
          </p:spPr>
          <p:txBody>
            <a:bodyPr/>
            <a:lstStyle/>
            <a:p>
              <a:endParaRPr lang="en-GB"/>
            </a:p>
          </p:txBody>
        </p:sp>
        <p:sp>
          <p:nvSpPr>
            <p:cNvPr id="56" name="Freeform 29"/>
            <p:cNvSpPr>
              <a:spLocks/>
            </p:cNvSpPr>
            <p:nvPr/>
          </p:nvSpPr>
          <p:spPr bwMode="auto">
            <a:xfrm>
              <a:off x="1518" y="786"/>
              <a:ext cx="798" cy="894"/>
            </a:xfrm>
            <a:custGeom>
              <a:avLst/>
              <a:gdLst/>
              <a:ahLst/>
              <a:cxnLst>
                <a:cxn ang="0">
                  <a:pos x="100" y="100"/>
                </a:cxn>
                <a:cxn ang="0">
                  <a:pos x="113" y="96"/>
                </a:cxn>
                <a:cxn ang="0">
                  <a:pos x="125" y="95"/>
                </a:cxn>
                <a:cxn ang="0">
                  <a:pos x="128" y="93"/>
                </a:cxn>
                <a:cxn ang="0">
                  <a:pos x="131" y="86"/>
                </a:cxn>
                <a:cxn ang="0">
                  <a:pos x="132" y="58"/>
                </a:cxn>
                <a:cxn ang="0">
                  <a:pos x="123" y="57"/>
                </a:cxn>
                <a:cxn ang="0">
                  <a:pos x="120" y="50"/>
                </a:cxn>
                <a:cxn ang="0">
                  <a:pos x="115" y="48"/>
                </a:cxn>
                <a:cxn ang="0">
                  <a:pos x="109" y="43"/>
                </a:cxn>
                <a:cxn ang="0">
                  <a:pos x="106" y="38"/>
                </a:cxn>
                <a:cxn ang="0">
                  <a:pos x="60" y="0"/>
                </a:cxn>
                <a:cxn ang="0">
                  <a:pos x="46" y="0"/>
                </a:cxn>
                <a:cxn ang="0">
                  <a:pos x="54" y="83"/>
                </a:cxn>
                <a:cxn ang="0">
                  <a:pos x="55" y="94"/>
                </a:cxn>
                <a:cxn ang="0">
                  <a:pos x="26" y="94"/>
                </a:cxn>
                <a:cxn ang="0">
                  <a:pos x="23" y="94"/>
                </a:cxn>
                <a:cxn ang="0">
                  <a:pos x="15" y="95"/>
                </a:cxn>
                <a:cxn ang="0">
                  <a:pos x="11" y="97"/>
                </a:cxn>
                <a:cxn ang="0">
                  <a:pos x="5" y="95"/>
                </a:cxn>
                <a:cxn ang="0">
                  <a:pos x="1" y="102"/>
                </a:cxn>
                <a:cxn ang="0">
                  <a:pos x="3" y="108"/>
                </a:cxn>
                <a:cxn ang="0">
                  <a:pos x="3" y="114"/>
                </a:cxn>
                <a:cxn ang="0">
                  <a:pos x="8" y="118"/>
                </a:cxn>
                <a:cxn ang="0">
                  <a:pos x="8" y="124"/>
                </a:cxn>
                <a:cxn ang="0">
                  <a:pos x="10" y="127"/>
                </a:cxn>
                <a:cxn ang="0">
                  <a:pos x="13" y="128"/>
                </a:cxn>
                <a:cxn ang="0">
                  <a:pos x="19" y="127"/>
                </a:cxn>
                <a:cxn ang="0">
                  <a:pos x="23" y="126"/>
                </a:cxn>
                <a:cxn ang="0">
                  <a:pos x="26" y="124"/>
                </a:cxn>
                <a:cxn ang="0">
                  <a:pos x="28" y="128"/>
                </a:cxn>
                <a:cxn ang="0">
                  <a:pos x="29" y="132"/>
                </a:cxn>
                <a:cxn ang="0">
                  <a:pos x="31" y="135"/>
                </a:cxn>
                <a:cxn ang="0">
                  <a:pos x="30" y="138"/>
                </a:cxn>
                <a:cxn ang="0">
                  <a:pos x="32" y="141"/>
                </a:cxn>
                <a:cxn ang="0">
                  <a:pos x="35" y="146"/>
                </a:cxn>
                <a:cxn ang="0">
                  <a:pos x="44" y="144"/>
                </a:cxn>
                <a:cxn ang="0">
                  <a:pos x="49" y="143"/>
                </a:cxn>
                <a:cxn ang="0">
                  <a:pos x="54" y="143"/>
                </a:cxn>
                <a:cxn ang="0">
                  <a:pos x="56" y="137"/>
                </a:cxn>
                <a:cxn ang="0">
                  <a:pos x="56" y="130"/>
                </a:cxn>
                <a:cxn ang="0">
                  <a:pos x="62" y="126"/>
                </a:cxn>
                <a:cxn ang="0">
                  <a:pos x="63" y="122"/>
                </a:cxn>
                <a:cxn ang="0">
                  <a:pos x="65" y="119"/>
                </a:cxn>
                <a:cxn ang="0">
                  <a:pos x="66" y="114"/>
                </a:cxn>
                <a:cxn ang="0">
                  <a:pos x="69" y="116"/>
                </a:cxn>
                <a:cxn ang="0">
                  <a:pos x="72" y="113"/>
                </a:cxn>
                <a:cxn ang="0">
                  <a:pos x="76" y="111"/>
                </a:cxn>
                <a:cxn ang="0">
                  <a:pos x="81" y="107"/>
                </a:cxn>
                <a:cxn ang="0">
                  <a:pos x="85" y="102"/>
                </a:cxn>
                <a:cxn ang="0">
                  <a:pos x="94" y="98"/>
                </a:cxn>
                <a:cxn ang="0">
                  <a:pos x="98" y="99"/>
                </a:cxn>
                <a:cxn ang="0">
                  <a:pos x="100" y="100"/>
                </a:cxn>
              </a:cxnLst>
              <a:rect l="0" t="0" r="r" b="b"/>
              <a:pathLst>
                <a:path w="133" h="149">
                  <a:moveTo>
                    <a:pt x="100" y="100"/>
                  </a:moveTo>
                  <a:cubicBezTo>
                    <a:pt x="110" y="100"/>
                    <a:pt x="105" y="96"/>
                    <a:pt x="113" y="96"/>
                  </a:cubicBezTo>
                  <a:cubicBezTo>
                    <a:pt x="122" y="96"/>
                    <a:pt x="123" y="94"/>
                    <a:pt x="125" y="95"/>
                  </a:cubicBezTo>
                  <a:cubicBezTo>
                    <a:pt x="127" y="96"/>
                    <a:pt x="125" y="93"/>
                    <a:pt x="128" y="93"/>
                  </a:cubicBezTo>
                  <a:cubicBezTo>
                    <a:pt x="130" y="92"/>
                    <a:pt x="129" y="88"/>
                    <a:pt x="131" y="86"/>
                  </a:cubicBezTo>
                  <a:cubicBezTo>
                    <a:pt x="133" y="84"/>
                    <a:pt x="132" y="58"/>
                    <a:pt x="132" y="58"/>
                  </a:cubicBezTo>
                  <a:cubicBezTo>
                    <a:pt x="123" y="62"/>
                    <a:pt x="122" y="59"/>
                    <a:pt x="123" y="57"/>
                  </a:cubicBezTo>
                  <a:cubicBezTo>
                    <a:pt x="125" y="56"/>
                    <a:pt x="126" y="50"/>
                    <a:pt x="120" y="50"/>
                  </a:cubicBezTo>
                  <a:cubicBezTo>
                    <a:pt x="115" y="50"/>
                    <a:pt x="118" y="47"/>
                    <a:pt x="115" y="48"/>
                  </a:cubicBezTo>
                  <a:cubicBezTo>
                    <a:pt x="112" y="49"/>
                    <a:pt x="112" y="45"/>
                    <a:pt x="109" y="43"/>
                  </a:cubicBezTo>
                  <a:cubicBezTo>
                    <a:pt x="106" y="42"/>
                    <a:pt x="110" y="41"/>
                    <a:pt x="106" y="38"/>
                  </a:cubicBezTo>
                  <a:cubicBezTo>
                    <a:pt x="105" y="37"/>
                    <a:pt x="60" y="0"/>
                    <a:pt x="60" y="0"/>
                  </a:cubicBezTo>
                  <a:cubicBezTo>
                    <a:pt x="46" y="0"/>
                    <a:pt x="46" y="0"/>
                    <a:pt x="46" y="0"/>
                  </a:cubicBezTo>
                  <a:cubicBezTo>
                    <a:pt x="46" y="0"/>
                    <a:pt x="53" y="79"/>
                    <a:pt x="54" y="83"/>
                  </a:cubicBezTo>
                  <a:cubicBezTo>
                    <a:pt x="54" y="88"/>
                    <a:pt x="58" y="81"/>
                    <a:pt x="55" y="94"/>
                  </a:cubicBezTo>
                  <a:cubicBezTo>
                    <a:pt x="55" y="94"/>
                    <a:pt x="30" y="94"/>
                    <a:pt x="26" y="94"/>
                  </a:cubicBezTo>
                  <a:cubicBezTo>
                    <a:pt x="23" y="94"/>
                    <a:pt x="24" y="91"/>
                    <a:pt x="23" y="94"/>
                  </a:cubicBezTo>
                  <a:cubicBezTo>
                    <a:pt x="23" y="96"/>
                    <a:pt x="19" y="95"/>
                    <a:pt x="15" y="95"/>
                  </a:cubicBezTo>
                  <a:cubicBezTo>
                    <a:pt x="10" y="94"/>
                    <a:pt x="13" y="101"/>
                    <a:pt x="11" y="97"/>
                  </a:cubicBezTo>
                  <a:cubicBezTo>
                    <a:pt x="9" y="94"/>
                    <a:pt x="7" y="90"/>
                    <a:pt x="5" y="95"/>
                  </a:cubicBezTo>
                  <a:cubicBezTo>
                    <a:pt x="2" y="100"/>
                    <a:pt x="8" y="100"/>
                    <a:pt x="1" y="102"/>
                  </a:cubicBezTo>
                  <a:cubicBezTo>
                    <a:pt x="0" y="106"/>
                    <a:pt x="3" y="104"/>
                    <a:pt x="3" y="108"/>
                  </a:cubicBezTo>
                  <a:cubicBezTo>
                    <a:pt x="4" y="113"/>
                    <a:pt x="1" y="110"/>
                    <a:pt x="3" y="114"/>
                  </a:cubicBezTo>
                  <a:cubicBezTo>
                    <a:pt x="5" y="117"/>
                    <a:pt x="5" y="112"/>
                    <a:pt x="8" y="118"/>
                  </a:cubicBezTo>
                  <a:cubicBezTo>
                    <a:pt x="9" y="120"/>
                    <a:pt x="7" y="121"/>
                    <a:pt x="8" y="124"/>
                  </a:cubicBezTo>
                  <a:cubicBezTo>
                    <a:pt x="7" y="128"/>
                    <a:pt x="10" y="130"/>
                    <a:pt x="10" y="127"/>
                  </a:cubicBezTo>
                  <a:cubicBezTo>
                    <a:pt x="11" y="125"/>
                    <a:pt x="11" y="126"/>
                    <a:pt x="13" y="128"/>
                  </a:cubicBezTo>
                  <a:cubicBezTo>
                    <a:pt x="14" y="131"/>
                    <a:pt x="14" y="124"/>
                    <a:pt x="19" y="127"/>
                  </a:cubicBezTo>
                  <a:cubicBezTo>
                    <a:pt x="23" y="129"/>
                    <a:pt x="21" y="126"/>
                    <a:pt x="23" y="126"/>
                  </a:cubicBezTo>
                  <a:cubicBezTo>
                    <a:pt x="26" y="125"/>
                    <a:pt x="22" y="122"/>
                    <a:pt x="26" y="124"/>
                  </a:cubicBezTo>
                  <a:cubicBezTo>
                    <a:pt x="28" y="125"/>
                    <a:pt x="27" y="127"/>
                    <a:pt x="28" y="128"/>
                  </a:cubicBezTo>
                  <a:cubicBezTo>
                    <a:pt x="29" y="129"/>
                    <a:pt x="27" y="132"/>
                    <a:pt x="29" y="132"/>
                  </a:cubicBezTo>
                  <a:cubicBezTo>
                    <a:pt x="30" y="132"/>
                    <a:pt x="33" y="135"/>
                    <a:pt x="31" y="135"/>
                  </a:cubicBezTo>
                  <a:cubicBezTo>
                    <a:pt x="29" y="135"/>
                    <a:pt x="28" y="140"/>
                    <a:pt x="30" y="138"/>
                  </a:cubicBezTo>
                  <a:cubicBezTo>
                    <a:pt x="32" y="136"/>
                    <a:pt x="33" y="137"/>
                    <a:pt x="32" y="141"/>
                  </a:cubicBezTo>
                  <a:cubicBezTo>
                    <a:pt x="32" y="145"/>
                    <a:pt x="34" y="141"/>
                    <a:pt x="35" y="146"/>
                  </a:cubicBezTo>
                  <a:cubicBezTo>
                    <a:pt x="41" y="139"/>
                    <a:pt x="40" y="149"/>
                    <a:pt x="44" y="144"/>
                  </a:cubicBezTo>
                  <a:cubicBezTo>
                    <a:pt x="47" y="140"/>
                    <a:pt x="49" y="138"/>
                    <a:pt x="49" y="143"/>
                  </a:cubicBezTo>
                  <a:cubicBezTo>
                    <a:pt x="49" y="149"/>
                    <a:pt x="51" y="143"/>
                    <a:pt x="54" y="143"/>
                  </a:cubicBezTo>
                  <a:cubicBezTo>
                    <a:pt x="56" y="138"/>
                    <a:pt x="53" y="138"/>
                    <a:pt x="56" y="137"/>
                  </a:cubicBezTo>
                  <a:cubicBezTo>
                    <a:pt x="57" y="136"/>
                    <a:pt x="57" y="132"/>
                    <a:pt x="56" y="130"/>
                  </a:cubicBezTo>
                  <a:cubicBezTo>
                    <a:pt x="54" y="128"/>
                    <a:pt x="61" y="130"/>
                    <a:pt x="62" y="126"/>
                  </a:cubicBezTo>
                  <a:cubicBezTo>
                    <a:pt x="64" y="123"/>
                    <a:pt x="64" y="124"/>
                    <a:pt x="63" y="122"/>
                  </a:cubicBezTo>
                  <a:cubicBezTo>
                    <a:pt x="62" y="120"/>
                    <a:pt x="67" y="122"/>
                    <a:pt x="65" y="119"/>
                  </a:cubicBezTo>
                  <a:cubicBezTo>
                    <a:pt x="64" y="117"/>
                    <a:pt x="65" y="116"/>
                    <a:pt x="66" y="114"/>
                  </a:cubicBezTo>
                  <a:cubicBezTo>
                    <a:pt x="68" y="113"/>
                    <a:pt x="66" y="115"/>
                    <a:pt x="69" y="116"/>
                  </a:cubicBezTo>
                  <a:cubicBezTo>
                    <a:pt x="72" y="117"/>
                    <a:pt x="72" y="115"/>
                    <a:pt x="72" y="113"/>
                  </a:cubicBezTo>
                  <a:cubicBezTo>
                    <a:pt x="72" y="109"/>
                    <a:pt x="75" y="115"/>
                    <a:pt x="76" y="111"/>
                  </a:cubicBezTo>
                  <a:cubicBezTo>
                    <a:pt x="76" y="107"/>
                    <a:pt x="78" y="106"/>
                    <a:pt x="81" y="107"/>
                  </a:cubicBezTo>
                  <a:cubicBezTo>
                    <a:pt x="83" y="108"/>
                    <a:pt x="81" y="103"/>
                    <a:pt x="85" y="102"/>
                  </a:cubicBezTo>
                  <a:cubicBezTo>
                    <a:pt x="94" y="100"/>
                    <a:pt x="92" y="97"/>
                    <a:pt x="94" y="98"/>
                  </a:cubicBezTo>
                  <a:cubicBezTo>
                    <a:pt x="96" y="100"/>
                    <a:pt x="95" y="97"/>
                    <a:pt x="98" y="99"/>
                  </a:cubicBezTo>
                  <a:cubicBezTo>
                    <a:pt x="99" y="99"/>
                    <a:pt x="99" y="100"/>
                    <a:pt x="100" y="100"/>
                  </a:cubicBezTo>
                  <a:close/>
                </a:path>
              </a:pathLst>
            </a:custGeom>
            <a:grpFill/>
            <a:ln w="3175" cap="rnd" cmpd="sng">
              <a:solidFill>
                <a:schemeClr val="bg1"/>
              </a:solidFill>
              <a:prstDash val="solid"/>
              <a:round/>
              <a:headEnd/>
              <a:tailEnd/>
            </a:ln>
          </p:spPr>
          <p:txBody>
            <a:bodyPr/>
            <a:lstStyle/>
            <a:p>
              <a:endParaRPr lang="en-GB"/>
            </a:p>
          </p:txBody>
        </p:sp>
        <p:sp>
          <p:nvSpPr>
            <p:cNvPr id="57" name="Freeform 30"/>
            <p:cNvSpPr>
              <a:spLocks/>
            </p:cNvSpPr>
            <p:nvPr/>
          </p:nvSpPr>
          <p:spPr bwMode="auto">
            <a:xfrm>
              <a:off x="1290" y="648"/>
              <a:ext cx="588" cy="750"/>
            </a:xfrm>
            <a:custGeom>
              <a:avLst/>
              <a:gdLst/>
              <a:ahLst/>
              <a:cxnLst>
                <a:cxn ang="0">
                  <a:pos x="5" y="110"/>
                </a:cxn>
                <a:cxn ang="0">
                  <a:pos x="20" y="106"/>
                </a:cxn>
                <a:cxn ang="0">
                  <a:pos x="29" y="112"/>
                </a:cxn>
                <a:cxn ang="0">
                  <a:pos x="39" y="125"/>
                </a:cxn>
                <a:cxn ang="0">
                  <a:pos x="43" y="118"/>
                </a:cxn>
                <a:cxn ang="0">
                  <a:pos x="49" y="120"/>
                </a:cxn>
                <a:cxn ang="0">
                  <a:pos x="53" y="118"/>
                </a:cxn>
                <a:cxn ang="0">
                  <a:pos x="61" y="117"/>
                </a:cxn>
                <a:cxn ang="0">
                  <a:pos x="64" y="117"/>
                </a:cxn>
                <a:cxn ang="0">
                  <a:pos x="93" y="117"/>
                </a:cxn>
                <a:cxn ang="0">
                  <a:pos x="92" y="106"/>
                </a:cxn>
                <a:cxn ang="0">
                  <a:pos x="84" y="23"/>
                </a:cxn>
                <a:cxn ang="0">
                  <a:pos x="98" y="23"/>
                </a:cxn>
                <a:cxn ang="0">
                  <a:pos x="67" y="0"/>
                </a:cxn>
                <a:cxn ang="0">
                  <a:pos x="67" y="13"/>
                </a:cxn>
                <a:cxn ang="0">
                  <a:pos x="41" y="13"/>
                </a:cxn>
                <a:cxn ang="0">
                  <a:pos x="41" y="39"/>
                </a:cxn>
                <a:cxn ang="0">
                  <a:pos x="33" y="60"/>
                </a:cxn>
                <a:cxn ang="0">
                  <a:pos x="3" y="60"/>
                </a:cxn>
                <a:cxn ang="0">
                  <a:pos x="1" y="65"/>
                </a:cxn>
                <a:cxn ang="0">
                  <a:pos x="3" y="62"/>
                </a:cxn>
                <a:cxn ang="0">
                  <a:pos x="5" y="67"/>
                </a:cxn>
                <a:cxn ang="0">
                  <a:pos x="7" y="74"/>
                </a:cxn>
                <a:cxn ang="0">
                  <a:pos x="6" y="80"/>
                </a:cxn>
                <a:cxn ang="0">
                  <a:pos x="8" y="99"/>
                </a:cxn>
                <a:cxn ang="0">
                  <a:pos x="5" y="110"/>
                </a:cxn>
              </a:cxnLst>
              <a:rect l="0" t="0" r="r" b="b"/>
              <a:pathLst>
                <a:path w="98" h="125">
                  <a:moveTo>
                    <a:pt x="5" y="110"/>
                  </a:moveTo>
                  <a:cubicBezTo>
                    <a:pt x="6" y="106"/>
                    <a:pt x="17" y="107"/>
                    <a:pt x="20" y="106"/>
                  </a:cubicBezTo>
                  <a:cubicBezTo>
                    <a:pt x="24" y="106"/>
                    <a:pt x="27" y="110"/>
                    <a:pt x="29" y="112"/>
                  </a:cubicBezTo>
                  <a:cubicBezTo>
                    <a:pt x="31" y="113"/>
                    <a:pt x="36" y="123"/>
                    <a:pt x="39" y="125"/>
                  </a:cubicBezTo>
                  <a:cubicBezTo>
                    <a:pt x="46" y="123"/>
                    <a:pt x="40" y="123"/>
                    <a:pt x="43" y="118"/>
                  </a:cubicBezTo>
                  <a:cubicBezTo>
                    <a:pt x="45" y="113"/>
                    <a:pt x="47" y="117"/>
                    <a:pt x="49" y="120"/>
                  </a:cubicBezTo>
                  <a:cubicBezTo>
                    <a:pt x="51" y="124"/>
                    <a:pt x="48" y="117"/>
                    <a:pt x="53" y="118"/>
                  </a:cubicBezTo>
                  <a:cubicBezTo>
                    <a:pt x="57" y="118"/>
                    <a:pt x="61" y="119"/>
                    <a:pt x="61" y="117"/>
                  </a:cubicBezTo>
                  <a:cubicBezTo>
                    <a:pt x="62" y="114"/>
                    <a:pt x="61" y="117"/>
                    <a:pt x="64" y="117"/>
                  </a:cubicBezTo>
                  <a:cubicBezTo>
                    <a:pt x="68" y="117"/>
                    <a:pt x="93" y="117"/>
                    <a:pt x="93" y="117"/>
                  </a:cubicBezTo>
                  <a:cubicBezTo>
                    <a:pt x="96" y="104"/>
                    <a:pt x="92" y="111"/>
                    <a:pt x="92" y="106"/>
                  </a:cubicBezTo>
                  <a:cubicBezTo>
                    <a:pt x="91" y="102"/>
                    <a:pt x="84" y="23"/>
                    <a:pt x="84" y="23"/>
                  </a:cubicBezTo>
                  <a:cubicBezTo>
                    <a:pt x="98" y="23"/>
                    <a:pt x="98" y="23"/>
                    <a:pt x="98" y="23"/>
                  </a:cubicBezTo>
                  <a:cubicBezTo>
                    <a:pt x="67" y="0"/>
                    <a:pt x="67" y="0"/>
                    <a:pt x="67" y="0"/>
                  </a:cubicBezTo>
                  <a:cubicBezTo>
                    <a:pt x="67" y="13"/>
                    <a:pt x="67" y="13"/>
                    <a:pt x="67" y="13"/>
                  </a:cubicBezTo>
                  <a:cubicBezTo>
                    <a:pt x="41" y="13"/>
                    <a:pt x="41" y="13"/>
                    <a:pt x="41" y="13"/>
                  </a:cubicBezTo>
                  <a:cubicBezTo>
                    <a:pt x="41" y="39"/>
                    <a:pt x="41" y="39"/>
                    <a:pt x="41" y="39"/>
                  </a:cubicBezTo>
                  <a:cubicBezTo>
                    <a:pt x="32" y="43"/>
                    <a:pt x="31" y="41"/>
                    <a:pt x="33" y="60"/>
                  </a:cubicBezTo>
                  <a:cubicBezTo>
                    <a:pt x="33" y="60"/>
                    <a:pt x="4" y="60"/>
                    <a:pt x="3" y="60"/>
                  </a:cubicBezTo>
                  <a:cubicBezTo>
                    <a:pt x="2" y="60"/>
                    <a:pt x="0" y="63"/>
                    <a:pt x="1" y="65"/>
                  </a:cubicBezTo>
                  <a:cubicBezTo>
                    <a:pt x="2" y="65"/>
                    <a:pt x="1" y="62"/>
                    <a:pt x="3" y="62"/>
                  </a:cubicBezTo>
                  <a:cubicBezTo>
                    <a:pt x="4" y="63"/>
                    <a:pt x="3" y="68"/>
                    <a:pt x="5" y="67"/>
                  </a:cubicBezTo>
                  <a:cubicBezTo>
                    <a:pt x="6" y="66"/>
                    <a:pt x="7" y="70"/>
                    <a:pt x="7" y="74"/>
                  </a:cubicBezTo>
                  <a:cubicBezTo>
                    <a:pt x="7" y="78"/>
                    <a:pt x="3" y="79"/>
                    <a:pt x="6" y="80"/>
                  </a:cubicBezTo>
                  <a:cubicBezTo>
                    <a:pt x="8" y="81"/>
                    <a:pt x="11" y="92"/>
                    <a:pt x="8" y="99"/>
                  </a:cubicBezTo>
                  <a:cubicBezTo>
                    <a:pt x="6" y="106"/>
                    <a:pt x="5" y="106"/>
                    <a:pt x="5" y="110"/>
                  </a:cubicBezTo>
                  <a:close/>
                </a:path>
              </a:pathLst>
            </a:custGeom>
            <a:grpFill/>
            <a:ln w="3175" cap="rnd" cmpd="sng">
              <a:solidFill>
                <a:schemeClr val="bg1"/>
              </a:solidFill>
              <a:prstDash val="solid"/>
              <a:round/>
              <a:headEnd/>
              <a:tailEnd/>
            </a:ln>
          </p:spPr>
          <p:txBody>
            <a:bodyPr/>
            <a:lstStyle/>
            <a:p>
              <a:endParaRPr lang="en-GB"/>
            </a:p>
          </p:txBody>
        </p:sp>
        <p:sp>
          <p:nvSpPr>
            <p:cNvPr id="58" name="Freeform 31"/>
            <p:cNvSpPr>
              <a:spLocks/>
            </p:cNvSpPr>
            <p:nvPr/>
          </p:nvSpPr>
          <p:spPr bwMode="auto">
            <a:xfrm>
              <a:off x="2238" y="1440"/>
              <a:ext cx="576" cy="564"/>
            </a:xfrm>
            <a:custGeom>
              <a:avLst/>
              <a:gdLst/>
              <a:ahLst/>
              <a:cxnLst>
                <a:cxn ang="0">
                  <a:pos x="90" y="9"/>
                </a:cxn>
                <a:cxn ang="0">
                  <a:pos x="94" y="21"/>
                </a:cxn>
                <a:cxn ang="0">
                  <a:pos x="85" y="37"/>
                </a:cxn>
                <a:cxn ang="0">
                  <a:pos x="78" y="52"/>
                </a:cxn>
                <a:cxn ang="0">
                  <a:pos x="71" y="69"/>
                </a:cxn>
                <a:cxn ang="0">
                  <a:pos x="65" y="69"/>
                </a:cxn>
                <a:cxn ang="0">
                  <a:pos x="56" y="71"/>
                </a:cxn>
                <a:cxn ang="0">
                  <a:pos x="50" y="77"/>
                </a:cxn>
                <a:cxn ang="0">
                  <a:pos x="46" y="89"/>
                </a:cxn>
                <a:cxn ang="0">
                  <a:pos x="43" y="87"/>
                </a:cxn>
                <a:cxn ang="0">
                  <a:pos x="36" y="91"/>
                </a:cxn>
                <a:cxn ang="0">
                  <a:pos x="33" y="93"/>
                </a:cxn>
                <a:cxn ang="0">
                  <a:pos x="27" y="93"/>
                </a:cxn>
                <a:cxn ang="0">
                  <a:pos x="18" y="79"/>
                </a:cxn>
                <a:cxn ang="0">
                  <a:pos x="9" y="73"/>
                </a:cxn>
                <a:cxn ang="0">
                  <a:pos x="5" y="73"/>
                </a:cxn>
                <a:cxn ang="0">
                  <a:pos x="0" y="74"/>
                </a:cxn>
                <a:cxn ang="0">
                  <a:pos x="0" y="53"/>
                </a:cxn>
                <a:cxn ang="0">
                  <a:pos x="3" y="45"/>
                </a:cxn>
                <a:cxn ang="0">
                  <a:pos x="8" y="35"/>
                </a:cxn>
                <a:cxn ang="0">
                  <a:pos x="7" y="22"/>
                </a:cxn>
                <a:cxn ang="0">
                  <a:pos x="9" y="13"/>
                </a:cxn>
                <a:cxn ang="0">
                  <a:pos x="12" y="5"/>
                </a:cxn>
                <a:cxn ang="0">
                  <a:pos x="18" y="3"/>
                </a:cxn>
                <a:cxn ang="0">
                  <a:pos x="23" y="1"/>
                </a:cxn>
                <a:cxn ang="0">
                  <a:pos x="31" y="6"/>
                </a:cxn>
                <a:cxn ang="0">
                  <a:pos x="41" y="6"/>
                </a:cxn>
                <a:cxn ang="0">
                  <a:pos x="51" y="11"/>
                </a:cxn>
                <a:cxn ang="0">
                  <a:pos x="63" y="6"/>
                </a:cxn>
                <a:cxn ang="0">
                  <a:pos x="78" y="8"/>
                </a:cxn>
                <a:cxn ang="0">
                  <a:pos x="86" y="3"/>
                </a:cxn>
                <a:cxn ang="0">
                  <a:pos x="90" y="9"/>
                </a:cxn>
              </a:cxnLst>
              <a:rect l="0" t="0" r="r" b="b"/>
              <a:pathLst>
                <a:path w="96" h="94">
                  <a:moveTo>
                    <a:pt x="90" y="9"/>
                  </a:moveTo>
                  <a:cubicBezTo>
                    <a:pt x="89" y="20"/>
                    <a:pt x="96" y="12"/>
                    <a:pt x="94" y="21"/>
                  </a:cubicBezTo>
                  <a:cubicBezTo>
                    <a:pt x="92" y="30"/>
                    <a:pt x="89" y="23"/>
                    <a:pt x="85" y="37"/>
                  </a:cubicBezTo>
                  <a:cubicBezTo>
                    <a:pt x="80" y="51"/>
                    <a:pt x="81" y="51"/>
                    <a:pt x="78" y="52"/>
                  </a:cubicBezTo>
                  <a:cubicBezTo>
                    <a:pt x="75" y="54"/>
                    <a:pt x="74" y="64"/>
                    <a:pt x="71" y="69"/>
                  </a:cubicBezTo>
                  <a:cubicBezTo>
                    <a:pt x="68" y="73"/>
                    <a:pt x="68" y="74"/>
                    <a:pt x="65" y="69"/>
                  </a:cubicBezTo>
                  <a:cubicBezTo>
                    <a:pt x="61" y="65"/>
                    <a:pt x="57" y="67"/>
                    <a:pt x="56" y="71"/>
                  </a:cubicBezTo>
                  <a:cubicBezTo>
                    <a:pt x="55" y="74"/>
                    <a:pt x="53" y="72"/>
                    <a:pt x="50" y="77"/>
                  </a:cubicBezTo>
                  <a:cubicBezTo>
                    <a:pt x="47" y="81"/>
                    <a:pt x="49" y="83"/>
                    <a:pt x="46" y="89"/>
                  </a:cubicBezTo>
                  <a:cubicBezTo>
                    <a:pt x="43" y="87"/>
                    <a:pt x="43" y="87"/>
                    <a:pt x="43" y="87"/>
                  </a:cubicBezTo>
                  <a:cubicBezTo>
                    <a:pt x="48" y="93"/>
                    <a:pt x="37" y="92"/>
                    <a:pt x="36" y="91"/>
                  </a:cubicBezTo>
                  <a:cubicBezTo>
                    <a:pt x="33" y="89"/>
                    <a:pt x="37" y="92"/>
                    <a:pt x="33" y="93"/>
                  </a:cubicBezTo>
                  <a:cubicBezTo>
                    <a:pt x="30" y="94"/>
                    <a:pt x="30" y="93"/>
                    <a:pt x="27" y="93"/>
                  </a:cubicBezTo>
                  <a:cubicBezTo>
                    <a:pt x="22" y="93"/>
                    <a:pt x="20" y="82"/>
                    <a:pt x="18" y="79"/>
                  </a:cubicBezTo>
                  <a:cubicBezTo>
                    <a:pt x="15" y="73"/>
                    <a:pt x="12" y="73"/>
                    <a:pt x="9" y="73"/>
                  </a:cubicBezTo>
                  <a:cubicBezTo>
                    <a:pt x="5" y="73"/>
                    <a:pt x="6" y="71"/>
                    <a:pt x="5" y="73"/>
                  </a:cubicBezTo>
                  <a:cubicBezTo>
                    <a:pt x="4" y="74"/>
                    <a:pt x="3" y="73"/>
                    <a:pt x="0" y="74"/>
                  </a:cubicBezTo>
                  <a:cubicBezTo>
                    <a:pt x="1" y="65"/>
                    <a:pt x="0" y="61"/>
                    <a:pt x="0" y="53"/>
                  </a:cubicBezTo>
                  <a:cubicBezTo>
                    <a:pt x="0" y="45"/>
                    <a:pt x="2" y="50"/>
                    <a:pt x="3" y="45"/>
                  </a:cubicBezTo>
                  <a:cubicBezTo>
                    <a:pt x="4" y="40"/>
                    <a:pt x="5" y="42"/>
                    <a:pt x="8" y="35"/>
                  </a:cubicBezTo>
                  <a:cubicBezTo>
                    <a:pt x="11" y="28"/>
                    <a:pt x="5" y="27"/>
                    <a:pt x="7" y="22"/>
                  </a:cubicBezTo>
                  <a:cubicBezTo>
                    <a:pt x="8" y="19"/>
                    <a:pt x="6" y="15"/>
                    <a:pt x="9" y="13"/>
                  </a:cubicBezTo>
                  <a:cubicBezTo>
                    <a:pt x="12" y="10"/>
                    <a:pt x="9" y="7"/>
                    <a:pt x="12" y="5"/>
                  </a:cubicBezTo>
                  <a:cubicBezTo>
                    <a:pt x="14" y="3"/>
                    <a:pt x="15" y="2"/>
                    <a:pt x="18" y="3"/>
                  </a:cubicBezTo>
                  <a:cubicBezTo>
                    <a:pt x="22" y="3"/>
                    <a:pt x="20" y="0"/>
                    <a:pt x="23" y="1"/>
                  </a:cubicBezTo>
                  <a:cubicBezTo>
                    <a:pt x="27" y="3"/>
                    <a:pt x="29" y="1"/>
                    <a:pt x="31" y="6"/>
                  </a:cubicBezTo>
                  <a:cubicBezTo>
                    <a:pt x="34" y="13"/>
                    <a:pt x="38" y="6"/>
                    <a:pt x="41" y="6"/>
                  </a:cubicBezTo>
                  <a:cubicBezTo>
                    <a:pt x="44" y="6"/>
                    <a:pt x="45" y="10"/>
                    <a:pt x="51" y="11"/>
                  </a:cubicBezTo>
                  <a:cubicBezTo>
                    <a:pt x="57" y="12"/>
                    <a:pt x="55" y="7"/>
                    <a:pt x="63" y="6"/>
                  </a:cubicBezTo>
                  <a:cubicBezTo>
                    <a:pt x="71" y="4"/>
                    <a:pt x="76" y="12"/>
                    <a:pt x="78" y="8"/>
                  </a:cubicBezTo>
                  <a:cubicBezTo>
                    <a:pt x="80" y="3"/>
                    <a:pt x="81" y="5"/>
                    <a:pt x="86" y="3"/>
                  </a:cubicBezTo>
                  <a:lnTo>
                    <a:pt x="90" y="9"/>
                  </a:lnTo>
                  <a:close/>
                </a:path>
              </a:pathLst>
            </a:custGeom>
            <a:grpFill/>
            <a:ln w="3175" cap="rnd" cmpd="sng">
              <a:solidFill>
                <a:schemeClr val="bg1"/>
              </a:solidFill>
              <a:prstDash val="solid"/>
              <a:round/>
              <a:headEnd/>
              <a:tailEnd/>
            </a:ln>
          </p:spPr>
          <p:txBody>
            <a:bodyPr/>
            <a:lstStyle/>
            <a:p>
              <a:endParaRPr lang="en-GB"/>
            </a:p>
          </p:txBody>
        </p:sp>
        <p:sp>
          <p:nvSpPr>
            <p:cNvPr id="59" name="Freeform 32"/>
            <p:cNvSpPr>
              <a:spLocks/>
            </p:cNvSpPr>
            <p:nvPr/>
          </p:nvSpPr>
          <p:spPr bwMode="auto">
            <a:xfrm>
              <a:off x="2790" y="1608"/>
              <a:ext cx="624" cy="510"/>
            </a:xfrm>
            <a:custGeom>
              <a:avLst/>
              <a:gdLst/>
              <a:ahLst/>
              <a:cxnLst>
                <a:cxn ang="0">
                  <a:pos x="104" y="59"/>
                </a:cxn>
                <a:cxn ang="0">
                  <a:pos x="100" y="58"/>
                </a:cxn>
                <a:cxn ang="0">
                  <a:pos x="87" y="57"/>
                </a:cxn>
                <a:cxn ang="0">
                  <a:pos x="77" y="60"/>
                </a:cxn>
                <a:cxn ang="0">
                  <a:pos x="66" y="63"/>
                </a:cxn>
                <a:cxn ang="0">
                  <a:pos x="51" y="64"/>
                </a:cxn>
                <a:cxn ang="0">
                  <a:pos x="43" y="58"/>
                </a:cxn>
                <a:cxn ang="0">
                  <a:pos x="35" y="64"/>
                </a:cxn>
                <a:cxn ang="0">
                  <a:pos x="34" y="73"/>
                </a:cxn>
                <a:cxn ang="0">
                  <a:pos x="27" y="72"/>
                </a:cxn>
                <a:cxn ang="0">
                  <a:pos x="20" y="72"/>
                </a:cxn>
                <a:cxn ang="0">
                  <a:pos x="15" y="85"/>
                </a:cxn>
                <a:cxn ang="0">
                  <a:pos x="7" y="71"/>
                </a:cxn>
                <a:cxn ang="0">
                  <a:pos x="5" y="64"/>
                </a:cxn>
                <a:cxn ang="0">
                  <a:pos x="2" y="53"/>
                </a:cxn>
                <a:cxn ang="0">
                  <a:pos x="2" y="47"/>
                </a:cxn>
                <a:cxn ang="0">
                  <a:pos x="9" y="34"/>
                </a:cxn>
                <a:cxn ang="0">
                  <a:pos x="16" y="32"/>
                </a:cxn>
                <a:cxn ang="0">
                  <a:pos x="22" y="33"/>
                </a:cxn>
                <a:cxn ang="0">
                  <a:pos x="36" y="27"/>
                </a:cxn>
                <a:cxn ang="0">
                  <a:pos x="36" y="21"/>
                </a:cxn>
                <a:cxn ang="0">
                  <a:pos x="53" y="14"/>
                </a:cxn>
                <a:cxn ang="0">
                  <a:pos x="58" y="6"/>
                </a:cxn>
                <a:cxn ang="0">
                  <a:pos x="68" y="2"/>
                </a:cxn>
                <a:cxn ang="0">
                  <a:pos x="74" y="17"/>
                </a:cxn>
                <a:cxn ang="0">
                  <a:pos x="78" y="25"/>
                </a:cxn>
                <a:cxn ang="0">
                  <a:pos x="85" y="30"/>
                </a:cxn>
                <a:cxn ang="0">
                  <a:pos x="89" y="37"/>
                </a:cxn>
                <a:cxn ang="0">
                  <a:pos x="96" y="44"/>
                </a:cxn>
                <a:cxn ang="0">
                  <a:pos x="100" y="50"/>
                </a:cxn>
                <a:cxn ang="0">
                  <a:pos x="104" y="59"/>
                </a:cxn>
              </a:cxnLst>
              <a:rect l="0" t="0" r="r" b="b"/>
              <a:pathLst>
                <a:path w="104" h="85">
                  <a:moveTo>
                    <a:pt x="104" y="59"/>
                  </a:moveTo>
                  <a:cubicBezTo>
                    <a:pt x="103" y="58"/>
                    <a:pt x="101" y="56"/>
                    <a:pt x="100" y="58"/>
                  </a:cubicBezTo>
                  <a:cubicBezTo>
                    <a:pt x="97" y="61"/>
                    <a:pt x="91" y="52"/>
                    <a:pt x="87" y="57"/>
                  </a:cubicBezTo>
                  <a:cubicBezTo>
                    <a:pt x="83" y="62"/>
                    <a:pt x="84" y="56"/>
                    <a:pt x="77" y="60"/>
                  </a:cubicBezTo>
                  <a:cubicBezTo>
                    <a:pt x="68" y="65"/>
                    <a:pt x="69" y="56"/>
                    <a:pt x="66" y="63"/>
                  </a:cubicBezTo>
                  <a:cubicBezTo>
                    <a:pt x="63" y="71"/>
                    <a:pt x="60" y="65"/>
                    <a:pt x="51" y="64"/>
                  </a:cubicBezTo>
                  <a:cubicBezTo>
                    <a:pt x="47" y="64"/>
                    <a:pt x="50" y="61"/>
                    <a:pt x="43" y="58"/>
                  </a:cubicBezTo>
                  <a:cubicBezTo>
                    <a:pt x="36" y="55"/>
                    <a:pt x="37" y="63"/>
                    <a:pt x="35" y="64"/>
                  </a:cubicBezTo>
                  <a:cubicBezTo>
                    <a:pt x="32" y="66"/>
                    <a:pt x="34" y="68"/>
                    <a:pt x="34" y="73"/>
                  </a:cubicBezTo>
                  <a:cubicBezTo>
                    <a:pt x="32" y="70"/>
                    <a:pt x="31" y="75"/>
                    <a:pt x="27" y="72"/>
                  </a:cubicBezTo>
                  <a:cubicBezTo>
                    <a:pt x="24" y="70"/>
                    <a:pt x="24" y="73"/>
                    <a:pt x="20" y="72"/>
                  </a:cubicBezTo>
                  <a:cubicBezTo>
                    <a:pt x="16" y="71"/>
                    <a:pt x="18" y="80"/>
                    <a:pt x="15" y="85"/>
                  </a:cubicBezTo>
                  <a:cubicBezTo>
                    <a:pt x="14" y="74"/>
                    <a:pt x="10" y="74"/>
                    <a:pt x="7" y="71"/>
                  </a:cubicBezTo>
                  <a:cubicBezTo>
                    <a:pt x="4" y="68"/>
                    <a:pt x="7" y="65"/>
                    <a:pt x="5" y="64"/>
                  </a:cubicBezTo>
                  <a:cubicBezTo>
                    <a:pt x="3" y="62"/>
                    <a:pt x="1" y="58"/>
                    <a:pt x="2" y="53"/>
                  </a:cubicBezTo>
                  <a:cubicBezTo>
                    <a:pt x="3" y="47"/>
                    <a:pt x="0" y="49"/>
                    <a:pt x="2" y="47"/>
                  </a:cubicBezTo>
                  <a:cubicBezTo>
                    <a:pt x="4" y="46"/>
                    <a:pt x="6" y="40"/>
                    <a:pt x="9" y="34"/>
                  </a:cubicBezTo>
                  <a:cubicBezTo>
                    <a:pt x="12" y="36"/>
                    <a:pt x="14" y="34"/>
                    <a:pt x="16" y="32"/>
                  </a:cubicBezTo>
                  <a:cubicBezTo>
                    <a:pt x="18" y="30"/>
                    <a:pt x="18" y="36"/>
                    <a:pt x="22" y="33"/>
                  </a:cubicBezTo>
                  <a:cubicBezTo>
                    <a:pt x="27" y="28"/>
                    <a:pt x="33" y="32"/>
                    <a:pt x="36" y="27"/>
                  </a:cubicBezTo>
                  <a:cubicBezTo>
                    <a:pt x="39" y="22"/>
                    <a:pt x="35" y="22"/>
                    <a:pt x="36" y="21"/>
                  </a:cubicBezTo>
                  <a:cubicBezTo>
                    <a:pt x="38" y="19"/>
                    <a:pt x="48" y="21"/>
                    <a:pt x="53" y="14"/>
                  </a:cubicBezTo>
                  <a:cubicBezTo>
                    <a:pt x="58" y="7"/>
                    <a:pt x="59" y="9"/>
                    <a:pt x="58" y="6"/>
                  </a:cubicBezTo>
                  <a:cubicBezTo>
                    <a:pt x="58" y="3"/>
                    <a:pt x="66" y="0"/>
                    <a:pt x="68" y="2"/>
                  </a:cubicBezTo>
                  <a:cubicBezTo>
                    <a:pt x="72" y="7"/>
                    <a:pt x="75" y="11"/>
                    <a:pt x="74" y="17"/>
                  </a:cubicBezTo>
                  <a:cubicBezTo>
                    <a:pt x="71" y="27"/>
                    <a:pt x="80" y="21"/>
                    <a:pt x="78" y="25"/>
                  </a:cubicBezTo>
                  <a:cubicBezTo>
                    <a:pt x="77" y="29"/>
                    <a:pt x="82" y="26"/>
                    <a:pt x="85" y="30"/>
                  </a:cubicBezTo>
                  <a:cubicBezTo>
                    <a:pt x="89" y="34"/>
                    <a:pt x="83" y="33"/>
                    <a:pt x="89" y="37"/>
                  </a:cubicBezTo>
                  <a:cubicBezTo>
                    <a:pt x="95" y="41"/>
                    <a:pt x="96" y="42"/>
                    <a:pt x="96" y="44"/>
                  </a:cubicBezTo>
                  <a:cubicBezTo>
                    <a:pt x="95" y="47"/>
                    <a:pt x="97" y="48"/>
                    <a:pt x="100" y="50"/>
                  </a:cubicBezTo>
                  <a:cubicBezTo>
                    <a:pt x="103" y="51"/>
                    <a:pt x="102" y="55"/>
                    <a:pt x="104" y="59"/>
                  </a:cubicBezTo>
                  <a:close/>
                </a:path>
              </a:pathLst>
            </a:custGeom>
            <a:grpFill/>
            <a:ln w="3175" cap="rnd" cmpd="sng">
              <a:solidFill>
                <a:schemeClr val="bg1"/>
              </a:solidFill>
              <a:prstDash val="solid"/>
              <a:round/>
              <a:headEnd/>
              <a:tailEnd/>
            </a:ln>
          </p:spPr>
          <p:txBody>
            <a:bodyPr/>
            <a:lstStyle/>
            <a:p>
              <a:endParaRPr lang="en-GB"/>
            </a:p>
          </p:txBody>
        </p:sp>
        <p:sp>
          <p:nvSpPr>
            <p:cNvPr id="68" name="Freeform 33"/>
            <p:cNvSpPr>
              <a:spLocks/>
            </p:cNvSpPr>
            <p:nvPr/>
          </p:nvSpPr>
          <p:spPr bwMode="auto">
            <a:xfrm>
              <a:off x="2514" y="1494"/>
              <a:ext cx="366" cy="666"/>
            </a:xfrm>
            <a:custGeom>
              <a:avLst/>
              <a:gdLst/>
              <a:ahLst/>
              <a:cxnLst>
                <a:cxn ang="0">
                  <a:pos x="38" y="105"/>
                </a:cxn>
                <a:cxn ang="0">
                  <a:pos x="49" y="105"/>
                </a:cxn>
                <a:cxn ang="0">
                  <a:pos x="55" y="107"/>
                </a:cxn>
                <a:cxn ang="0">
                  <a:pos x="60" y="110"/>
                </a:cxn>
                <a:cxn ang="0">
                  <a:pos x="61" y="104"/>
                </a:cxn>
                <a:cxn ang="0">
                  <a:pos x="53" y="90"/>
                </a:cxn>
                <a:cxn ang="0">
                  <a:pos x="51" y="83"/>
                </a:cxn>
                <a:cxn ang="0">
                  <a:pos x="48" y="72"/>
                </a:cxn>
                <a:cxn ang="0">
                  <a:pos x="48" y="66"/>
                </a:cxn>
                <a:cxn ang="0">
                  <a:pos x="55" y="53"/>
                </a:cxn>
                <a:cxn ang="0">
                  <a:pos x="54" y="47"/>
                </a:cxn>
                <a:cxn ang="0">
                  <a:pos x="44" y="35"/>
                </a:cxn>
                <a:cxn ang="0">
                  <a:pos x="47" y="30"/>
                </a:cxn>
                <a:cxn ang="0">
                  <a:pos x="56" y="29"/>
                </a:cxn>
                <a:cxn ang="0">
                  <a:pos x="51" y="9"/>
                </a:cxn>
                <a:cxn ang="0">
                  <a:pos x="49" y="3"/>
                </a:cxn>
                <a:cxn ang="0">
                  <a:pos x="44" y="0"/>
                </a:cxn>
                <a:cxn ang="0">
                  <a:pos x="48" y="12"/>
                </a:cxn>
                <a:cxn ang="0">
                  <a:pos x="39" y="28"/>
                </a:cxn>
                <a:cxn ang="0">
                  <a:pos x="32" y="43"/>
                </a:cxn>
                <a:cxn ang="0">
                  <a:pos x="25" y="60"/>
                </a:cxn>
                <a:cxn ang="0">
                  <a:pos x="19" y="60"/>
                </a:cxn>
                <a:cxn ang="0">
                  <a:pos x="10" y="62"/>
                </a:cxn>
                <a:cxn ang="0">
                  <a:pos x="4" y="68"/>
                </a:cxn>
                <a:cxn ang="0">
                  <a:pos x="0" y="80"/>
                </a:cxn>
                <a:cxn ang="0">
                  <a:pos x="3" y="83"/>
                </a:cxn>
                <a:cxn ang="0">
                  <a:pos x="5" y="87"/>
                </a:cxn>
                <a:cxn ang="0">
                  <a:pos x="9" y="87"/>
                </a:cxn>
                <a:cxn ang="0">
                  <a:pos x="9" y="90"/>
                </a:cxn>
                <a:cxn ang="0">
                  <a:pos x="10" y="93"/>
                </a:cxn>
                <a:cxn ang="0">
                  <a:pos x="10" y="103"/>
                </a:cxn>
                <a:cxn ang="0">
                  <a:pos x="22" y="105"/>
                </a:cxn>
                <a:cxn ang="0">
                  <a:pos x="31" y="104"/>
                </a:cxn>
                <a:cxn ang="0">
                  <a:pos x="38" y="105"/>
                </a:cxn>
              </a:cxnLst>
              <a:rect l="0" t="0" r="r" b="b"/>
              <a:pathLst>
                <a:path w="61" h="111">
                  <a:moveTo>
                    <a:pt x="38" y="105"/>
                  </a:moveTo>
                  <a:cubicBezTo>
                    <a:pt x="49" y="105"/>
                    <a:pt x="49" y="105"/>
                    <a:pt x="49" y="105"/>
                  </a:cubicBezTo>
                  <a:cubicBezTo>
                    <a:pt x="49" y="105"/>
                    <a:pt x="52" y="106"/>
                    <a:pt x="55" y="107"/>
                  </a:cubicBezTo>
                  <a:cubicBezTo>
                    <a:pt x="58" y="107"/>
                    <a:pt x="59" y="111"/>
                    <a:pt x="60" y="110"/>
                  </a:cubicBezTo>
                  <a:cubicBezTo>
                    <a:pt x="61" y="109"/>
                    <a:pt x="59" y="106"/>
                    <a:pt x="61" y="104"/>
                  </a:cubicBezTo>
                  <a:cubicBezTo>
                    <a:pt x="60" y="93"/>
                    <a:pt x="56" y="93"/>
                    <a:pt x="53" y="90"/>
                  </a:cubicBezTo>
                  <a:cubicBezTo>
                    <a:pt x="50" y="87"/>
                    <a:pt x="53" y="84"/>
                    <a:pt x="51" y="83"/>
                  </a:cubicBezTo>
                  <a:cubicBezTo>
                    <a:pt x="49" y="81"/>
                    <a:pt x="47" y="77"/>
                    <a:pt x="48" y="72"/>
                  </a:cubicBezTo>
                  <a:cubicBezTo>
                    <a:pt x="49" y="66"/>
                    <a:pt x="46" y="68"/>
                    <a:pt x="48" y="66"/>
                  </a:cubicBezTo>
                  <a:cubicBezTo>
                    <a:pt x="50" y="65"/>
                    <a:pt x="52" y="59"/>
                    <a:pt x="55" y="53"/>
                  </a:cubicBezTo>
                  <a:cubicBezTo>
                    <a:pt x="56" y="50"/>
                    <a:pt x="55" y="52"/>
                    <a:pt x="54" y="47"/>
                  </a:cubicBezTo>
                  <a:cubicBezTo>
                    <a:pt x="53" y="41"/>
                    <a:pt x="51" y="43"/>
                    <a:pt x="44" y="35"/>
                  </a:cubicBezTo>
                  <a:cubicBezTo>
                    <a:pt x="42" y="33"/>
                    <a:pt x="44" y="29"/>
                    <a:pt x="47" y="30"/>
                  </a:cubicBezTo>
                  <a:cubicBezTo>
                    <a:pt x="49" y="30"/>
                    <a:pt x="52" y="31"/>
                    <a:pt x="56" y="29"/>
                  </a:cubicBezTo>
                  <a:cubicBezTo>
                    <a:pt x="48" y="24"/>
                    <a:pt x="54" y="11"/>
                    <a:pt x="51" y="9"/>
                  </a:cubicBezTo>
                  <a:cubicBezTo>
                    <a:pt x="49" y="8"/>
                    <a:pt x="51" y="4"/>
                    <a:pt x="49" y="3"/>
                  </a:cubicBezTo>
                  <a:cubicBezTo>
                    <a:pt x="45" y="1"/>
                    <a:pt x="53" y="0"/>
                    <a:pt x="44" y="0"/>
                  </a:cubicBezTo>
                  <a:cubicBezTo>
                    <a:pt x="43" y="11"/>
                    <a:pt x="50" y="3"/>
                    <a:pt x="48" y="12"/>
                  </a:cubicBezTo>
                  <a:cubicBezTo>
                    <a:pt x="46" y="21"/>
                    <a:pt x="43" y="14"/>
                    <a:pt x="39" y="28"/>
                  </a:cubicBezTo>
                  <a:cubicBezTo>
                    <a:pt x="34" y="42"/>
                    <a:pt x="35" y="42"/>
                    <a:pt x="32" y="43"/>
                  </a:cubicBezTo>
                  <a:cubicBezTo>
                    <a:pt x="29" y="45"/>
                    <a:pt x="28" y="55"/>
                    <a:pt x="25" y="60"/>
                  </a:cubicBezTo>
                  <a:cubicBezTo>
                    <a:pt x="22" y="64"/>
                    <a:pt x="22" y="65"/>
                    <a:pt x="19" y="60"/>
                  </a:cubicBezTo>
                  <a:cubicBezTo>
                    <a:pt x="15" y="56"/>
                    <a:pt x="11" y="58"/>
                    <a:pt x="10" y="62"/>
                  </a:cubicBezTo>
                  <a:cubicBezTo>
                    <a:pt x="9" y="65"/>
                    <a:pt x="7" y="63"/>
                    <a:pt x="4" y="68"/>
                  </a:cubicBezTo>
                  <a:cubicBezTo>
                    <a:pt x="1" y="72"/>
                    <a:pt x="3" y="74"/>
                    <a:pt x="0" y="80"/>
                  </a:cubicBezTo>
                  <a:cubicBezTo>
                    <a:pt x="0" y="86"/>
                    <a:pt x="2" y="79"/>
                    <a:pt x="3" y="83"/>
                  </a:cubicBezTo>
                  <a:cubicBezTo>
                    <a:pt x="3" y="87"/>
                    <a:pt x="3" y="86"/>
                    <a:pt x="5" y="87"/>
                  </a:cubicBezTo>
                  <a:cubicBezTo>
                    <a:pt x="8" y="89"/>
                    <a:pt x="7" y="85"/>
                    <a:pt x="9" y="87"/>
                  </a:cubicBezTo>
                  <a:cubicBezTo>
                    <a:pt x="10" y="88"/>
                    <a:pt x="7" y="89"/>
                    <a:pt x="9" y="90"/>
                  </a:cubicBezTo>
                  <a:cubicBezTo>
                    <a:pt x="10" y="92"/>
                    <a:pt x="8" y="90"/>
                    <a:pt x="10" y="93"/>
                  </a:cubicBezTo>
                  <a:cubicBezTo>
                    <a:pt x="12" y="96"/>
                    <a:pt x="10" y="99"/>
                    <a:pt x="10" y="103"/>
                  </a:cubicBezTo>
                  <a:cubicBezTo>
                    <a:pt x="13" y="106"/>
                    <a:pt x="14" y="105"/>
                    <a:pt x="22" y="105"/>
                  </a:cubicBezTo>
                  <a:cubicBezTo>
                    <a:pt x="23" y="103"/>
                    <a:pt x="23" y="104"/>
                    <a:pt x="31" y="104"/>
                  </a:cubicBezTo>
                  <a:cubicBezTo>
                    <a:pt x="40" y="104"/>
                    <a:pt x="36" y="104"/>
                    <a:pt x="38" y="105"/>
                  </a:cubicBezTo>
                  <a:close/>
                </a:path>
              </a:pathLst>
            </a:custGeom>
            <a:grpFill/>
            <a:ln w="3175" cap="rnd" cmpd="sng">
              <a:solidFill>
                <a:schemeClr val="bg1"/>
              </a:solidFill>
              <a:prstDash val="solid"/>
              <a:round/>
              <a:headEnd/>
              <a:tailEnd/>
            </a:ln>
          </p:spPr>
          <p:txBody>
            <a:bodyPr/>
            <a:lstStyle/>
            <a:p>
              <a:endParaRPr lang="en-GB"/>
            </a:p>
          </p:txBody>
        </p:sp>
        <p:sp>
          <p:nvSpPr>
            <p:cNvPr id="69" name="Freeform 34"/>
            <p:cNvSpPr>
              <a:spLocks/>
            </p:cNvSpPr>
            <p:nvPr/>
          </p:nvSpPr>
          <p:spPr bwMode="auto">
            <a:xfrm>
              <a:off x="2682" y="2496"/>
              <a:ext cx="54" cy="84"/>
            </a:xfrm>
            <a:custGeom>
              <a:avLst/>
              <a:gdLst/>
              <a:ahLst/>
              <a:cxnLst>
                <a:cxn ang="0">
                  <a:pos x="0" y="7"/>
                </a:cxn>
                <a:cxn ang="0">
                  <a:pos x="5" y="1"/>
                </a:cxn>
                <a:cxn ang="0">
                  <a:pos x="9" y="3"/>
                </a:cxn>
                <a:cxn ang="0">
                  <a:pos x="5" y="5"/>
                </a:cxn>
                <a:cxn ang="0">
                  <a:pos x="1" y="14"/>
                </a:cxn>
                <a:cxn ang="0">
                  <a:pos x="1" y="11"/>
                </a:cxn>
                <a:cxn ang="0">
                  <a:pos x="0" y="7"/>
                </a:cxn>
              </a:cxnLst>
              <a:rect l="0" t="0" r="r" b="b"/>
              <a:pathLst>
                <a:path w="9" h="14">
                  <a:moveTo>
                    <a:pt x="0" y="7"/>
                  </a:moveTo>
                  <a:cubicBezTo>
                    <a:pt x="2" y="3"/>
                    <a:pt x="4" y="2"/>
                    <a:pt x="5" y="1"/>
                  </a:cubicBezTo>
                  <a:cubicBezTo>
                    <a:pt x="6" y="0"/>
                    <a:pt x="7" y="2"/>
                    <a:pt x="9" y="3"/>
                  </a:cubicBezTo>
                  <a:cubicBezTo>
                    <a:pt x="7" y="3"/>
                    <a:pt x="7" y="3"/>
                    <a:pt x="5" y="5"/>
                  </a:cubicBezTo>
                  <a:cubicBezTo>
                    <a:pt x="3" y="8"/>
                    <a:pt x="6" y="13"/>
                    <a:pt x="1" y="14"/>
                  </a:cubicBezTo>
                  <a:cubicBezTo>
                    <a:pt x="1" y="12"/>
                    <a:pt x="0" y="14"/>
                    <a:pt x="1" y="11"/>
                  </a:cubicBezTo>
                  <a:cubicBezTo>
                    <a:pt x="1" y="9"/>
                    <a:pt x="0" y="8"/>
                    <a:pt x="0" y="7"/>
                  </a:cubicBezTo>
                  <a:close/>
                </a:path>
              </a:pathLst>
            </a:custGeom>
            <a:grpFill/>
            <a:ln w="3175" cap="rnd" cmpd="sng">
              <a:solidFill>
                <a:schemeClr val="bg1"/>
              </a:solidFill>
              <a:prstDash val="solid"/>
              <a:round/>
              <a:headEnd/>
              <a:tailEnd/>
            </a:ln>
          </p:spPr>
          <p:txBody>
            <a:bodyPr/>
            <a:lstStyle/>
            <a:p>
              <a:endParaRPr lang="en-GB"/>
            </a:p>
          </p:txBody>
        </p:sp>
        <p:sp>
          <p:nvSpPr>
            <p:cNvPr id="70" name="Freeform 35"/>
            <p:cNvSpPr>
              <a:spLocks/>
            </p:cNvSpPr>
            <p:nvPr/>
          </p:nvSpPr>
          <p:spPr bwMode="auto">
            <a:xfrm>
              <a:off x="2634" y="2028"/>
              <a:ext cx="366" cy="516"/>
            </a:xfrm>
            <a:custGeom>
              <a:avLst/>
              <a:gdLst/>
              <a:ahLst/>
              <a:cxnLst>
                <a:cxn ang="0">
                  <a:pos x="18" y="16"/>
                </a:cxn>
                <a:cxn ang="0">
                  <a:pos x="17" y="23"/>
                </a:cxn>
                <a:cxn ang="0">
                  <a:pos x="23" y="23"/>
                </a:cxn>
                <a:cxn ang="0">
                  <a:pos x="27" y="30"/>
                </a:cxn>
                <a:cxn ang="0">
                  <a:pos x="22" y="37"/>
                </a:cxn>
                <a:cxn ang="0">
                  <a:pos x="27" y="43"/>
                </a:cxn>
                <a:cxn ang="0">
                  <a:pos x="26" y="55"/>
                </a:cxn>
                <a:cxn ang="0">
                  <a:pos x="24" y="60"/>
                </a:cxn>
                <a:cxn ang="0">
                  <a:pos x="21" y="58"/>
                </a:cxn>
                <a:cxn ang="0">
                  <a:pos x="14" y="56"/>
                </a:cxn>
                <a:cxn ang="0">
                  <a:pos x="12" y="57"/>
                </a:cxn>
                <a:cxn ang="0">
                  <a:pos x="6" y="59"/>
                </a:cxn>
                <a:cxn ang="0">
                  <a:pos x="6" y="67"/>
                </a:cxn>
                <a:cxn ang="0">
                  <a:pos x="5" y="72"/>
                </a:cxn>
                <a:cxn ang="0">
                  <a:pos x="0" y="74"/>
                </a:cxn>
                <a:cxn ang="0">
                  <a:pos x="6" y="81"/>
                </a:cxn>
                <a:cxn ang="0">
                  <a:pos x="8" y="85"/>
                </a:cxn>
                <a:cxn ang="0">
                  <a:pos x="13" y="79"/>
                </a:cxn>
                <a:cxn ang="0">
                  <a:pos x="17" y="81"/>
                </a:cxn>
                <a:cxn ang="0">
                  <a:pos x="26" y="78"/>
                </a:cxn>
                <a:cxn ang="0">
                  <a:pos x="27" y="83"/>
                </a:cxn>
                <a:cxn ang="0">
                  <a:pos x="37" y="75"/>
                </a:cxn>
                <a:cxn ang="0">
                  <a:pos x="41" y="65"/>
                </a:cxn>
                <a:cxn ang="0">
                  <a:pos x="50" y="46"/>
                </a:cxn>
                <a:cxn ang="0">
                  <a:pos x="54" y="34"/>
                </a:cxn>
                <a:cxn ang="0">
                  <a:pos x="55" y="24"/>
                </a:cxn>
                <a:cxn ang="0">
                  <a:pos x="57" y="12"/>
                </a:cxn>
                <a:cxn ang="0">
                  <a:pos x="60" y="3"/>
                </a:cxn>
                <a:cxn ang="0">
                  <a:pos x="53" y="2"/>
                </a:cxn>
                <a:cxn ang="0">
                  <a:pos x="46" y="2"/>
                </a:cxn>
                <a:cxn ang="0">
                  <a:pos x="41" y="15"/>
                </a:cxn>
                <a:cxn ang="0">
                  <a:pos x="40" y="21"/>
                </a:cxn>
                <a:cxn ang="0">
                  <a:pos x="35" y="18"/>
                </a:cxn>
                <a:cxn ang="0">
                  <a:pos x="29" y="16"/>
                </a:cxn>
                <a:cxn ang="0">
                  <a:pos x="18" y="16"/>
                </a:cxn>
              </a:cxnLst>
              <a:rect l="0" t="0" r="r" b="b"/>
              <a:pathLst>
                <a:path w="61" h="86">
                  <a:moveTo>
                    <a:pt x="18" y="16"/>
                  </a:moveTo>
                  <a:cubicBezTo>
                    <a:pt x="18" y="19"/>
                    <a:pt x="16" y="19"/>
                    <a:pt x="17" y="23"/>
                  </a:cubicBezTo>
                  <a:cubicBezTo>
                    <a:pt x="17" y="26"/>
                    <a:pt x="21" y="23"/>
                    <a:pt x="23" y="23"/>
                  </a:cubicBezTo>
                  <a:cubicBezTo>
                    <a:pt x="26" y="23"/>
                    <a:pt x="28" y="27"/>
                    <a:pt x="27" y="30"/>
                  </a:cubicBezTo>
                  <a:cubicBezTo>
                    <a:pt x="25" y="33"/>
                    <a:pt x="24" y="28"/>
                    <a:pt x="22" y="37"/>
                  </a:cubicBezTo>
                  <a:cubicBezTo>
                    <a:pt x="21" y="41"/>
                    <a:pt x="28" y="40"/>
                    <a:pt x="27" y="43"/>
                  </a:cubicBezTo>
                  <a:cubicBezTo>
                    <a:pt x="26" y="46"/>
                    <a:pt x="28" y="52"/>
                    <a:pt x="26" y="55"/>
                  </a:cubicBezTo>
                  <a:cubicBezTo>
                    <a:pt x="24" y="59"/>
                    <a:pt x="27" y="59"/>
                    <a:pt x="24" y="60"/>
                  </a:cubicBezTo>
                  <a:cubicBezTo>
                    <a:pt x="21" y="61"/>
                    <a:pt x="23" y="55"/>
                    <a:pt x="21" y="58"/>
                  </a:cubicBezTo>
                  <a:cubicBezTo>
                    <a:pt x="19" y="61"/>
                    <a:pt x="17" y="61"/>
                    <a:pt x="14" y="56"/>
                  </a:cubicBezTo>
                  <a:cubicBezTo>
                    <a:pt x="11" y="51"/>
                    <a:pt x="11" y="54"/>
                    <a:pt x="12" y="57"/>
                  </a:cubicBezTo>
                  <a:cubicBezTo>
                    <a:pt x="12" y="60"/>
                    <a:pt x="9" y="59"/>
                    <a:pt x="6" y="59"/>
                  </a:cubicBezTo>
                  <a:cubicBezTo>
                    <a:pt x="4" y="60"/>
                    <a:pt x="4" y="65"/>
                    <a:pt x="6" y="67"/>
                  </a:cubicBezTo>
                  <a:cubicBezTo>
                    <a:pt x="7" y="69"/>
                    <a:pt x="7" y="73"/>
                    <a:pt x="5" y="72"/>
                  </a:cubicBezTo>
                  <a:cubicBezTo>
                    <a:pt x="3" y="70"/>
                    <a:pt x="3" y="71"/>
                    <a:pt x="0" y="74"/>
                  </a:cubicBezTo>
                  <a:cubicBezTo>
                    <a:pt x="4" y="78"/>
                    <a:pt x="5" y="78"/>
                    <a:pt x="6" y="81"/>
                  </a:cubicBezTo>
                  <a:cubicBezTo>
                    <a:pt x="6" y="83"/>
                    <a:pt x="7" y="84"/>
                    <a:pt x="8" y="85"/>
                  </a:cubicBezTo>
                  <a:cubicBezTo>
                    <a:pt x="10" y="81"/>
                    <a:pt x="12" y="80"/>
                    <a:pt x="13" y="79"/>
                  </a:cubicBezTo>
                  <a:cubicBezTo>
                    <a:pt x="14" y="78"/>
                    <a:pt x="15" y="80"/>
                    <a:pt x="17" y="81"/>
                  </a:cubicBezTo>
                  <a:cubicBezTo>
                    <a:pt x="20" y="86"/>
                    <a:pt x="23" y="76"/>
                    <a:pt x="26" y="78"/>
                  </a:cubicBezTo>
                  <a:cubicBezTo>
                    <a:pt x="29" y="80"/>
                    <a:pt x="24" y="82"/>
                    <a:pt x="27" y="83"/>
                  </a:cubicBezTo>
                  <a:cubicBezTo>
                    <a:pt x="32" y="85"/>
                    <a:pt x="34" y="75"/>
                    <a:pt x="37" y="75"/>
                  </a:cubicBezTo>
                  <a:cubicBezTo>
                    <a:pt x="39" y="75"/>
                    <a:pt x="43" y="69"/>
                    <a:pt x="41" y="65"/>
                  </a:cubicBezTo>
                  <a:cubicBezTo>
                    <a:pt x="38" y="59"/>
                    <a:pt x="45" y="48"/>
                    <a:pt x="50" y="46"/>
                  </a:cubicBezTo>
                  <a:cubicBezTo>
                    <a:pt x="54" y="44"/>
                    <a:pt x="51" y="40"/>
                    <a:pt x="54" y="34"/>
                  </a:cubicBezTo>
                  <a:cubicBezTo>
                    <a:pt x="57" y="29"/>
                    <a:pt x="53" y="31"/>
                    <a:pt x="55" y="24"/>
                  </a:cubicBezTo>
                  <a:cubicBezTo>
                    <a:pt x="57" y="16"/>
                    <a:pt x="54" y="17"/>
                    <a:pt x="57" y="12"/>
                  </a:cubicBezTo>
                  <a:cubicBezTo>
                    <a:pt x="60" y="7"/>
                    <a:pt x="61" y="5"/>
                    <a:pt x="60" y="3"/>
                  </a:cubicBezTo>
                  <a:cubicBezTo>
                    <a:pt x="58" y="0"/>
                    <a:pt x="57" y="5"/>
                    <a:pt x="53" y="2"/>
                  </a:cubicBezTo>
                  <a:cubicBezTo>
                    <a:pt x="50" y="0"/>
                    <a:pt x="50" y="3"/>
                    <a:pt x="46" y="2"/>
                  </a:cubicBezTo>
                  <a:cubicBezTo>
                    <a:pt x="42" y="1"/>
                    <a:pt x="44" y="10"/>
                    <a:pt x="41" y="15"/>
                  </a:cubicBezTo>
                  <a:cubicBezTo>
                    <a:pt x="39" y="17"/>
                    <a:pt x="41" y="20"/>
                    <a:pt x="40" y="21"/>
                  </a:cubicBezTo>
                  <a:cubicBezTo>
                    <a:pt x="39" y="22"/>
                    <a:pt x="38" y="18"/>
                    <a:pt x="35" y="18"/>
                  </a:cubicBezTo>
                  <a:cubicBezTo>
                    <a:pt x="32" y="17"/>
                    <a:pt x="29" y="16"/>
                    <a:pt x="29" y="16"/>
                  </a:cubicBezTo>
                  <a:lnTo>
                    <a:pt x="18" y="16"/>
                  </a:lnTo>
                  <a:close/>
                </a:path>
              </a:pathLst>
            </a:custGeom>
            <a:grpFill/>
            <a:ln w="3175" cap="rnd" cmpd="sng">
              <a:solidFill>
                <a:schemeClr val="bg1"/>
              </a:solidFill>
              <a:prstDash val="solid"/>
              <a:round/>
              <a:headEnd/>
              <a:tailEnd/>
            </a:ln>
          </p:spPr>
          <p:txBody>
            <a:bodyPr/>
            <a:lstStyle/>
            <a:p>
              <a:endParaRPr lang="en-GB"/>
            </a:p>
          </p:txBody>
        </p:sp>
        <p:sp>
          <p:nvSpPr>
            <p:cNvPr id="71" name="Freeform 36"/>
            <p:cNvSpPr>
              <a:spLocks/>
            </p:cNvSpPr>
            <p:nvPr/>
          </p:nvSpPr>
          <p:spPr bwMode="auto">
            <a:xfrm>
              <a:off x="2514" y="2112"/>
              <a:ext cx="288" cy="360"/>
            </a:xfrm>
            <a:custGeom>
              <a:avLst/>
              <a:gdLst/>
              <a:ahLst/>
              <a:cxnLst>
                <a:cxn ang="0">
                  <a:pos x="22" y="2"/>
                </a:cxn>
                <a:cxn ang="0">
                  <a:pos x="31" y="1"/>
                </a:cxn>
                <a:cxn ang="0">
                  <a:pos x="38" y="2"/>
                </a:cxn>
                <a:cxn ang="0">
                  <a:pos x="37" y="9"/>
                </a:cxn>
                <a:cxn ang="0">
                  <a:pos x="43" y="9"/>
                </a:cxn>
                <a:cxn ang="0">
                  <a:pos x="47" y="16"/>
                </a:cxn>
                <a:cxn ang="0">
                  <a:pos x="42" y="23"/>
                </a:cxn>
                <a:cxn ang="0">
                  <a:pos x="47" y="29"/>
                </a:cxn>
                <a:cxn ang="0">
                  <a:pos x="46" y="41"/>
                </a:cxn>
                <a:cxn ang="0">
                  <a:pos x="44" y="46"/>
                </a:cxn>
                <a:cxn ang="0">
                  <a:pos x="41" y="44"/>
                </a:cxn>
                <a:cxn ang="0">
                  <a:pos x="34" y="42"/>
                </a:cxn>
                <a:cxn ang="0">
                  <a:pos x="32" y="43"/>
                </a:cxn>
                <a:cxn ang="0">
                  <a:pos x="26" y="45"/>
                </a:cxn>
                <a:cxn ang="0">
                  <a:pos x="26" y="53"/>
                </a:cxn>
                <a:cxn ang="0">
                  <a:pos x="25" y="58"/>
                </a:cxn>
                <a:cxn ang="0">
                  <a:pos x="20" y="60"/>
                </a:cxn>
                <a:cxn ang="0">
                  <a:pos x="12" y="50"/>
                </a:cxn>
                <a:cxn ang="0">
                  <a:pos x="7" y="42"/>
                </a:cxn>
                <a:cxn ang="0">
                  <a:pos x="3" y="33"/>
                </a:cxn>
                <a:cxn ang="0">
                  <a:pos x="2" y="29"/>
                </a:cxn>
                <a:cxn ang="0">
                  <a:pos x="6" y="23"/>
                </a:cxn>
                <a:cxn ang="0">
                  <a:pos x="8" y="21"/>
                </a:cxn>
                <a:cxn ang="0">
                  <a:pos x="11" y="20"/>
                </a:cxn>
                <a:cxn ang="0">
                  <a:pos x="6" y="17"/>
                </a:cxn>
                <a:cxn ang="0">
                  <a:pos x="8" y="17"/>
                </a:cxn>
                <a:cxn ang="0">
                  <a:pos x="8" y="13"/>
                </a:cxn>
                <a:cxn ang="0">
                  <a:pos x="22" y="13"/>
                </a:cxn>
                <a:cxn ang="0">
                  <a:pos x="22" y="2"/>
                </a:cxn>
              </a:cxnLst>
              <a:rect l="0" t="0" r="r" b="b"/>
              <a:pathLst>
                <a:path w="48" h="60">
                  <a:moveTo>
                    <a:pt x="22" y="2"/>
                  </a:moveTo>
                  <a:cubicBezTo>
                    <a:pt x="23" y="0"/>
                    <a:pt x="23" y="1"/>
                    <a:pt x="31" y="1"/>
                  </a:cubicBezTo>
                  <a:cubicBezTo>
                    <a:pt x="40" y="1"/>
                    <a:pt x="36" y="1"/>
                    <a:pt x="38" y="2"/>
                  </a:cubicBezTo>
                  <a:cubicBezTo>
                    <a:pt x="38" y="5"/>
                    <a:pt x="36" y="5"/>
                    <a:pt x="37" y="9"/>
                  </a:cubicBezTo>
                  <a:cubicBezTo>
                    <a:pt x="37" y="12"/>
                    <a:pt x="41" y="9"/>
                    <a:pt x="43" y="9"/>
                  </a:cubicBezTo>
                  <a:cubicBezTo>
                    <a:pt x="46" y="9"/>
                    <a:pt x="48" y="13"/>
                    <a:pt x="47" y="16"/>
                  </a:cubicBezTo>
                  <a:cubicBezTo>
                    <a:pt x="45" y="19"/>
                    <a:pt x="44" y="14"/>
                    <a:pt x="42" y="23"/>
                  </a:cubicBezTo>
                  <a:cubicBezTo>
                    <a:pt x="41" y="27"/>
                    <a:pt x="48" y="26"/>
                    <a:pt x="47" y="29"/>
                  </a:cubicBezTo>
                  <a:cubicBezTo>
                    <a:pt x="46" y="32"/>
                    <a:pt x="48" y="38"/>
                    <a:pt x="46" y="41"/>
                  </a:cubicBezTo>
                  <a:cubicBezTo>
                    <a:pt x="44" y="45"/>
                    <a:pt x="47" y="45"/>
                    <a:pt x="44" y="46"/>
                  </a:cubicBezTo>
                  <a:cubicBezTo>
                    <a:pt x="41" y="47"/>
                    <a:pt x="43" y="41"/>
                    <a:pt x="41" y="44"/>
                  </a:cubicBezTo>
                  <a:cubicBezTo>
                    <a:pt x="39" y="47"/>
                    <a:pt x="37" y="47"/>
                    <a:pt x="34" y="42"/>
                  </a:cubicBezTo>
                  <a:cubicBezTo>
                    <a:pt x="31" y="37"/>
                    <a:pt x="31" y="40"/>
                    <a:pt x="32" y="43"/>
                  </a:cubicBezTo>
                  <a:cubicBezTo>
                    <a:pt x="32" y="46"/>
                    <a:pt x="29" y="45"/>
                    <a:pt x="26" y="45"/>
                  </a:cubicBezTo>
                  <a:cubicBezTo>
                    <a:pt x="24" y="46"/>
                    <a:pt x="24" y="51"/>
                    <a:pt x="26" y="53"/>
                  </a:cubicBezTo>
                  <a:cubicBezTo>
                    <a:pt x="27" y="55"/>
                    <a:pt x="27" y="59"/>
                    <a:pt x="25" y="58"/>
                  </a:cubicBezTo>
                  <a:cubicBezTo>
                    <a:pt x="23" y="56"/>
                    <a:pt x="23" y="57"/>
                    <a:pt x="20" y="60"/>
                  </a:cubicBezTo>
                  <a:cubicBezTo>
                    <a:pt x="16" y="55"/>
                    <a:pt x="21" y="58"/>
                    <a:pt x="12" y="50"/>
                  </a:cubicBezTo>
                  <a:cubicBezTo>
                    <a:pt x="9" y="46"/>
                    <a:pt x="8" y="44"/>
                    <a:pt x="7" y="42"/>
                  </a:cubicBezTo>
                  <a:cubicBezTo>
                    <a:pt x="5" y="40"/>
                    <a:pt x="5" y="38"/>
                    <a:pt x="3" y="33"/>
                  </a:cubicBezTo>
                  <a:cubicBezTo>
                    <a:pt x="1" y="29"/>
                    <a:pt x="0" y="27"/>
                    <a:pt x="2" y="29"/>
                  </a:cubicBezTo>
                  <a:cubicBezTo>
                    <a:pt x="4" y="31"/>
                    <a:pt x="6" y="26"/>
                    <a:pt x="6" y="23"/>
                  </a:cubicBezTo>
                  <a:cubicBezTo>
                    <a:pt x="6" y="19"/>
                    <a:pt x="6" y="19"/>
                    <a:pt x="8" y="21"/>
                  </a:cubicBezTo>
                  <a:cubicBezTo>
                    <a:pt x="10" y="24"/>
                    <a:pt x="14" y="21"/>
                    <a:pt x="11" y="20"/>
                  </a:cubicBezTo>
                  <a:cubicBezTo>
                    <a:pt x="8" y="20"/>
                    <a:pt x="6" y="18"/>
                    <a:pt x="6" y="17"/>
                  </a:cubicBezTo>
                  <a:cubicBezTo>
                    <a:pt x="7" y="15"/>
                    <a:pt x="8" y="17"/>
                    <a:pt x="8" y="17"/>
                  </a:cubicBezTo>
                  <a:cubicBezTo>
                    <a:pt x="9" y="16"/>
                    <a:pt x="8" y="14"/>
                    <a:pt x="8" y="13"/>
                  </a:cubicBezTo>
                  <a:cubicBezTo>
                    <a:pt x="15" y="12"/>
                    <a:pt x="17" y="14"/>
                    <a:pt x="22" y="13"/>
                  </a:cubicBezTo>
                  <a:lnTo>
                    <a:pt x="22" y="2"/>
                  </a:lnTo>
                  <a:close/>
                </a:path>
              </a:pathLst>
            </a:custGeom>
            <a:grpFill/>
            <a:ln w="3175" cap="rnd" cmpd="sng">
              <a:solidFill>
                <a:schemeClr val="bg1"/>
              </a:solidFill>
              <a:prstDash val="solid"/>
              <a:round/>
              <a:headEnd/>
              <a:tailEnd/>
            </a:ln>
          </p:spPr>
          <p:txBody>
            <a:bodyPr/>
            <a:lstStyle/>
            <a:p>
              <a:endParaRPr lang="en-GB"/>
            </a:p>
          </p:txBody>
        </p:sp>
        <p:sp>
          <p:nvSpPr>
            <p:cNvPr id="74" name="Freeform 37"/>
            <p:cNvSpPr>
              <a:spLocks/>
            </p:cNvSpPr>
            <p:nvPr/>
          </p:nvSpPr>
          <p:spPr bwMode="auto">
            <a:xfrm>
              <a:off x="2550" y="2112"/>
              <a:ext cx="96" cy="84"/>
            </a:xfrm>
            <a:custGeom>
              <a:avLst/>
              <a:gdLst/>
              <a:ahLst/>
              <a:cxnLst>
                <a:cxn ang="0">
                  <a:pos x="4" y="0"/>
                </a:cxn>
                <a:cxn ang="0">
                  <a:pos x="16" y="2"/>
                </a:cxn>
                <a:cxn ang="0">
                  <a:pos x="16" y="13"/>
                </a:cxn>
                <a:cxn ang="0">
                  <a:pos x="2" y="13"/>
                </a:cxn>
                <a:cxn ang="0">
                  <a:pos x="0" y="11"/>
                </a:cxn>
                <a:cxn ang="0">
                  <a:pos x="4" y="0"/>
                </a:cxn>
              </a:cxnLst>
              <a:rect l="0" t="0" r="r" b="b"/>
              <a:pathLst>
                <a:path w="16" h="14">
                  <a:moveTo>
                    <a:pt x="4" y="0"/>
                  </a:moveTo>
                  <a:cubicBezTo>
                    <a:pt x="7" y="3"/>
                    <a:pt x="8" y="2"/>
                    <a:pt x="16" y="2"/>
                  </a:cubicBezTo>
                  <a:cubicBezTo>
                    <a:pt x="16" y="13"/>
                    <a:pt x="16" y="13"/>
                    <a:pt x="16" y="13"/>
                  </a:cubicBezTo>
                  <a:cubicBezTo>
                    <a:pt x="11" y="14"/>
                    <a:pt x="9" y="12"/>
                    <a:pt x="2" y="13"/>
                  </a:cubicBezTo>
                  <a:cubicBezTo>
                    <a:pt x="3" y="11"/>
                    <a:pt x="1" y="14"/>
                    <a:pt x="0" y="11"/>
                  </a:cubicBezTo>
                  <a:cubicBezTo>
                    <a:pt x="0" y="9"/>
                    <a:pt x="4" y="7"/>
                    <a:pt x="4" y="0"/>
                  </a:cubicBezTo>
                  <a:close/>
                </a:path>
              </a:pathLst>
            </a:custGeom>
            <a:grpFill/>
            <a:ln w="3175" cap="rnd" cmpd="sng">
              <a:solidFill>
                <a:schemeClr val="bg1"/>
              </a:solidFill>
              <a:prstDash val="solid"/>
              <a:round/>
              <a:headEnd/>
              <a:tailEnd/>
            </a:ln>
          </p:spPr>
          <p:txBody>
            <a:bodyPr/>
            <a:lstStyle/>
            <a:p>
              <a:endParaRPr lang="en-GB"/>
            </a:p>
          </p:txBody>
        </p:sp>
        <p:sp>
          <p:nvSpPr>
            <p:cNvPr id="75" name="Freeform 38"/>
            <p:cNvSpPr>
              <a:spLocks/>
            </p:cNvSpPr>
            <p:nvPr/>
          </p:nvSpPr>
          <p:spPr bwMode="auto">
            <a:xfrm>
              <a:off x="2496" y="2028"/>
              <a:ext cx="42" cy="42"/>
            </a:xfrm>
            <a:custGeom>
              <a:avLst/>
              <a:gdLst/>
              <a:ahLst/>
              <a:cxnLst>
                <a:cxn ang="0">
                  <a:pos x="3" y="6"/>
                </a:cxn>
                <a:cxn ang="0">
                  <a:pos x="3" y="2"/>
                </a:cxn>
                <a:cxn ang="0">
                  <a:pos x="5" y="4"/>
                </a:cxn>
                <a:cxn ang="0">
                  <a:pos x="3" y="6"/>
                </a:cxn>
              </a:cxnLst>
              <a:rect l="0" t="0" r="r" b="b"/>
              <a:pathLst>
                <a:path w="7" h="7">
                  <a:moveTo>
                    <a:pt x="3" y="6"/>
                  </a:moveTo>
                  <a:cubicBezTo>
                    <a:pt x="0" y="5"/>
                    <a:pt x="3" y="3"/>
                    <a:pt x="3" y="2"/>
                  </a:cubicBezTo>
                  <a:cubicBezTo>
                    <a:pt x="4" y="0"/>
                    <a:pt x="7" y="1"/>
                    <a:pt x="5" y="4"/>
                  </a:cubicBezTo>
                  <a:cubicBezTo>
                    <a:pt x="3" y="7"/>
                    <a:pt x="4" y="6"/>
                    <a:pt x="3" y="6"/>
                  </a:cubicBezTo>
                  <a:close/>
                </a:path>
              </a:pathLst>
            </a:custGeom>
            <a:grpFill/>
            <a:ln w="3175" cap="rnd" cmpd="sng">
              <a:solidFill>
                <a:schemeClr val="bg1"/>
              </a:solidFill>
              <a:prstDash val="solid"/>
              <a:round/>
              <a:headEnd/>
              <a:tailEnd/>
            </a:ln>
          </p:spPr>
          <p:txBody>
            <a:bodyPr/>
            <a:lstStyle/>
            <a:p>
              <a:endParaRPr lang="en-GB"/>
            </a:p>
          </p:txBody>
        </p:sp>
        <p:sp>
          <p:nvSpPr>
            <p:cNvPr id="80" name="Freeform 39"/>
            <p:cNvSpPr>
              <a:spLocks/>
            </p:cNvSpPr>
            <p:nvPr/>
          </p:nvSpPr>
          <p:spPr bwMode="auto">
            <a:xfrm>
              <a:off x="2406" y="2220"/>
              <a:ext cx="24" cy="30"/>
            </a:xfrm>
            <a:custGeom>
              <a:avLst/>
              <a:gdLst/>
              <a:ahLst/>
              <a:cxnLst>
                <a:cxn ang="0">
                  <a:pos x="3" y="1"/>
                </a:cxn>
                <a:cxn ang="0">
                  <a:pos x="1" y="5"/>
                </a:cxn>
                <a:cxn ang="0">
                  <a:pos x="3" y="1"/>
                </a:cxn>
              </a:cxnLst>
              <a:rect l="0" t="0" r="r" b="b"/>
              <a:pathLst>
                <a:path w="4" h="5">
                  <a:moveTo>
                    <a:pt x="3" y="1"/>
                  </a:moveTo>
                  <a:cubicBezTo>
                    <a:pt x="4" y="1"/>
                    <a:pt x="2" y="5"/>
                    <a:pt x="1" y="5"/>
                  </a:cubicBezTo>
                  <a:cubicBezTo>
                    <a:pt x="0" y="4"/>
                    <a:pt x="1" y="0"/>
                    <a:pt x="3" y="1"/>
                  </a:cubicBezTo>
                  <a:close/>
                </a:path>
              </a:pathLst>
            </a:custGeom>
            <a:grpFill/>
            <a:ln w="3175" cap="rnd" cmpd="sng">
              <a:solidFill>
                <a:schemeClr val="bg1"/>
              </a:solidFill>
              <a:prstDash val="solid"/>
              <a:round/>
              <a:headEnd/>
              <a:tailEnd/>
            </a:ln>
          </p:spPr>
          <p:txBody>
            <a:bodyPr/>
            <a:lstStyle/>
            <a:p>
              <a:endParaRPr lang="en-GB"/>
            </a:p>
          </p:txBody>
        </p:sp>
        <p:sp>
          <p:nvSpPr>
            <p:cNvPr id="84" name="Freeform 40"/>
            <p:cNvSpPr>
              <a:spLocks/>
            </p:cNvSpPr>
            <p:nvPr/>
          </p:nvSpPr>
          <p:spPr bwMode="auto">
            <a:xfrm>
              <a:off x="3468" y="2304"/>
              <a:ext cx="108" cy="108"/>
            </a:xfrm>
            <a:custGeom>
              <a:avLst/>
              <a:gdLst/>
              <a:ahLst/>
              <a:cxnLst>
                <a:cxn ang="0">
                  <a:pos x="3" y="17"/>
                </a:cxn>
                <a:cxn ang="0">
                  <a:pos x="6" y="17"/>
                </a:cxn>
                <a:cxn ang="0">
                  <a:pos x="10" y="15"/>
                </a:cxn>
                <a:cxn ang="0">
                  <a:pos x="12" y="13"/>
                </a:cxn>
                <a:cxn ang="0">
                  <a:pos x="16" y="13"/>
                </a:cxn>
                <a:cxn ang="0">
                  <a:pos x="18" y="7"/>
                </a:cxn>
                <a:cxn ang="0">
                  <a:pos x="15" y="0"/>
                </a:cxn>
                <a:cxn ang="0">
                  <a:pos x="11" y="4"/>
                </a:cxn>
                <a:cxn ang="0">
                  <a:pos x="8" y="4"/>
                </a:cxn>
                <a:cxn ang="0">
                  <a:pos x="4" y="13"/>
                </a:cxn>
                <a:cxn ang="0">
                  <a:pos x="3" y="17"/>
                </a:cxn>
              </a:cxnLst>
              <a:rect l="0" t="0" r="r" b="b"/>
              <a:pathLst>
                <a:path w="18" h="18">
                  <a:moveTo>
                    <a:pt x="3" y="17"/>
                  </a:moveTo>
                  <a:cubicBezTo>
                    <a:pt x="4" y="15"/>
                    <a:pt x="6" y="15"/>
                    <a:pt x="6" y="17"/>
                  </a:cubicBezTo>
                  <a:cubicBezTo>
                    <a:pt x="6" y="18"/>
                    <a:pt x="10" y="18"/>
                    <a:pt x="10" y="15"/>
                  </a:cubicBezTo>
                  <a:cubicBezTo>
                    <a:pt x="11" y="13"/>
                    <a:pt x="11" y="12"/>
                    <a:pt x="12" y="13"/>
                  </a:cubicBezTo>
                  <a:cubicBezTo>
                    <a:pt x="13" y="15"/>
                    <a:pt x="13" y="13"/>
                    <a:pt x="16" y="13"/>
                  </a:cubicBezTo>
                  <a:cubicBezTo>
                    <a:pt x="18" y="14"/>
                    <a:pt x="18" y="13"/>
                    <a:pt x="18" y="7"/>
                  </a:cubicBezTo>
                  <a:cubicBezTo>
                    <a:pt x="17" y="2"/>
                    <a:pt x="16" y="4"/>
                    <a:pt x="15" y="0"/>
                  </a:cubicBezTo>
                  <a:cubicBezTo>
                    <a:pt x="13" y="1"/>
                    <a:pt x="13" y="4"/>
                    <a:pt x="11" y="4"/>
                  </a:cubicBezTo>
                  <a:cubicBezTo>
                    <a:pt x="9" y="5"/>
                    <a:pt x="12" y="2"/>
                    <a:pt x="8" y="4"/>
                  </a:cubicBezTo>
                  <a:cubicBezTo>
                    <a:pt x="0" y="10"/>
                    <a:pt x="7" y="10"/>
                    <a:pt x="4" y="13"/>
                  </a:cubicBezTo>
                  <a:cubicBezTo>
                    <a:pt x="1" y="15"/>
                    <a:pt x="2" y="15"/>
                    <a:pt x="3" y="17"/>
                  </a:cubicBezTo>
                  <a:close/>
                </a:path>
              </a:pathLst>
            </a:custGeom>
            <a:grpFill/>
            <a:ln w="3175" cap="rnd" cmpd="sng">
              <a:solidFill>
                <a:schemeClr val="bg1"/>
              </a:solidFill>
              <a:prstDash val="solid"/>
              <a:round/>
              <a:headEnd/>
              <a:tailEnd/>
            </a:ln>
          </p:spPr>
          <p:txBody>
            <a:bodyPr/>
            <a:lstStyle/>
            <a:p>
              <a:endParaRPr lang="en-GB"/>
            </a:p>
          </p:txBody>
        </p:sp>
        <p:sp>
          <p:nvSpPr>
            <p:cNvPr id="85" name="Freeform 41"/>
            <p:cNvSpPr>
              <a:spLocks/>
            </p:cNvSpPr>
            <p:nvPr/>
          </p:nvSpPr>
          <p:spPr bwMode="auto">
            <a:xfrm>
              <a:off x="3486" y="2376"/>
              <a:ext cx="108" cy="126"/>
            </a:xfrm>
            <a:custGeom>
              <a:avLst/>
              <a:gdLst/>
              <a:ahLst/>
              <a:cxnLst>
                <a:cxn ang="0">
                  <a:pos x="13" y="1"/>
                </a:cxn>
                <a:cxn ang="0">
                  <a:pos x="12" y="6"/>
                </a:cxn>
                <a:cxn ang="0">
                  <a:pos x="13" y="11"/>
                </a:cxn>
                <a:cxn ang="0">
                  <a:pos x="4" y="21"/>
                </a:cxn>
                <a:cxn ang="0">
                  <a:pos x="2" y="12"/>
                </a:cxn>
                <a:cxn ang="0">
                  <a:pos x="0" y="5"/>
                </a:cxn>
                <a:cxn ang="0">
                  <a:pos x="3" y="5"/>
                </a:cxn>
                <a:cxn ang="0">
                  <a:pos x="7" y="3"/>
                </a:cxn>
                <a:cxn ang="0">
                  <a:pos x="9" y="1"/>
                </a:cxn>
                <a:cxn ang="0">
                  <a:pos x="13" y="1"/>
                </a:cxn>
              </a:cxnLst>
              <a:rect l="0" t="0" r="r" b="b"/>
              <a:pathLst>
                <a:path w="18" h="21">
                  <a:moveTo>
                    <a:pt x="13" y="1"/>
                  </a:moveTo>
                  <a:cubicBezTo>
                    <a:pt x="13" y="3"/>
                    <a:pt x="12" y="4"/>
                    <a:pt x="12" y="6"/>
                  </a:cubicBezTo>
                  <a:cubicBezTo>
                    <a:pt x="12" y="7"/>
                    <a:pt x="18" y="6"/>
                    <a:pt x="13" y="11"/>
                  </a:cubicBezTo>
                  <a:cubicBezTo>
                    <a:pt x="9" y="15"/>
                    <a:pt x="11" y="21"/>
                    <a:pt x="4" y="21"/>
                  </a:cubicBezTo>
                  <a:cubicBezTo>
                    <a:pt x="4" y="17"/>
                    <a:pt x="1" y="17"/>
                    <a:pt x="2" y="12"/>
                  </a:cubicBezTo>
                  <a:cubicBezTo>
                    <a:pt x="3" y="7"/>
                    <a:pt x="1" y="7"/>
                    <a:pt x="0" y="5"/>
                  </a:cubicBezTo>
                  <a:cubicBezTo>
                    <a:pt x="1" y="3"/>
                    <a:pt x="3" y="3"/>
                    <a:pt x="3" y="5"/>
                  </a:cubicBezTo>
                  <a:cubicBezTo>
                    <a:pt x="3" y="6"/>
                    <a:pt x="7" y="6"/>
                    <a:pt x="7" y="3"/>
                  </a:cubicBezTo>
                  <a:cubicBezTo>
                    <a:pt x="8" y="1"/>
                    <a:pt x="8" y="0"/>
                    <a:pt x="9" y="1"/>
                  </a:cubicBezTo>
                  <a:cubicBezTo>
                    <a:pt x="10" y="3"/>
                    <a:pt x="10" y="0"/>
                    <a:pt x="13" y="1"/>
                  </a:cubicBezTo>
                  <a:close/>
                </a:path>
              </a:pathLst>
            </a:custGeom>
            <a:grpFill/>
            <a:ln w="3175" cap="rnd" cmpd="sng">
              <a:solidFill>
                <a:schemeClr val="bg1"/>
              </a:solidFill>
              <a:prstDash val="solid"/>
              <a:round/>
              <a:headEnd/>
              <a:tailEnd/>
            </a:ln>
          </p:spPr>
          <p:txBody>
            <a:bodyPr/>
            <a:lstStyle/>
            <a:p>
              <a:endParaRPr lang="en-GB"/>
            </a:p>
          </p:txBody>
        </p:sp>
        <p:sp>
          <p:nvSpPr>
            <p:cNvPr id="86" name="Freeform 42"/>
            <p:cNvSpPr>
              <a:spLocks/>
            </p:cNvSpPr>
            <p:nvPr/>
          </p:nvSpPr>
          <p:spPr bwMode="auto">
            <a:xfrm>
              <a:off x="1836" y="1368"/>
              <a:ext cx="390" cy="342"/>
            </a:xfrm>
            <a:custGeom>
              <a:avLst/>
              <a:gdLst/>
              <a:ahLst/>
              <a:cxnLst>
                <a:cxn ang="0">
                  <a:pos x="24" y="56"/>
                </a:cxn>
                <a:cxn ang="0">
                  <a:pos x="23" y="47"/>
                </a:cxn>
                <a:cxn ang="0">
                  <a:pos x="24" y="41"/>
                </a:cxn>
                <a:cxn ang="0">
                  <a:pos x="38" y="41"/>
                </a:cxn>
                <a:cxn ang="0">
                  <a:pos x="41" y="41"/>
                </a:cxn>
                <a:cxn ang="0">
                  <a:pos x="44" y="39"/>
                </a:cxn>
                <a:cxn ang="0">
                  <a:pos x="49" y="41"/>
                </a:cxn>
                <a:cxn ang="0">
                  <a:pos x="53" y="41"/>
                </a:cxn>
                <a:cxn ang="0">
                  <a:pos x="64" y="32"/>
                </a:cxn>
                <a:cxn ang="0">
                  <a:pos x="62" y="28"/>
                </a:cxn>
                <a:cxn ang="0">
                  <a:pos x="60" y="25"/>
                </a:cxn>
                <a:cxn ang="0">
                  <a:pos x="54" y="21"/>
                </a:cxn>
                <a:cxn ang="0">
                  <a:pos x="54" y="18"/>
                </a:cxn>
                <a:cxn ang="0">
                  <a:pos x="52" y="16"/>
                </a:cxn>
                <a:cxn ang="0">
                  <a:pos x="49" y="12"/>
                </a:cxn>
                <a:cxn ang="0">
                  <a:pos x="47" y="3"/>
                </a:cxn>
                <a:cxn ang="0">
                  <a:pos x="45" y="2"/>
                </a:cxn>
                <a:cxn ang="0">
                  <a:pos x="41" y="1"/>
                </a:cxn>
                <a:cxn ang="0">
                  <a:pos x="32" y="5"/>
                </a:cxn>
                <a:cxn ang="0">
                  <a:pos x="28" y="10"/>
                </a:cxn>
                <a:cxn ang="0">
                  <a:pos x="23" y="14"/>
                </a:cxn>
                <a:cxn ang="0">
                  <a:pos x="19" y="16"/>
                </a:cxn>
                <a:cxn ang="0">
                  <a:pos x="16" y="19"/>
                </a:cxn>
                <a:cxn ang="0">
                  <a:pos x="13" y="17"/>
                </a:cxn>
                <a:cxn ang="0">
                  <a:pos x="12" y="22"/>
                </a:cxn>
                <a:cxn ang="0">
                  <a:pos x="10" y="25"/>
                </a:cxn>
                <a:cxn ang="0">
                  <a:pos x="9" y="29"/>
                </a:cxn>
                <a:cxn ang="0">
                  <a:pos x="3" y="33"/>
                </a:cxn>
                <a:cxn ang="0">
                  <a:pos x="3" y="40"/>
                </a:cxn>
                <a:cxn ang="0">
                  <a:pos x="1" y="46"/>
                </a:cxn>
                <a:cxn ang="0">
                  <a:pos x="8" y="53"/>
                </a:cxn>
                <a:cxn ang="0">
                  <a:pos x="16" y="51"/>
                </a:cxn>
                <a:cxn ang="0">
                  <a:pos x="24" y="56"/>
                </a:cxn>
              </a:cxnLst>
              <a:rect l="0" t="0" r="r" b="b"/>
              <a:pathLst>
                <a:path w="65" h="57">
                  <a:moveTo>
                    <a:pt x="24" y="56"/>
                  </a:moveTo>
                  <a:cubicBezTo>
                    <a:pt x="23" y="53"/>
                    <a:pt x="23" y="48"/>
                    <a:pt x="23" y="47"/>
                  </a:cubicBezTo>
                  <a:cubicBezTo>
                    <a:pt x="23" y="46"/>
                    <a:pt x="20" y="41"/>
                    <a:pt x="24" y="41"/>
                  </a:cubicBezTo>
                  <a:cubicBezTo>
                    <a:pt x="26" y="41"/>
                    <a:pt x="37" y="41"/>
                    <a:pt x="38" y="41"/>
                  </a:cubicBezTo>
                  <a:cubicBezTo>
                    <a:pt x="40" y="41"/>
                    <a:pt x="40" y="43"/>
                    <a:pt x="41" y="41"/>
                  </a:cubicBezTo>
                  <a:cubicBezTo>
                    <a:pt x="42" y="40"/>
                    <a:pt x="43" y="39"/>
                    <a:pt x="44" y="39"/>
                  </a:cubicBezTo>
                  <a:cubicBezTo>
                    <a:pt x="49" y="40"/>
                    <a:pt x="48" y="41"/>
                    <a:pt x="49" y="41"/>
                  </a:cubicBezTo>
                  <a:cubicBezTo>
                    <a:pt x="50" y="42"/>
                    <a:pt x="51" y="41"/>
                    <a:pt x="53" y="41"/>
                  </a:cubicBezTo>
                  <a:cubicBezTo>
                    <a:pt x="58" y="34"/>
                    <a:pt x="60" y="40"/>
                    <a:pt x="64" y="32"/>
                  </a:cubicBezTo>
                  <a:cubicBezTo>
                    <a:pt x="63" y="30"/>
                    <a:pt x="61" y="28"/>
                    <a:pt x="62" y="28"/>
                  </a:cubicBezTo>
                  <a:cubicBezTo>
                    <a:pt x="65" y="27"/>
                    <a:pt x="62" y="22"/>
                    <a:pt x="60" y="25"/>
                  </a:cubicBezTo>
                  <a:cubicBezTo>
                    <a:pt x="59" y="27"/>
                    <a:pt x="55" y="22"/>
                    <a:pt x="54" y="21"/>
                  </a:cubicBezTo>
                  <a:cubicBezTo>
                    <a:pt x="53" y="21"/>
                    <a:pt x="53" y="18"/>
                    <a:pt x="54" y="18"/>
                  </a:cubicBezTo>
                  <a:cubicBezTo>
                    <a:pt x="56" y="18"/>
                    <a:pt x="55" y="17"/>
                    <a:pt x="52" y="16"/>
                  </a:cubicBezTo>
                  <a:cubicBezTo>
                    <a:pt x="50" y="14"/>
                    <a:pt x="49" y="16"/>
                    <a:pt x="49" y="12"/>
                  </a:cubicBezTo>
                  <a:cubicBezTo>
                    <a:pt x="48" y="6"/>
                    <a:pt x="45" y="9"/>
                    <a:pt x="47" y="3"/>
                  </a:cubicBezTo>
                  <a:cubicBezTo>
                    <a:pt x="46" y="3"/>
                    <a:pt x="46" y="2"/>
                    <a:pt x="45" y="2"/>
                  </a:cubicBezTo>
                  <a:cubicBezTo>
                    <a:pt x="42" y="0"/>
                    <a:pt x="43" y="3"/>
                    <a:pt x="41" y="1"/>
                  </a:cubicBezTo>
                  <a:cubicBezTo>
                    <a:pt x="39" y="0"/>
                    <a:pt x="41" y="3"/>
                    <a:pt x="32" y="5"/>
                  </a:cubicBezTo>
                  <a:cubicBezTo>
                    <a:pt x="28" y="6"/>
                    <a:pt x="30" y="11"/>
                    <a:pt x="28" y="10"/>
                  </a:cubicBezTo>
                  <a:cubicBezTo>
                    <a:pt x="25" y="9"/>
                    <a:pt x="23" y="10"/>
                    <a:pt x="23" y="14"/>
                  </a:cubicBezTo>
                  <a:cubicBezTo>
                    <a:pt x="22" y="18"/>
                    <a:pt x="19" y="12"/>
                    <a:pt x="19" y="16"/>
                  </a:cubicBezTo>
                  <a:cubicBezTo>
                    <a:pt x="19" y="18"/>
                    <a:pt x="19" y="20"/>
                    <a:pt x="16" y="19"/>
                  </a:cubicBezTo>
                  <a:cubicBezTo>
                    <a:pt x="13" y="18"/>
                    <a:pt x="15" y="16"/>
                    <a:pt x="13" y="17"/>
                  </a:cubicBezTo>
                  <a:cubicBezTo>
                    <a:pt x="12" y="19"/>
                    <a:pt x="11" y="20"/>
                    <a:pt x="12" y="22"/>
                  </a:cubicBezTo>
                  <a:cubicBezTo>
                    <a:pt x="14" y="25"/>
                    <a:pt x="9" y="23"/>
                    <a:pt x="10" y="25"/>
                  </a:cubicBezTo>
                  <a:cubicBezTo>
                    <a:pt x="11" y="27"/>
                    <a:pt x="11" y="26"/>
                    <a:pt x="9" y="29"/>
                  </a:cubicBezTo>
                  <a:cubicBezTo>
                    <a:pt x="8" y="33"/>
                    <a:pt x="1" y="31"/>
                    <a:pt x="3" y="33"/>
                  </a:cubicBezTo>
                  <a:cubicBezTo>
                    <a:pt x="4" y="35"/>
                    <a:pt x="4" y="39"/>
                    <a:pt x="3" y="40"/>
                  </a:cubicBezTo>
                  <a:cubicBezTo>
                    <a:pt x="0" y="41"/>
                    <a:pt x="3" y="41"/>
                    <a:pt x="1" y="46"/>
                  </a:cubicBezTo>
                  <a:cubicBezTo>
                    <a:pt x="8" y="48"/>
                    <a:pt x="2" y="49"/>
                    <a:pt x="8" y="53"/>
                  </a:cubicBezTo>
                  <a:cubicBezTo>
                    <a:pt x="14" y="57"/>
                    <a:pt x="10" y="52"/>
                    <a:pt x="16" y="51"/>
                  </a:cubicBezTo>
                  <a:cubicBezTo>
                    <a:pt x="22" y="51"/>
                    <a:pt x="21" y="56"/>
                    <a:pt x="24" y="56"/>
                  </a:cubicBezTo>
                  <a:close/>
                </a:path>
              </a:pathLst>
            </a:custGeom>
            <a:grpFill/>
            <a:ln w="3175" cap="rnd" cmpd="sng">
              <a:solidFill>
                <a:schemeClr val="bg1"/>
              </a:solidFill>
              <a:prstDash val="solid"/>
              <a:round/>
              <a:headEnd/>
              <a:tailEnd/>
            </a:ln>
          </p:spPr>
          <p:txBody>
            <a:bodyPr/>
            <a:lstStyle/>
            <a:p>
              <a:endParaRPr lang="en-GB"/>
            </a:p>
          </p:txBody>
        </p:sp>
        <p:sp>
          <p:nvSpPr>
            <p:cNvPr id="87" name="Freeform 43"/>
            <p:cNvSpPr>
              <a:spLocks/>
            </p:cNvSpPr>
            <p:nvPr/>
          </p:nvSpPr>
          <p:spPr bwMode="auto">
            <a:xfrm>
              <a:off x="2136" y="1524"/>
              <a:ext cx="168" cy="366"/>
            </a:xfrm>
            <a:custGeom>
              <a:avLst/>
              <a:gdLst/>
              <a:ahLst/>
              <a:cxnLst>
                <a:cxn ang="0">
                  <a:pos x="14" y="6"/>
                </a:cxn>
                <a:cxn ang="0">
                  <a:pos x="3" y="15"/>
                </a:cxn>
                <a:cxn ang="0">
                  <a:pos x="5" y="23"/>
                </a:cxn>
                <a:cxn ang="0">
                  <a:pos x="7" y="31"/>
                </a:cxn>
                <a:cxn ang="0">
                  <a:pos x="8" y="52"/>
                </a:cxn>
                <a:cxn ang="0">
                  <a:pos x="7" y="54"/>
                </a:cxn>
                <a:cxn ang="0">
                  <a:pos x="9" y="61"/>
                </a:cxn>
                <a:cxn ang="0">
                  <a:pos x="17" y="60"/>
                </a:cxn>
                <a:cxn ang="0">
                  <a:pos x="17" y="39"/>
                </a:cxn>
                <a:cxn ang="0">
                  <a:pos x="20" y="31"/>
                </a:cxn>
                <a:cxn ang="0">
                  <a:pos x="25" y="21"/>
                </a:cxn>
                <a:cxn ang="0">
                  <a:pos x="24" y="8"/>
                </a:cxn>
                <a:cxn ang="0">
                  <a:pos x="19" y="3"/>
                </a:cxn>
                <a:cxn ang="0">
                  <a:pos x="15" y="3"/>
                </a:cxn>
                <a:cxn ang="0">
                  <a:pos x="14" y="6"/>
                </a:cxn>
              </a:cxnLst>
              <a:rect l="0" t="0" r="r" b="b"/>
              <a:pathLst>
                <a:path w="28" h="61">
                  <a:moveTo>
                    <a:pt x="14" y="6"/>
                  </a:moveTo>
                  <a:cubicBezTo>
                    <a:pt x="10" y="14"/>
                    <a:pt x="8" y="8"/>
                    <a:pt x="3" y="15"/>
                  </a:cubicBezTo>
                  <a:cubicBezTo>
                    <a:pt x="0" y="21"/>
                    <a:pt x="2" y="22"/>
                    <a:pt x="5" y="23"/>
                  </a:cubicBezTo>
                  <a:cubicBezTo>
                    <a:pt x="8" y="24"/>
                    <a:pt x="5" y="31"/>
                    <a:pt x="7" y="31"/>
                  </a:cubicBezTo>
                  <a:cubicBezTo>
                    <a:pt x="9" y="32"/>
                    <a:pt x="8" y="49"/>
                    <a:pt x="8" y="52"/>
                  </a:cubicBezTo>
                  <a:cubicBezTo>
                    <a:pt x="8" y="54"/>
                    <a:pt x="7" y="52"/>
                    <a:pt x="7" y="54"/>
                  </a:cubicBezTo>
                  <a:cubicBezTo>
                    <a:pt x="8" y="56"/>
                    <a:pt x="9" y="58"/>
                    <a:pt x="9" y="61"/>
                  </a:cubicBezTo>
                  <a:cubicBezTo>
                    <a:pt x="12" y="60"/>
                    <a:pt x="15" y="60"/>
                    <a:pt x="17" y="60"/>
                  </a:cubicBezTo>
                  <a:cubicBezTo>
                    <a:pt x="18" y="51"/>
                    <a:pt x="17" y="47"/>
                    <a:pt x="17" y="39"/>
                  </a:cubicBezTo>
                  <a:cubicBezTo>
                    <a:pt x="17" y="31"/>
                    <a:pt x="19" y="36"/>
                    <a:pt x="20" y="31"/>
                  </a:cubicBezTo>
                  <a:cubicBezTo>
                    <a:pt x="21" y="26"/>
                    <a:pt x="22" y="28"/>
                    <a:pt x="25" y="21"/>
                  </a:cubicBezTo>
                  <a:cubicBezTo>
                    <a:pt x="28" y="14"/>
                    <a:pt x="22" y="13"/>
                    <a:pt x="24" y="8"/>
                  </a:cubicBezTo>
                  <a:cubicBezTo>
                    <a:pt x="21" y="6"/>
                    <a:pt x="22" y="6"/>
                    <a:pt x="19" y="3"/>
                  </a:cubicBezTo>
                  <a:cubicBezTo>
                    <a:pt x="17" y="0"/>
                    <a:pt x="18" y="3"/>
                    <a:pt x="15" y="3"/>
                  </a:cubicBezTo>
                  <a:cubicBezTo>
                    <a:pt x="13" y="3"/>
                    <a:pt x="15" y="4"/>
                    <a:pt x="14" y="6"/>
                  </a:cubicBezTo>
                  <a:close/>
                </a:path>
              </a:pathLst>
            </a:custGeom>
            <a:grpFill/>
            <a:ln w="3175" cap="rnd" cmpd="sng">
              <a:solidFill>
                <a:schemeClr val="bg1"/>
              </a:solidFill>
              <a:prstDash val="solid"/>
              <a:round/>
              <a:headEnd/>
              <a:tailEnd/>
            </a:ln>
          </p:spPr>
          <p:txBody>
            <a:bodyPr/>
            <a:lstStyle/>
            <a:p>
              <a:endParaRPr lang="en-GB"/>
            </a:p>
          </p:txBody>
        </p:sp>
        <p:sp>
          <p:nvSpPr>
            <p:cNvPr id="88" name="Freeform 44"/>
            <p:cNvSpPr>
              <a:spLocks/>
            </p:cNvSpPr>
            <p:nvPr/>
          </p:nvSpPr>
          <p:spPr bwMode="auto">
            <a:xfrm>
              <a:off x="1692" y="1614"/>
              <a:ext cx="306" cy="384"/>
            </a:xfrm>
            <a:custGeom>
              <a:avLst/>
              <a:gdLst/>
              <a:ahLst/>
              <a:cxnLst>
                <a:cxn ang="0">
                  <a:pos x="48" y="15"/>
                </a:cxn>
                <a:cxn ang="0">
                  <a:pos x="48" y="29"/>
                </a:cxn>
                <a:cxn ang="0">
                  <a:pos x="44" y="42"/>
                </a:cxn>
                <a:cxn ang="0">
                  <a:pos x="46" y="51"/>
                </a:cxn>
                <a:cxn ang="0">
                  <a:pos x="47" y="56"/>
                </a:cxn>
                <a:cxn ang="0">
                  <a:pos x="44" y="56"/>
                </a:cxn>
                <a:cxn ang="0">
                  <a:pos x="40" y="56"/>
                </a:cxn>
                <a:cxn ang="0">
                  <a:pos x="35" y="56"/>
                </a:cxn>
                <a:cxn ang="0">
                  <a:pos x="21" y="58"/>
                </a:cxn>
                <a:cxn ang="0">
                  <a:pos x="10" y="64"/>
                </a:cxn>
                <a:cxn ang="0">
                  <a:pos x="10" y="51"/>
                </a:cxn>
                <a:cxn ang="0">
                  <a:pos x="7" y="47"/>
                </a:cxn>
                <a:cxn ang="0">
                  <a:pos x="1" y="42"/>
                </a:cxn>
                <a:cxn ang="0">
                  <a:pos x="2" y="32"/>
                </a:cxn>
                <a:cxn ang="0">
                  <a:pos x="6" y="28"/>
                </a:cxn>
                <a:cxn ang="0">
                  <a:pos x="4" y="26"/>
                </a:cxn>
                <a:cxn ang="0">
                  <a:pos x="8" y="25"/>
                </a:cxn>
                <a:cxn ang="0">
                  <a:pos x="7" y="19"/>
                </a:cxn>
                <a:cxn ang="0">
                  <a:pos x="5" y="13"/>
                </a:cxn>
                <a:cxn ang="0">
                  <a:pos x="6" y="8"/>
                </a:cxn>
                <a:cxn ang="0">
                  <a:pos x="15" y="6"/>
                </a:cxn>
                <a:cxn ang="0">
                  <a:pos x="20" y="5"/>
                </a:cxn>
                <a:cxn ang="0">
                  <a:pos x="25" y="5"/>
                </a:cxn>
                <a:cxn ang="0">
                  <a:pos x="32" y="12"/>
                </a:cxn>
                <a:cxn ang="0">
                  <a:pos x="40" y="10"/>
                </a:cxn>
                <a:cxn ang="0">
                  <a:pos x="48" y="15"/>
                </a:cxn>
              </a:cxnLst>
              <a:rect l="0" t="0" r="r" b="b"/>
              <a:pathLst>
                <a:path w="51" h="64">
                  <a:moveTo>
                    <a:pt x="48" y="15"/>
                  </a:moveTo>
                  <a:cubicBezTo>
                    <a:pt x="47" y="18"/>
                    <a:pt x="51" y="28"/>
                    <a:pt x="48" y="29"/>
                  </a:cubicBezTo>
                  <a:cubicBezTo>
                    <a:pt x="47" y="29"/>
                    <a:pt x="45" y="36"/>
                    <a:pt x="44" y="42"/>
                  </a:cubicBezTo>
                  <a:cubicBezTo>
                    <a:pt x="43" y="44"/>
                    <a:pt x="46" y="49"/>
                    <a:pt x="46" y="51"/>
                  </a:cubicBezTo>
                  <a:cubicBezTo>
                    <a:pt x="47" y="53"/>
                    <a:pt x="49" y="57"/>
                    <a:pt x="47" y="56"/>
                  </a:cubicBezTo>
                  <a:cubicBezTo>
                    <a:pt x="47" y="56"/>
                    <a:pt x="47" y="56"/>
                    <a:pt x="44" y="56"/>
                  </a:cubicBezTo>
                  <a:cubicBezTo>
                    <a:pt x="43" y="56"/>
                    <a:pt x="44" y="57"/>
                    <a:pt x="40" y="56"/>
                  </a:cubicBezTo>
                  <a:cubicBezTo>
                    <a:pt x="35" y="55"/>
                    <a:pt x="38" y="55"/>
                    <a:pt x="35" y="56"/>
                  </a:cubicBezTo>
                  <a:cubicBezTo>
                    <a:pt x="30" y="57"/>
                    <a:pt x="30" y="55"/>
                    <a:pt x="21" y="58"/>
                  </a:cubicBezTo>
                  <a:cubicBezTo>
                    <a:pt x="13" y="60"/>
                    <a:pt x="12" y="64"/>
                    <a:pt x="10" y="64"/>
                  </a:cubicBezTo>
                  <a:cubicBezTo>
                    <a:pt x="9" y="59"/>
                    <a:pt x="10" y="55"/>
                    <a:pt x="10" y="51"/>
                  </a:cubicBezTo>
                  <a:cubicBezTo>
                    <a:pt x="11" y="48"/>
                    <a:pt x="8" y="50"/>
                    <a:pt x="7" y="47"/>
                  </a:cubicBezTo>
                  <a:cubicBezTo>
                    <a:pt x="7" y="44"/>
                    <a:pt x="0" y="44"/>
                    <a:pt x="1" y="42"/>
                  </a:cubicBezTo>
                  <a:cubicBezTo>
                    <a:pt x="3" y="40"/>
                    <a:pt x="4" y="38"/>
                    <a:pt x="2" y="32"/>
                  </a:cubicBezTo>
                  <a:cubicBezTo>
                    <a:pt x="4" y="35"/>
                    <a:pt x="5" y="31"/>
                    <a:pt x="6" y="28"/>
                  </a:cubicBezTo>
                  <a:cubicBezTo>
                    <a:pt x="7" y="26"/>
                    <a:pt x="4" y="29"/>
                    <a:pt x="4" y="26"/>
                  </a:cubicBezTo>
                  <a:cubicBezTo>
                    <a:pt x="3" y="23"/>
                    <a:pt x="4" y="24"/>
                    <a:pt x="8" y="25"/>
                  </a:cubicBezTo>
                  <a:cubicBezTo>
                    <a:pt x="9" y="21"/>
                    <a:pt x="5" y="22"/>
                    <a:pt x="7" y="19"/>
                  </a:cubicBezTo>
                  <a:cubicBezTo>
                    <a:pt x="9" y="16"/>
                    <a:pt x="4" y="16"/>
                    <a:pt x="5" y="13"/>
                  </a:cubicBezTo>
                  <a:cubicBezTo>
                    <a:pt x="5" y="10"/>
                    <a:pt x="4" y="10"/>
                    <a:pt x="6" y="8"/>
                  </a:cubicBezTo>
                  <a:cubicBezTo>
                    <a:pt x="12" y="1"/>
                    <a:pt x="11" y="11"/>
                    <a:pt x="15" y="6"/>
                  </a:cubicBezTo>
                  <a:cubicBezTo>
                    <a:pt x="18" y="2"/>
                    <a:pt x="20" y="0"/>
                    <a:pt x="20" y="5"/>
                  </a:cubicBezTo>
                  <a:cubicBezTo>
                    <a:pt x="20" y="11"/>
                    <a:pt x="22" y="5"/>
                    <a:pt x="25" y="5"/>
                  </a:cubicBezTo>
                  <a:cubicBezTo>
                    <a:pt x="32" y="7"/>
                    <a:pt x="26" y="8"/>
                    <a:pt x="32" y="12"/>
                  </a:cubicBezTo>
                  <a:cubicBezTo>
                    <a:pt x="38" y="16"/>
                    <a:pt x="34" y="11"/>
                    <a:pt x="40" y="10"/>
                  </a:cubicBezTo>
                  <a:cubicBezTo>
                    <a:pt x="46" y="10"/>
                    <a:pt x="45" y="15"/>
                    <a:pt x="48" y="15"/>
                  </a:cubicBezTo>
                  <a:close/>
                </a:path>
              </a:pathLst>
            </a:custGeom>
            <a:grpFill/>
            <a:ln w="3175" cap="rnd" cmpd="sng">
              <a:solidFill>
                <a:schemeClr val="bg1"/>
              </a:solidFill>
              <a:prstDash val="solid"/>
              <a:round/>
              <a:headEnd/>
              <a:tailEnd/>
            </a:ln>
          </p:spPr>
          <p:txBody>
            <a:bodyPr/>
            <a:lstStyle/>
            <a:p>
              <a:endParaRPr lang="en-GB"/>
            </a:p>
          </p:txBody>
        </p:sp>
        <p:sp>
          <p:nvSpPr>
            <p:cNvPr id="89" name="Freeform 45"/>
            <p:cNvSpPr>
              <a:spLocks/>
            </p:cNvSpPr>
            <p:nvPr/>
          </p:nvSpPr>
          <p:spPr bwMode="auto">
            <a:xfrm>
              <a:off x="1950" y="1602"/>
              <a:ext cx="216" cy="384"/>
            </a:xfrm>
            <a:custGeom>
              <a:avLst/>
              <a:gdLst/>
              <a:ahLst/>
              <a:cxnLst>
                <a:cxn ang="0">
                  <a:pos x="25" y="0"/>
                </a:cxn>
                <a:cxn ang="0">
                  <a:pos x="29" y="13"/>
                </a:cxn>
                <a:cxn ang="0">
                  <a:pos x="30" y="21"/>
                </a:cxn>
                <a:cxn ang="0">
                  <a:pos x="31" y="32"/>
                </a:cxn>
                <a:cxn ang="0">
                  <a:pos x="31" y="39"/>
                </a:cxn>
                <a:cxn ang="0">
                  <a:pos x="36" y="49"/>
                </a:cxn>
                <a:cxn ang="0">
                  <a:pos x="31" y="52"/>
                </a:cxn>
                <a:cxn ang="0">
                  <a:pos x="18" y="58"/>
                </a:cxn>
                <a:cxn ang="0">
                  <a:pos x="9" y="62"/>
                </a:cxn>
                <a:cxn ang="0">
                  <a:pos x="1" y="59"/>
                </a:cxn>
                <a:cxn ang="0">
                  <a:pos x="4" y="58"/>
                </a:cxn>
                <a:cxn ang="0">
                  <a:pos x="3" y="53"/>
                </a:cxn>
                <a:cxn ang="0">
                  <a:pos x="1" y="44"/>
                </a:cxn>
                <a:cxn ang="0">
                  <a:pos x="5" y="31"/>
                </a:cxn>
                <a:cxn ang="0">
                  <a:pos x="5" y="17"/>
                </a:cxn>
                <a:cxn ang="0">
                  <a:pos x="4" y="8"/>
                </a:cxn>
                <a:cxn ang="0">
                  <a:pos x="5" y="2"/>
                </a:cxn>
                <a:cxn ang="0">
                  <a:pos x="19" y="2"/>
                </a:cxn>
                <a:cxn ang="0">
                  <a:pos x="22" y="2"/>
                </a:cxn>
                <a:cxn ang="0">
                  <a:pos x="25" y="0"/>
                </a:cxn>
              </a:cxnLst>
              <a:rect l="0" t="0" r="r" b="b"/>
              <a:pathLst>
                <a:path w="36" h="64">
                  <a:moveTo>
                    <a:pt x="25" y="0"/>
                  </a:moveTo>
                  <a:cubicBezTo>
                    <a:pt x="25" y="8"/>
                    <a:pt x="30" y="5"/>
                    <a:pt x="29" y="13"/>
                  </a:cubicBezTo>
                  <a:cubicBezTo>
                    <a:pt x="28" y="21"/>
                    <a:pt x="31" y="14"/>
                    <a:pt x="30" y="21"/>
                  </a:cubicBezTo>
                  <a:cubicBezTo>
                    <a:pt x="29" y="28"/>
                    <a:pt x="34" y="23"/>
                    <a:pt x="31" y="32"/>
                  </a:cubicBezTo>
                  <a:cubicBezTo>
                    <a:pt x="28" y="41"/>
                    <a:pt x="32" y="34"/>
                    <a:pt x="31" y="39"/>
                  </a:cubicBezTo>
                  <a:cubicBezTo>
                    <a:pt x="30" y="44"/>
                    <a:pt x="33" y="46"/>
                    <a:pt x="36" y="49"/>
                  </a:cubicBezTo>
                  <a:cubicBezTo>
                    <a:pt x="34" y="51"/>
                    <a:pt x="36" y="52"/>
                    <a:pt x="31" y="52"/>
                  </a:cubicBezTo>
                  <a:cubicBezTo>
                    <a:pt x="23" y="53"/>
                    <a:pt x="23" y="57"/>
                    <a:pt x="18" y="58"/>
                  </a:cubicBezTo>
                  <a:cubicBezTo>
                    <a:pt x="13" y="59"/>
                    <a:pt x="11" y="64"/>
                    <a:pt x="9" y="62"/>
                  </a:cubicBezTo>
                  <a:cubicBezTo>
                    <a:pt x="6" y="60"/>
                    <a:pt x="2" y="60"/>
                    <a:pt x="1" y="59"/>
                  </a:cubicBezTo>
                  <a:cubicBezTo>
                    <a:pt x="0" y="59"/>
                    <a:pt x="3" y="59"/>
                    <a:pt x="4" y="58"/>
                  </a:cubicBezTo>
                  <a:cubicBezTo>
                    <a:pt x="6" y="59"/>
                    <a:pt x="4" y="55"/>
                    <a:pt x="3" y="53"/>
                  </a:cubicBezTo>
                  <a:cubicBezTo>
                    <a:pt x="3" y="51"/>
                    <a:pt x="0" y="46"/>
                    <a:pt x="1" y="44"/>
                  </a:cubicBezTo>
                  <a:cubicBezTo>
                    <a:pt x="2" y="38"/>
                    <a:pt x="4" y="31"/>
                    <a:pt x="5" y="31"/>
                  </a:cubicBezTo>
                  <a:cubicBezTo>
                    <a:pt x="8" y="30"/>
                    <a:pt x="4" y="20"/>
                    <a:pt x="5" y="17"/>
                  </a:cubicBezTo>
                  <a:cubicBezTo>
                    <a:pt x="4" y="14"/>
                    <a:pt x="4" y="9"/>
                    <a:pt x="4" y="8"/>
                  </a:cubicBezTo>
                  <a:cubicBezTo>
                    <a:pt x="4" y="7"/>
                    <a:pt x="1" y="2"/>
                    <a:pt x="5" y="2"/>
                  </a:cubicBezTo>
                  <a:cubicBezTo>
                    <a:pt x="7" y="2"/>
                    <a:pt x="18" y="2"/>
                    <a:pt x="19" y="2"/>
                  </a:cubicBezTo>
                  <a:cubicBezTo>
                    <a:pt x="21" y="2"/>
                    <a:pt x="21" y="4"/>
                    <a:pt x="22" y="2"/>
                  </a:cubicBezTo>
                  <a:cubicBezTo>
                    <a:pt x="23" y="1"/>
                    <a:pt x="24" y="0"/>
                    <a:pt x="25" y="0"/>
                  </a:cubicBezTo>
                  <a:close/>
                </a:path>
              </a:pathLst>
            </a:custGeom>
            <a:grpFill/>
            <a:ln w="3175" cap="rnd" cmpd="sng">
              <a:solidFill>
                <a:schemeClr val="bg1"/>
              </a:solidFill>
              <a:prstDash val="solid"/>
              <a:round/>
              <a:headEnd/>
              <a:tailEnd/>
            </a:ln>
          </p:spPr>
          <p:txBody>
            <a:bodyPr/>
            <a:lstStyle/>
            <a:p>
              <a:endParaRPr lang="en-GB"/>
            </a:p>
          </p:txBody>
        </p:sp>
        <p:sp>
          <p:nvSpPr>
            <p:cNvPr id="91" name="Freeform 46"/>
            <p:cNvSpPr>
              <a:spLocks/>
            </p:cNvSpPr>
            <p:nvPr/>
          </p:nvSpPr>
          <p:spPr bwMode="auto">
            <a:xfrm>
              <a:off x="2100" y="1602"/>
              <a:ext cx="90" cy="294"/>
            </a:xfrm>
            <a:custGeom>
              <a:avLst/>
              <a:gdLst/>
              <a:ahLst/>
              <a:cxnLst>
                <a:cxn ang="0">
                  <a:pos x="0" y="0"/>
                </a:cxn>
                <a:cxn ang="0">
                  <a:pos x="5" y="2"/>
                </a:cxn>
                <a:cxn ang="0">
                  <a:pos x="9" y="2"/>
                </a:cxn>
                <a:cxn ang="0">
                  <a:pos x="11" y="10"/>
                </a:cxn>
                <a:cxn ang="0">
                  <a:pos x="13" y="18"/>
                </a:cxn>
                <a:cxn ang="0">
                  <a:pos x="14" y="39"/>
                </a:cxn>
                <a:cxn ang="0">
                  <a:pos x="13" y="41"/>
                </a:cxn>
                <a:cxn ang="0">
                  <a:pos x="15" y="48"/>
                </a:cxn>
                <a:cxn ang="0">
                  <a:pos x="11" y="49"/>
                </a:cxn>
                <a:cxn ang="0">
                  <a:pos x="6" y="39"/>
                </a:cxn>
                <a:cxn ang="0">
                  <a:pos x="6" y="32"/>
                </a:cxn>
                <a:cxn ang="0">
                  <a:pos x="5" y="21"/>
                </a:cxn>
                <a:cxn ang="0">
                  <a:pos x="4" y="13"/>
                </a:cxn>
                <a:cxn ang="0">
                  <a:pos x="0" y="0"/>
                </a:cxn>
              </a:cxnLst>
              <a:rect l="0" t="0" r="r" b="b"/>
              <a:pathLst>
                <a:path w="15" h="49">
                  <a:moveTo>
                    <a:pt x="0" y="0"/>
                  </a:moveTo>
                  <a:cubicBezTo>
                    <a:pt x="5" y="1"/>
                    <a:pt x="4" y="2"/>
                    <a:pt x="5" y="2"/>
                  </a:cubicBezTo>
                  <a:cubicBezTo>
                    <a:pt x="6" y="3"/>
                    <a:pt x="7" y="2"/>
                    <a:pt x="9" y="2"/>
                  </a:cubicBezTo>
                  <a:cubicBezTo>
                    <a:pt x="6" y="8"/>
                    <a:pt x="8" y="9"/>
                    <a:pt x="11" y="10"/>
                  </a:cubicBezTo>
                  <a:cubicBezTo>
                    <a:pt x="14" y="11"/>
                    <a:pt x="11" y="18"/>
                    <a:pt x="13" y="18"/>
                  </a:cubicBezTo>
                  <a:cubicBezTo>
                    <a:pt x="15" y="19"/>
                    <a:pt x="14" y="36"/>
                    <a:pt x="14" y="39"/>
                  </a:cubicBezTo>
                  <a:cubicBezTo>
                    <a:pt x="14" y="41"/>
                    <a:pt x="13" y="39"/>
                    <a:pt x="13" y="41"/>
                  </a:cubicBezTo>
                  <a:cubicBezTo>
                    <a:pt x="14" y="43"/>
                    <a:pt x="15" y="45"/>
                    <a:pt x="15" y="48"/>
                  </a:cubicBezTo>
                  <a:cubicBezTo>
                    <a:pt x="12" y="48"/>
                    <a:pt x="11" y="49"/>
                    <a:pt x="11" y="49"/>
                  </a:cubicBezTo>
                  <a:cubicBezTo>
                    <a:pt x="8" y="46"/>
                    <a:pt x="5" y="44"/>
                    <a:pt x="6" y="39"/>
                  </a:cubicBezTo>
                  <a:cubicBezTo>
                    <a:pt x="7" y="34"/>
                    <a:pt x="3" y="41"/>
                    <a:pt x="6" y="32"/>
                  </a:cubicBezTo>
                  <a:cubicBezTo>
                    <a:pt x="9" y="23"/>
                    <a:pt x="4" y="28"/>
                    <a:pt x="5" y="21"/>
                  </a:cubicBezTo>
                  <a:cubicBezTo>
                    <a:pt x="6" y="14"/>
                    <a:pt x="3" y="21"/>
                    <a:pt x="4" y="13"/>
                  </a:cubicBezTo>
                  <a:cubicBezTo>
                    <a:pt x="5" y="5"/>
                    <a:pt x="0" y="8"/>
                    <a:pt x="0" y="0"/>
                  </a:cubicBezTo>
                  <a:close/>
                </a:path>
              </a:pathLst>
            </a:custGeom>
            <a:grpFill/>
            <a:ln w="3175" cap="rnd" cmpd="sng">
              <a:solidFill>
                <a:schemeClr val="bg1"/>
              </a:solidFill>
              <a:prstDash val="solid"/>
              <a:round/>
              <a:headEnd/>
              <a:tailEnd/>
            </a:ln>
          </p:spPr>
          <p:txBody>
            <a:bodyPr/>
            <a:lstStyle/>
            <a:p>
              <a:endParaRPr lang="en-GB"/>
            </a:p>
          </p:txBody>
        </p:sp>
        <p:sp>
          <p:nvSpPr>
            <p:cNvPr id="92" name="Freeform 47"/>
            <p:cNvSpPr>
              <a:spLocks/>
            </p:cNvSpPr>
            <p:nvPr/>
          </p:nvSpPr>
          <p:spPr bwMode="auto">
            <a:xfrm>
              <a:off x="1482" y="108"/>
              <a:ext cx="582" cy="516"/>
            </a:xfrm>
            <a:custGeom>
              <a:avLst/>
              <a:gdLst/>
              <a:ahLst/>
              <a:cxnLst>
                <a:cxn ang="0">
                  <a:pos x="35" y="86"/>
                </a:cxn>
                <a:cxn ang="0">
                  <a:pos x="0" y="86"/>
                </a:cxn>
                <a:cxn ang="0">
                  <a:pos x="14" y="78"/>
                </a:cxn>
                <a:cxn ang="0">
                  <a:pos x="26" y="64"/>
                </a:cxn>
                <a:cxn ang="0">
                  <a:pos x="28" y="43"/>
                </a:cxn>
                <a:cxn ang="0">
                  <a:pos x="32" y="34"/>
                </a:cxn>
                <a:cxn ang="0">
                  <a:pos x="44" y="25"/>
                </a:cxn>
                <a:cxn ang="0">
                  <a:pos x="60" y="1"/>
                </a:cxn>
                <a:cxn ang="0">
                  <a:pos x="66" y="8"/>
                </a:cxn>
                <a:cxn ang="0">
                  <a:pos x="76" y="8"/>
                </a:cxn>
                <a:cxn ang="0">
                  <a:pos x="81" y="7"/>
                </a:cxn>
                <a:cxn ang="0">
                  <a:pos x="87" y="9"/>
                </a:cxn>
                <a:cxn ang="0">
                  <a:pos x="94" y="35"/>
                </a:cxn>
                <a:cxn ang="0">
                  <a:pos x="94" y="40"/>
                </a:cxn>
                <a:cxn ang="0">
                  <a:pos x="80" y="43"/>
                </a:cxn>
                <a:cxn ang="0">
                  <a:pos x="73" y="48"/>
                </a:cxn>
                <a:cxn ang="0">
                  <a:pos x="71" y="55"/>
                </a:cxn>
                <a:cxn ang="0">
                  <a:pos x="63" y="61"/>
                </a:cxn>
                <a:cxn ang="0">
                  <a:pos x="42" y="70"/>
                </a:cxn>
                <a:cxn ang="0">
                  <a:pos x="35" y="76"/>
                </a:cxn>
                <a:cxn ang="0">
                  <a:pos x="35" y="86"/>
                </a:cxn>
              </a:cxnLst>
              <a:rect l="0" t="0" r="r" b="b"/>
              <a:pathLst>
                <a:path w="97" h="86">
                  <a:moveTo>
                    <a:pt x="35" y="86"/>
                  </a:moveTo>
                  <a:cubicBezTo>
                    <a:pt x="0" y="86"/>
                    <a:pt x="0" y="86"/>
                    <a:pt x="0" y="86"/>
                  </a:cubicBezTo>
                  <a:cubicBezTo>
                    <a:pt x="2" y="80"/>
                    <a:pt x="10" y="85"/>
                    <a:pt x="14" y="78"/>
                  </a:cubicBezTo>
                  <a:cubicBezTo>
                    <a:pt x="19" y="71"/>
                    <a:pt x="19" y="78"/>
                    <a:pt x="26" y="64"/>
                  </a:cubicBezTo>
                  <a:cubicBezTo>
                    <a:pt x="29" y="59"/>
                    <a:pt x="23" y="51"/>
                    <a:pt x="28" y="43"/>
                  </a:cubicBezTo>
                  <a:cubicBezTo>
                    <a:pt x="33" y="37"/>
                    <a:pt x="28" y="38"/>
                    <a:pt x="32" y="34"/>
                  </a:cubicBezTo>
                  <a:cubicBezTo>
                    <a:pt x="37" y="30"/>
                    <a:pt x="32" y="29"/>
                    <a:pt x="44" y="25"/>
                  </a:cubicBezTo>
                  <a:cubicBezTo>
                    <a:pt x="56" y="21"/>
                    <a:pt x="54" y="3"/>
                    <a:pt x="60" y="1"/>
                  </a:cubicBezTo>
                  <a:cubicBezTo>
                    <a:pt x="64" y="0"/>
                    <a:pt x="59" y="5"/>
                    <a:pt x="66" y="8"/>
                  </a:cubicBezTo>
                  <a:cubicBezTo>
                    <a:pt x="72" y="11"/>
                    <a:pt x="73" y="6"/>
                    <a:pt x="76" y="8"/>
                  </a:cubicBezTo>
                  <a:cubicBezTo>
                    <a:pt x="80" y="10"/>
                    <a:pt x="80" y="4"/>
                    <a:pt x="81" y="7"/>
                  </a:cubicBezTo>
                  <a:cubicBezTo>
                    <a:pt x="81" y="10"/>
                    <a:pt x="86" y="9"/>
                    <a:pt x="87" y="9"/>
                  </a:cubicBezTo>
                  <a:cubicBezTo>
                    <a:pt x="93" y="13"/>
                    <a:pt x="89" y="33"/>
                    <a:pt x="94" y="35"/>
                  </a:cubicBezTo>
                  <a:cubicBezTo>
                    <a:pt x="97" y="36"/>
                    <a:pt x="95" y="37"/>
                    <a:pt x="94" y="40"/>
                  </a:cubicBezTo>
                  <a:cubicBezTo>
                    <a:pt x="94" y="42"/>
                    <a:pt x="83" y="39"/>
                    <a:pt x="80" y="43"/>
                  </a:cubicBezTo>
                  <a:cubicBezTo>
                    <a:pt x="77" y="47"/>
                    <a:pt x="71" y="43"/>
                    <a:pt x="73" y="48"/>
                  </a:cubicBezTo>
                  <a:cubicBezTo>
                    <a:pt x="76" y="52"/>
                    <a:pt x="78" y="52"/>
                    <a:pt x="71" y="55"/>
                  </a:cubicBezTo>
                  <a:cubicBezTo>
                    <a:pt x="65" y="57"/>
                    <a:pt x="65" y="57"/>
                    <a:pt x="63" y="61"/>
                  </a:cubicBezTo>
                  <a:cubicBezTo>
                    <a:pt x="62" y="63"/>
                    <a:pt x="44" y="68"/>
                    <a:pt x="42" y="70"/>
                  </a:cubicBezTo>
                  <a:cubicBezTo>
                    <a:pt x="35" y="76"/>
                    <a:pt x="35" y="76"/>
                    <a:pt x="35" y="76"/>
                  </a:cubicBezTo>
                  <a:lnTo>
                    <a:pt x="35" y="86"/>
                  </a:lnTo>
                  <a:close/>
                </a:path>
              </a:pathLst>
            </a:custGeom>
            <a:grpFill/>
            <a:ln w="3175" cap="rnd" cmpd="sng">
              <a:solidFill>
                <a:schemeClr val="bg1"/>
              </a:solidFill>
              <a:prstDash val="solid"/>
              <a:round/>
              <a:headEnd/>
              <a:tailEnd/>
            </a:ln>
          </p:spPr>
          <p:txBody>
            <a:bodyPr/>
            <a:lstStyle/>
            <a:p>
              <a:endParaRPr lang="en-GB"/>
            </a:p>
          </p:txBody>
        </p:sp>
        <p:sp>
          <p:nvSpPr>
            <p:cNvPr id="94" name="Freeform 48"/>
            <p:cNvSpPr>
              <a:spLocks/>
            </p:cNvSpPr>
            <p:nvPr/>
          </p:nvSpPr>
          <p:spPr bwMode="auto">
            <a:xfrm>
              <a:off x="1290" y="624"/>
              <a:ext cx="402" cy="420"/>
            </a:xfrm>
            <a:custGeom>
              <a:avLst/>
              <a:gdLst/>
              <a:ahLst/>
              <a:cxnLst>
                <a:cxn ang="0">
                  <a:pos x="67" y="4"/>
                </a:cxn>
                <a:cxn ang="0">
                  <a:pos x="67" y="17"/>
                </a:cxn>
                <a:cxn ang="0">
                  <a:pos x="41" y="17"/>
                </a:cxn>
                <a:cxn ang="0">
                  <a:pos x="41" y="43"/>
                </a:cxn>
                <a:cxn ang="0">
                  <a:pos x="33" y="64"/>
                </a:cxn>
                <a:cxn ang="0">
                  <a:pos x="3" y="64"/>
                </a:cxn>
                <a:cxn ang="0">
                  <a:pos x="1" y="69"/>
                </a:cxn>
                <a:cxn ang="0">
                  <a:pos x="1" y="60"/>
                </a:cxn>
                <a:cxn ang="0">
                  <a:pos x="7" y="50"/>
                </a:cxn>
                <a:cxn ang="0">
                  <a:pos x="10" y="40"/>
                </a:cxn>
                <a:cxn ang="0">
                  <a:pos x="13" y="36"/>
                </a:cxn>
                <a:cxn ang="0">
                  <a:pos x="18" y="26"/>
                </a:cxn>
                <a:cxn ang="0">
                  <a:pos x="21" y="17"/>
                </a:cxn>
                <a:cxn ang="0">
                  <a:pos x="32" y="0"/>
                </a:cxn>
                <a:cxn ang="0">
                  <a:pos x="67" y="0"/>
                </a:cxn>
                <a:cxn ang="0">
                  <a:pos x="67" y="4"/>
                </a:cxn>
              </a:cxnLst>
              <a:rect l="0" t="0" r="r" b="b"/>
              <a:pathLst>
                <a:path w="67" h="70">
                  <a:moveTo>
                    <a:pt x="67" y="4"/>
                  </a:moveTo>
                  <a:cubicBezTo>
                    <a:pt x="67" y="17"/>
                    <a:pt x="67" y="17"/>
                    <a:pt x="67" y="17"/>
                  </a:cubicBezTo>
                  <a:cubicBezTo>
                    <a:pt x="41" y="17"/>
                    <a:pt x="41" y="17"/>
                    <a:pt x="41" y="17"/>
                  </a:cubicBezTo>
                  <a:cubicBezTo>
                    <a:pt x="41" y="43"/>
                    <a:pt x="41" y="43"/>
                    <a:pt x="41" y="43"/>
                  </a:cubicBezTo>
                  <a:cubicBezTo>
                    <a:pt x="32" y="47"/>
                    <a:pt x="31" y="45"/>
                    <a:pt x="33" y="64"/>
                  </a:cubicBezTo>
                  <a:cubicBezTo>
                    <a:pt x="33" y="64"/>
                    <a:pt x="4" y="64"/>
                    <a:pt x="3" y="64"/>
                  </a:cubicBezTo>
                  <a:cubicBezTo>
                    <a:pt x="2" y="64"/>
                    <a:pt x="0" y="67"/>
                    <a:pt x="1" y="69"/>
                  </a:cubicBezTo>
                  <a:cubicBezTo>
                    <a:pt x="0" y="70"/>
                    <a:pt x="0" y="67"/>
                    <a:pt x="1" y="60"/>
                  </a:cubicBezTo>
                  <a:cubicBezTo>
                    <a:pt x="3" y="53"/>
                    <a:pt x="7" y="56"/>
                    <a:pt x="7" y="50"/>
                  </a:cubicBezTo>
                  <a:cubicBezTo>
                    <a:pt x="7" y="44"/>
                    <a:pt x="11" y="40"/>
                    <a:pt x="10" y="40"/>
                  </a:cubicBezTo>
                  <a:cubicBezTo>
                    <a:pt x="9" y="41"/>
                    <a:pt x="7" y="41"/>
                    <a:pt x="13" y="36"/>
                  </a:cubicBezTo>
                  <a:cubicBezTo>
                    <a:pt x="16" y="31"/>
                    <a:pt x="18" y="33"/>
                    <a:pt x="18" y="26"/>
                  </a:cubicBezTo>
                  <a:cubicBezTo>
                    <a:pt x="19" y="18"/>
                    <a:pt x="20" y="23"/>
                    <a:pt x="21" y="17"/>
                  </a:cubicBezTo>
                  <a:cubicBezTo>
                    <a:pt x="23" y="9"/>
                    <a:pt x="26" y="18"/>
                    <a:pt x="32" y="0"/>
                  </a:cubicBezTo>
                  <a:cubicBezTo>
                    <a:pt x="67" y="0"/>
                    <a:pt x="67" y="0"/>
                    <a:pt x="67" y="0"/>
                  </a:cubicBezTo>
                  <a:lnTo>
                    <a:pt x="67" y="4"/>
                  </a:lnTo>
                  <a:close/>
                </a:path>
              </a:pathLst>
            </a:custGeom>
            <a:grpFill/>
            <a:ln w="3175" cap="rnd" cmpd="sng">
              <a:solidFill>
                <a:schemeClr val="bg1"/>
              </a:solidFill>
              <a:prstDash val="solid"/>
              <a:round/>
              <a:headEnd/>
              <a:tailEnd/>
            </a:ln>
          </p:spPr>
          <p:txBody>
            <a:bodyPr/>
            <a:lstStyle/>
            <a:p>
              <a:endParaRPr lang="en-GB"/>
            </a:p>
          </p:txBody>
        </p:sp>
        <p:sp>
          <p:nvSpPr>
            <p:cNvPr id="95" name="Freeform 49"/>
            <p:cNvSpPr>
              <a:spLocks/>
            </p:cNvSpPr>
            <p:nvPr/>
          </p:nvSpPr>
          <p:spPr bwMode="auto">
            <a:xfrm>
              <a:off x="1344" y="594"/>
              <a:ext cx="36" cy="30"/>
            </a:xfrm>
            <a:custGeom>
              <a:avLst/>
              <a:gdLst/>
              <a:ahLst/>
              <a:cxnLst>
                <a:cxn ang="0">
                  <a:pos x="2" y="5"/>
                </a:cxn>
                <a:cxn ang="0">
                  <a:pos x="4" y="0"/>
                </a:cxn>
                <a:cxn ang="0">
                  <a:pos x="2" y="5"/>
                </a:cxn>
              </a:cxnLst>
              <a:rect l="0" t="0" r="r" b="b"/>
              <a:pathLst>
                <a:path w="6" h="5">
                  <a:moveTo>
                    <a:pt x="2" y="5"/>
                  </a:moveTo>
                  <a:cubicBezTo>
                    <a:pt x="0" y="5"/>
                    <a:pt x="1" y="0"/>
                    <a:pt x="4" y="0"/>
                  </a:cubicBezTo>
                  <a:cubicBezTo>
                    <a:pt x="6" y="1"/>
                    <a:pt x="4" y="4"/>
                    <a:pt x="2" y="5"/>
                  </a:cubicBezTo>
                  <a:close/>
                </a:path>
              </a:pathLst>
            </a:custGeom>
            <a:grpFill/>
            <a:ln w="3175" cap="rnd" cmpd="sng">
              <a:solidFill>
                <a:schemeClr val="bg1"/>
              </a:solidFill>
              <a:prstDash val="solid"/>
              <a:round/>
              <a:headEnd/>
              <a:tailEnd/>
            </a:ln>
          </p:spPr>
          <p:txBody>
            <a:bodyPr/>
            <a:lstStyle/>
            <a:p>
              <a:endParaRPr lang="en-GB"/>
            </a:p>
          </p:txBody>
        </p:sp>
        <p:sp>
          <p:nvSpPr>
            <p:cNvPr id="96" name="Freeform 50"/>
            <p:cNvSpPr>
              <a:spLocks/>
            </p:cNvSpPr>
            <p:nvPr/>
          </p:nvSpPr>
          <p:spPr bwMode="auto">
            <a:xfrm>
              <a:off x="1410" y="558"/>
              <a:ext cx="42" cy="48"/>
            </a:xfrm>
            <a:custGeom>
              <a:avLst/>
              <a:gdLst/>
              <a:ahLst/>
              <a:cxnLst>
                <a:cxn ang="0">
                  <a:pos x="4" y="6"/>
                </a:cxn>
                <a:cxn ang="0">
                  <a:pos x="2" y="6"/>
                </a:cxn>
                <a:cxn ang="0">
                  <a:pos x="5" y="0"/>
                </a:cxn>
                <a:cxn ang="0">
                  <a:pos x="4" y="6"/>
                </a:cxn>
              </a:cxnLst>
              <a:rect l="0" t="0" r="r" b="b"/>
              <a:pathLst>
                <a:path w="7" h="8">
                  <a:moveTo>
                    <a:pt x="4" y="6"/>
                  </a:moveTo>
                  <a:cubicBezTo>
                    <a:pt x="0" y="8"/>
                    <a:pt x="0" y="8"/>
                    <a:pt x="2" y="6"/>
                  </a:cubicBezTo>
                  <a:cubicBezTo>
                    <a:pt x="4" y="5"/>
                    <a:pt x="3" y="0"/>
                    <a:pt x="5" y="0"/>
                  </a:cubicBezTo>
                  <a:cubicBezTo>
                    <a:pt x="7" y="1"/>
                    <a:pt x="6" y="6"/>
                    <a:pt x="4" y="6"/>
                  </a:cubicBezTo>
                  <a:close/>
                </a:path>
              </a:pathLst>
            </a:custGeom>
            <a:grpFill/>
            <a:ln w="3175" cap="rnd" cmpd="sng">
              <a:solidFill>
                <a:schemeClr val="bg1"/>
              </a:solidFill>
              <a:prstDash val="solid"/>
              <a:round/>
              <a:headEnd/>
              <a:tailEnd/>
            </a:ln>
          </p:spPr>
          <p:txBody>
            <a:bodyPr/>
            <a:lstStyle/>
            <a:p>
              <a:endParaRPr lang="en-GB"/>
            </a:p>
          </p:txBody>
        </p:sp>
        <p:sp>
          <p:nvSpPr>
            <p:cNvPr id="97" name="Freeform 51"/>
            <p:cNvSpPr>
              <a:spLocks/>
            </p:cNvSpPr>
            <p:nvPr/>
          </p:nvSpPr>
          <p:spPr bwMode="auto">
            <a:xfrm>
              <a:off x="1440" y="528"/>
              <a:ext cx="24" cy="30"/>
            </a:xfrm>
            <a:custGeom>
              <a:avLst/>
              <a:gdLst/>
              <a:ahLst/>
              <a:cxnLst>
                <a:cxn ang="0">
                  <a:pos x="1" y="3"/>
                </a:cxn>
                <a:cxn ang="0">
                  <a:pos x="3" y="1"/>
                </a:cxn>
                <a:cxn ang="0">
                  <a:pos x="3" y="3"/>
                </a:cxn>
                <a:cxn ang="0">
                  <a:pos x="1" y="3"/>
                </a:cxn>
              </a:cxnLst>
              <a:rect l="0" t="0" r="r" b="b"/>
              <a:pathLst>
                <a:path w="4" h="5">
                  <a:moveTo>
                    <a:pt x="1" y="3"/>
                  </a:moveTo>
                  <a:cubicBezTo>
                    <a:pt x="1" y="1"/>
                    <a:pt x="3" y="2"/>
                    <a:pt x="3" y="1"/>
                  </a:cubicBezTo>
                  <a:cubicBezTo>
                    <a:pt x="4" y="0"/>
                    <a:pt x="4" y="2"/>
                    <a:pt x="3" y="3"/>
                  </a:cubicBezTo>
                  <a:cubicBezTo>
                    <a:pt x="2" y="4"/>
                    <a:pt x="0" y="5"/>
                    <a:pt x="1" y="3"/>
                  </a:cubicBezTo>
                  <a:close/>
                </a:path>
              </a:pathLst>
            </a:custGeom>
            <a:grpFill/>
            <a:ln w="3175" cap="rnd" cmpd="sng">
              <a:solidFill>
                <a:schemeClr val="bg1"/>
              </a:solidFill>
              <a:prstDash val="solid"/>
              <a:round/>
              <a:headEnd/>
              <a:tailEnd/>
            </a:ln>
          </p:spPr>
          <p:txBody>
            <a:bodyPr/>
            <a:lstStyle/>
            <a:p>
              <a:endParaRPr lang="en-GB"/>
            </a:p>
          </p:txBody>
        </p:sp>
        <p:sp>
          <p:nvSpPr>
            <p:cNvPr id="98" name="Freeform 52"/>
            <p:cNvSpPr>
              <a:spLocks/>
            </p:cNvSpPr>
            <p:nvPr/>
          </p:nvSpPr>
          <p:spPr bwMode="auto">
            <a:xfrm>
              <a:off x="1290" y="564"/>
              <a:ext cx="48" cy="42"/>
            </a:xfrm>
            <a:custGeom>
              <a:avLst/>
              <a:gdLst/>
              <a:ahLst/>
              <a:cxnLst>
                <a:cxn ang="0">
                  <a:pos x="3" y="6"/>
                </a:cxn>
                <a:cxn ang="0">
                  <a:pos x="2" y="3"/>
                </a:cxn>
                <a:cxn ang="0">
                  <a:pos x="8" y="1"/>
                </a:cxn>
                <a:cxn ang="0">
                  <a:pos x="5" y="5"/>
                </a:cxn>
                <a:cxn ang="0">
                  <a:pos x="3" y="6"/>
                </a:cxn>
              </a:cxnLst>
              <a:rect l="0" t="0" r="r" b="b"/>
              <a:pathLst>
                <a:path w="8" h="7">
                  <a:moveTo>
                    <a:pt x="3" y="6"/>
                  </a:moveTo>
                  <a:cubicBezTo>
                    <a:pt x="2" y="4"/>
                    <a:pt x="0" y="3"/>
                    <a:pt x="2" y="3"/>
                  </a:cubicBezTo>
                  <a:cubicBezTo>
                    <a:pt x="4" y="3"/>
                    <a:pt x="7" y="0"/>
                    <a:pt x="8" y="1"/>
                  </a:cubicBezTo>
                  <a:cubicBezTo>
                    <a:pt x="8" y="2"/>
                    <a:pt x="6" y="2"/>
                    <a:pt x="5" y="5"/>
                  </a:cubicBezTo>
                  <a:cubicBezTo>
                    <a:pt x="4" y="7"/>
                    <a:pt x="4" y="7"/>
                    <a:pt x="3" y="6"/>
                  </a:cubicBezTo>
                  <a:close/>
                </a:path>
              </a:pathLst>
            </a:custGeom>
            <a:grpFill/>
            <a:ln w="3175" cap="rnd" cmpd="sng">
              <a:solidFill>
                <a:schemeClr val="bg1"/>
              </a:solidFill>
              <a:prstDash val="solid"/>
              <a:round/>
              <a:headEnd/>
              <a:tailEnd/>
            </a:ln>
          </p:spPr>
          <p:txBody>
            <a:bodyPr/>
            <a:lstStyle/>
            <a:p>
              <a:endParaRPr lang="en-GB"/>
            </a:p>
          </p:txBody>
        </p:sp>
        <p:sp>
          <p:nvSpPr>
            <p:cNvPr id="99" name="Freeform 53"/>
            <p:cNvSpPr>
              <a:spLocks/>
            </p:cNvSpPr>
            <p:nvPr/>
          </p:nvSpPr>
          <p:spPr bwMode="auto">
            <a:xfrm>
              <a:off x="1242" y="552"/>
              <a:ext cx="24" cy="30"/>
            </a:xfrm>
            <a:custGeom>
              <a:avLst/>
              <a:gdLst/>
              <a:ahLst/>
              <a:cxnLst>
                <a:cxn ang="0">
                  <a:pos x="1" y="1"/>
                </a:cxn>
                <a:cxn ang="0">
                  <a:pos x="2" y="4"/>
                </a:cxn>
                <a:cxn ang="0">
                  <a:pos x="1" y="1"/>
                </a:cxn>
              </a:cxnLst>
              <a:rect l="0" t="0" r="r" b="b"/>
              <a:pathLst>
                <a:path w="4" h="5">
                  <a:moveTo>
                    <a:pt x="1" y="1"/>
                  </a:moveTo>
                  <a:cubicBezTo>
                    <a:pt x="2" y="0"/>
                    <a:pt x="4" y="3"/>
                    <a:pt x="2" y="4"/>
                  </a:cubicBezTo>
                  <a:cubicBezTo>
                    <a:pt x="1" y="5"/>
                    <a:pt x="0" y="1"/>
                    <a:pt x="1" y="1"/>
                  </a:cubicBezTo>
                  <a:close/>
                </a:path>
              </a:pathLst>
            </a:custGeom>
            <a:grpFill/>
            <a:ln w="3175" cap="rnd" cmpd="sng">
              <a:solidFill>
                <a:schemeClr val="bg1"/>
              </a:solidFill>
              <a:prstDash val="solid"/>
              <a:round/>
              <a:headEnd/>
              <a:tailEnd/>
            </a:ln>
          </p:spPr>
          <p:txBody>
            <a:bodyPr/>
            <a:lstStyle/>
            <a:p>
              <a:endParaRPr lang="en-GB"/>
            </a:p>
          </p:txBody>
        </p:sp>
        <p:sp>
          <p:nvSpPr>
            <p:cNvPr id="100" name="Freeform 54"/>
            <p:cNvSpPr>
              <a:spLocks/>
            </p:cNvSpPr>
            <p:nvPr/>
          </p:nvSpPr>
          <p:spPr bwMode="auto">
            <a:xfrm>
              <a:off x="1272" y="588"/>
              <a:ext cx="18" cy="18"/>
            </a:xfrm>
            <a:custGeom>
              <a:avLst/>
              <a:gdLst/>
              <a:ahLst/>
              <a:cxnLst>
                <a:cxn ang="0">
                  <a:pos x="1" y="1"/>
                </a:cxn>
                <a:cxn ang="0">
                  <a:pos x="3" y="3"/>
                </a:cxn>
                <a:cxn ang="0">
                  <a:pos x="1" y="1"/>
                </a:cxn>
              </a:cxnLst>
              <a:rect l="0" t="0" r="r" b="b"/>
              <a:pathLst>
                <a:path w="3" h="3">
                  <a:moveTo>
                    <a:pt x="1" y="1"/>
                  </a:moveTo>
                  <a:cubicBezTo>
                    <a:pt x="2" y="0"/>
                    <a:pt x="3" y="2"/>
                    <a:pt x="3" y="3"/>
                  </a:cubicBezTo>
                  <a:cubicBezTo>
                    <a:pt x="2" y="3"/>
                    <a:pt x="0" y="2"/>
                    <a:pt x="1" y="1"/>
                  </a:cubicBezTo>
                  <a:close/>
                </a:path>
              </a:pathLst>
            </a:custGeom>
            <a:grpFill/>
            <a:ln w="3175" cap="rnd" cmpd="sng">
              <a:solidFill>
                <a:schemeClr val="bg1"/>
              </a:solidFill>
              <a:prstDash val="solid"/>
              <a:round/>
              <a:headEnd/>
              <a:tailEnd/>
            </a:ln>
          </p:spPr>
          <p:txBody>
            <a:bodyPr/>
            <a:lstStyle/>
            <a:p>
              <a:endParaRPr lang="en-GB"/>
            </a:p>
          </p:txBody>
        </p:sp>
        <p:sp>
          <p:nvSpPr>
            <p:cNvPr id="101" name="Freeform 55"/>
            <p:cNvSpPr>
              <a:spLocks/>
            </p:cNvSpPr>
            <p:nvPr/>
          </p:nvSpPr>
          <p:spPr bwMode="auto">
            <a:xfrm>
              <a:off x="1230" y="612"/>
              <a:ext cx="18" cy="18"/>
            </a:xfrm>
            <a:custGeom>
              <a:avLst/>
              <a:gdLst/>
              <a:ahLst/>
              <a:cxnLst>
                <a:cxn ang="0">
                  <a:pos x="2" y="1"/>
                </a:cxn>
                <a:cxn ang="0">
                  <a:pos x="3" y="2"/>
                </a:cxn>
                <a:cxn ang="0">
                  <a:pos x="2" y="1"/>
                </a:cxn>
              </a:cxnLst>
              <a:rect l="0" t="0" r="r" b="b"/>
              <a:pathLst>
                <a:path w="3" h="3">
                  <a:moveTo>
                    <a:pt x="2" y="1"/>
                  </a:moveTo>
                  <a:cubicBezTo>
                    <a:pt x="3" y="0"/>
                    <a:pt x="3" y="0"/>
                    <a:pt x="3" y="2"/>
                  </a:cubicBezTo>
                  <a:cubicBezTo>
                    <a:pt x="3" y="3"/>
                    <a:pt x="0" y="2"/>
                    <a:pt x="2" y="1"/>
                  </a:cubicBezTo>
                  <a:close/>
                </a:path>
              </a:pathLst>
            </a:custGeom>
            <a:grpFill/>
            <a:ln w="3175" cap="rnd" cmpd="sng">
              <a:solidFill>
                <a:schemeClr val="bg1"/>
              </a:solidFill>
              <a:prstDash val="solid"/>
              <a:round/>
              <a:headEnd/>
              <a:tailEnd/>
            </a:ln>
          </p:spPr>
          <p:txBody>
            <a:bodyPr/>
            <a:lstStyle/>
            <a:p>
              <a:endParaRPr lang="en-GB"/>
            </a:p>
          </p:txBody>
        </p:sp>
        <p:sp>
          <p:nvSpPr>
            <p:cNvPr id="102" name="Freeform 56"/>
            <p:cNvSpPr>
              <a:spLocks/>
            </p:cNvSpPr>
            <p:nvPr/>
          </p:nvSpPr>
          <p:spPr bwMode="auto">
            <a:xfrm>
              <a:off x="1560" y="1752"/>
              <a:ext cx="198" cy="246"/>
            </a:xfrm>
            <a:custGeom>
              <a:avLst/>
              <a:gdLst/>
              <a:ahLst/>
              <a:cxnLst>
                <a:cxn ang="0">
                  <a:pos x="10" y="1"/>
                </a:cxn>
                <a:cxn ang="0">
                  <a:pos x="16" y="3"/>
                </a:cxn>
                <a:cxn ang="0">
                  <a:pos x="17" y="10"/>
                </a:cxn>
                <a:cxn ang="0">
                  <a:pos x="18" y="13"/>
                </a:cxn>
                <a:cxn ang="0">
                  <a:pos x="24" y="9"/>
                </a:cxn>
                <a:cxn ang="0">
                  <a:pos x="23" y="19"/>
                </a:cxn>
                <a:cxn ang="0">
                  <a:pos x="29" y="24"/>
                </a:cxn>
                <a:cxn ang="0">
                  <a:pos x="32" y="28"/>
                </a:cxn>
                <a:cxn ang="0">
                  <a:pos x="32" y="41"/>
                </a:cxn>
                <a:cxn ang="0">
                  <a:pos x="27" y="39"/>
                </a:cxn>
                <a:cxn ang="0">
                  <a:pos x="13" y="28"/>
                </a:cxn>
                <a:cxn ang="0">
                  <a:pos x="6" y="22"/>
                </a:cxn>
                <a:cxn ang="0">
                  <a:pos x="0" y="16"/>
                </a:cxn>
                <a:cxn ang="0">
                  <a:pos x="7" y="6"/>
                </a:cxn>
                <a:cxn ang="0">
                  <a:pos x="10" y="1"/>
                </a:cxn>
              </a:cxnLst>
              <a:rect l="0" t="0" r="r" b="b"/>
              <a:pathLst>
                <a:path w="33" h="41">
                  <a:moveTo>
                    <a:pt x="10" y="1"/>
                  </a:moveTo>
                  <a:cubicBezTo>
                    <a:pt x="12" y="0"/>
                    <a:pt x="17" y="1"/>
                    <a:pt x="16" y="3"/>
                  </a:cubicBezTo>
                  <a:cubicBezTo>
                    <a:pt x="15" y="5"/>
                    <a:pt x="17" y="7"/>
                    <a:pt x="17" y="10"/>
                  </a:cubicBezTo>
                  <a:cubicBezTo>
                    <a:pt x="16" y="13"/>
                    <a:pt x="17" y="10"/>
                    <a:pt x="18" y="13"/>
                  </a:cubicBezTo>
                  <a:cubicBezTo>
                    <a:pt x="20" y="16"/>
                    <a:pt x="22" y="8"/>
                    <a:pt x="24" y="9"/>
                  </a:cubicBezTo>
                  <a:cubicBezTo>
                    <a:pt x="26" y="15"/>
                    <a:pt x="25" y="17"/>
                    <a:pt x="23" y="19"/>
                  </a:cubicBezTo>
                  <a:cubicBezTo>
                    <a:pt x="22" y="21"/>
                    <a:pt x="29" y="21"/>
                    <a:pt x="29" y="24"/>
                  </a:cubicBezTo>
                  <a:cubicBezTo>
                    <a:pt x="30" y="27"/>
                    <a:pt x="33" y="25"/>
                    <a:pt x="32" y="28"/>
                  </a:cubicBezTo>
                  <a:cubicBezTo>
                    <a:pt x="32" y="32"/>
                    <a:pt x="31" y="36"/>
                    <a:pt x="32" y="41"/>
                  </a:cubicBezTo>
                  <a:cubicBezTo>
                    <a:pt x="29" y="41"/>
                    <a:pt x="31" y="40"/>
                    <a:pt x="27" y="39"/>
                  </a:cubicBezTo>
                  <a:cubicBezTo>
                    <a:pt x="24" y="38"/>
                    <a:pt x="18" y="34"/>
                    <a:pt x="13" y="28"/>
                  </a:cubicBezTo>
                  <a:cubicBezTo>
                    <a:pt x="9" y="22"/>
                    <a:pt x="6" y="24"/>
                    <a:pt x="6" y="22"/>
                  </a:cubicBezTo>
                  <a:cubicBezTo>
                    <a:pt x="6" y="20"/>
                    <a:pt x="2" y="20"/>
                    <a:pt x="0" y="16"/>
                  </a:cubicBezTo>
                  <a:cubicBezTo>
                    <a:pt x="5" y="8"/>
                    <a:pt x="7" y="9"/>
                    <a:pt x="7" y="6"/>
                  </a:cubicBezTo>
                  <a:cubicBezTo>
                    <a:pt x="7" y="4"/>
                    <a:pt x="10" y="6"/>
                    <a:pt x="10" y="1"/>
                  </a:cubicBezTo>
                  <a:close/>
                </a:path>
              </a:pathLst>
            </a:custGeom>
            <a:grpFill/>
            <a:ln w="3175" cap="rnd" cmpd="sng">
              <a:solidFill>
                <a:schemeClr val="bg1"/>
              </a:solidFill>
              <a:prstDash val="solid"/>
              <a:round/>
              <a:headEnd/>
              <a:tailEnd/>
            </a:ln>
          </p:spPr>
          <p:txBody>
            <a:bodyPr/>
            <a:lstStyle/>
            <a:p>
              <a:endParaRPr lang="en-GB"/>
            </a:p>
          </p:txBody>
        </p:sp>
        <p:sp>
          <p:nvSpPr>
            <p:cNvPr id="103" name="Freeform 57"/>
            <p:cNvSpPr>
              <a:spLocks/>
            </p:cNvSpPr>
            <p:nvPr/>
          </p:nvSpPr>
          <p:spPr bwMode="auto">
            <a:xfrm>
              <a:off x="1470" y="1662"/>
              <a:ext cx="150" cy="186"/>
            </a:xfrm>
            <a:custGeom>
              <a:avLst/>
              <a:gdLst/>
              <a:ahLst/>
              <a:cxnLst>
                <a:cxn ang="0">
                  <a:pos x="15" y="31"/>
                </a:cxn>
                <a:cxn ang="0">
                  <a:pos x="22" y="21"/>
                </a:cxn>
                <a:cxn ang="0">
                  <a:pos x="25" y="16"/>
                </a:cxn>
                <a:cxn ang="0">
                  <a:pos x="23" y="12"/>
                </a:cxn>
                <a:cxn ang="0">
                  <a:pos x="21" y="9"/>
                </a:cxn>
                <a:cxn ang="0">
                  <a:pos x="19" y="4"/>
                </a:cxn>
                <a:cxn ang="0">
                  <a:pos x="11" y="2"/>
                </a:cxn>
                <a:cxn ang="0">
                  <a:pos x="7" y="4"/>
                </a:cxn>
                <a:cxn ang="0">
                  <a:pos x="1" y="11"/>
                </a:cxn>
                <a:cxn ang="0">
                  <a:pos x="1" y="14"/>
                </a:cxn>
                <a:cxn ang="0">
                  <a:pos x="4" y="15"/>
                </a:cxn>
                <a:cxn ang="0">
                  <a:pos x="1" y="17"/>
                </a:cxn>
                <a:cxn ang="0">
                  <a:pos x="4" y="20"/>
                </a:cxn>
                <a:cxn ang="0">
                  <a:pos x="3" y="22"/>
                </a:cxn>
                <a:cxn ang="0">
                  <a:pos x="7" y="24"/>
                </a:cxn>
                <a:cxn ang="0">
                  <a:pos x="8" y="27"/>
                </a:cxn>
                <a:cxn ang="0">
                  <a:pos x="15" y="31"/>
                </a:cxn>
              </a:cxnLst>
              <a:rect l="0" t="0" r="r" b="b"/>
              <a:pathLst>
                <a:path w="25" h="31">
                  <a:moveTo>
                    <a:pt x="15" y="31"/>
                  </a:moveTo>
                  <a:cubicBezTo>
                    <a:pt x="20" y="23"/>
                    <a:pt x="22" y="24"/>
                    <a:pt x="22" y="21"/>
                  </a:cubicBezTo>
                  <a:cubicBezTo>
                    <a:pt x="22" y="19"/>
                    <a:pt x="25" y="21"/>
                    <a:pt x="25" y="16"/>
                  </a:cubicBezTo>
                  <a:cubicBezTo>
                    <a:pt x="20" y="21"/>
                    <a:pt x="24" y="14"/>
                    <a:pt x="23" y="12"/>
                  </a:cubicBezTo>
                  <a:cubicBezTo>
                    <a:pt x="21" y="10"/>
                    <a:pt x="21" y="10"/>
                    <a:pt x="21" y="9"/>
                  </a:cubicBezTo>
                  <a:cubicBezTo>
                    <a:pt x="22" y="7"/>
                    <a:pt x="21" y="9"/>
                    <a:pt x="19" y="4"/>
                  </a:cubicBezTo>
                  <a:cubicBezTo>
                    <a:pt x="18" y="0"/>
                    <a:pt x="11" y="1"/>
                    <a:pt x="11" y="2"/>
                  </a:cubicBezTo>
                  <a:cubicBezTo>
                    <a:pt x="11" y="4"/>
                    <a:pt x="8" y="0"/>
                    <a:pt x="7" y="4"/>
                  </a:cubicBezTo>
                  <a:cubicBezTo>
                    <a:pt x="6" y="7"/>
                    <a:pt x="3" y="10"/>
                    <a:pt x="1" y="11"/>
                  </a:cubicBezTo>
                  <a:cubicBezTo>
                    <a:pt x="4" y="13"/>
                    <a:pt x="0" y="12"/>
                    <a:pt x="1" y="14"/>
                  </a:cubicBezTo>
                  <a:cubicBezTo>
                    <a:pt x="2" y="16"/>
                    <a:pt x="2" y="14"/>
                    <a:pt x="4" y="15"/>
                  </a:cubicBezTo>
                  <a:cubicBezTo>
                    <a:pt x="2" y="18"/>
                    <a:pt x="0" y="15"/>
                    <a:pt x="1" y="17"/>
                  </a:cubicBezTo>
                  <a:cubicBezTo>
                    <a:pt x="2" y="20"/>
                    <a:pt x="3" y="17"/>
                    <a:pt x="4" y="20"/>
                  </a:cubicBezTo>
                  <a:cubicBezTo>
                    <a:pt x="5" y="22"/>
                    <a:pt x="2" y="21"/>
                    <a:pt x="3" y="22"/>
                  </a:cubicBezTo>
                  <a:cubicBezTo>
                    <a:pt x="4" y="23"/>
                    <a:pt x="6" y="23"/>
                    <a:pt x="7" y="24"/>
                  </a:cubicBezTo>
                  <a:cubicBezTo>
                    <a:pt x="9" y="26"/>
                    <a:pt x="5" y="26"/>
                    <a:pt x="8" y="27"/>
                  </a:cubicBezTo>
                  <a:cubicBezTo>
                    <a:pt x="11" y="29"/>
                    <a:pt x="14" y="29"/>
                    <a:pt x="15" y="31"/>
                  </a:cubicBezTo>
                  <a:close/>
                </a:path>
              </a:pathLst>
            </a:custGeom>
            <a:grpFill/>
            <a:ln w="3175" cap="rnd" cmpd="sng">
              <a:solidFill>
                <a:schemeClr val="bg1"/>
              </a:solidFill>
              <a:prstDash val="solid"/>
              <a:round/>
              <a:headEnd/>
              <a:tailEnd/>
            </a:ln>
          </p:spPr>
          <p:txBody>
            <a:bodyPr/>
            <a:lstStyle/>
            <a:p>
              <a:endParaRPr lang="en-GB"/>
            </a:p>
          </p:txBody>
        </p:sp>
        <p:sp>
          <p:nvSpPr>
            <p:cNvPr id="104" name="Freeform 58"/>
            <p:cNvSpPr>
              <a:spLocks/>
            </p:cNvSpPr>
            <p:nvPr/>
          </p:nvSpPr>
          <p:spPr bwMode="auto">
            <a:xfrm>
              <a:off x="1266" y="1284"/>
              <a:ext cx="306" cy="258"/>
            </a:xfrm>
            <a:custGeom>
              <a:avLst/>
              <a:gdLst/>
              <a:ahLst/>
              <a:cxnLst>
                <a:cxn ang="0">
                  <a:pos x="9" y="30"/>
                </a:cxn>
                <a:cxn ang="0">
                  <a:pos x="3" y="19"/>
                </a:cxn>
                <a:cxn ang="0">
                  <a:pos x="3" y="17"/>
                </a:cxn>
                <a:cxn ang="0">
                  <a:pos x="9" y="4"/>
                </a:cxn>
                <a:cxn ang="0">
                  <a:pos x="24" y="0"/>
                </a:cxn>
                <a:cxn ang="0">
                  <a:pos x="33" y="6"/>
                </a:cxn>
                <a:cxn ang="0">
                  <a:pos x="43" y="19"/>
                </a:cxn>
                <a:cxn ang="0">
                  <a:pos x="45" y="25"/>
                </a:cxn>
                <a:cxn ang="0">
                  <a:pos x="45" y="31"/>
                </a:cxn>
                <a:cxn ang="0">
                  <a:pos x="50" y="35"/>
                </a:cxn>
                <a:cxn ang="0">
                  <a:pos x="50" y="41"/>
                </a:cxn>
                <a:cxn ang="0">
                  <a:pos x="43" y="41"/>
                </a:cxn>
                <a:cxn ang="0">
                  <a:pos x="31" y="39"/>
                </a:cxn>
                <a:cxn ang="0">
                  <a:pos x="19" y="39"/>
                </a:cxn>
                <a:cxn ang="0">
                  <a:pos x="18" y="40"/>
                </a:cxn>
                <a:cxn ang="0">
                  <a:pos x="9" y="43"/>
                </a:cxn>
                <a:cxn ang="0">
                  <a:pos x="8" y="40"/>
                </a:cxn>
                <a:cxn ang="0">
                  <a:pos x="16" y="40"/>
                </a:cxn>
                <a:cxn ang="0">
                  <a:pos x="12" y="39"/>
                </a:cxn>
                <a:cxn ang="0">
                  <a:pos x="8" y="39"/>
                </a:cxn>
                <a:cxn ang="0">
                  <a:pos x="7" y="35"/>
                </a:cxn>
                <a:cxn ang="0">
                  <a:pos x="15" y="34"/>
                </a:cxn>
                <a:cxn ang="0">
                  <a:pos x="19" y="31"/>
                </a:cxn>
                <a:cxn ang="0">
                  <a:pos x="25" y="32"/>
                </a:cxn>
                <a:cxn ang="0">
                  <a:pos x="31" y="31"/>
                </a:cxn>
                <a:cxn ang="0">
                  <a:pos x="26" y="30"/>
                </a:cxn>
                <a:cxn ang="0">
                  <a:pos x="22" y="29"/>
                </a:cxn>
                <a:cxn ang="0">
                  <a:pos x="18" y="29"/>
                </a:cxn>
                <a:cxn ang="0">
                  <a:pos x="9" y="30"/>
                </a:cxn>
              </a:cxnLst>
              <a:rect l="0" t="0" r="r" b="b"/>
              <a:pathLst>
                <a:path w="51" h="43">
                  <a:moveTo>
                    <a:pt x="9" y="30"/>
                  </a:moveTo>
                  <a:cubicBezTo>
                    <a:pt x="6" y="26"/>
                    <a:pt x="5" y="18"/>
                    <a:pt x="3" y="19"/>
                  </a:cubicBezTo>
                  <a:cubicBezTo>
                    <a:pt x="1" y="20"/>
                    <a:pt x="0" y="18"/>
                    <a:pt x="3" y="17"/>
                  </a:cubicBezTo>
                  <a:cubicBezTo>
                    <a:pt x="8" y="15"/>
                    <a:pt x="9" y="7"/>
                    <a:pt x="9" y="4"/>
                  </a:cubicBezTo>
                  <a:cubicBezTo>
                    <a:pt x="10" y="0"/>
                    <a:pt x="21" y="1"/>
                    <a:pt x="24" y="0"/>
                  </a:cubicBezTo>
                  <a:cubicBezTo>
                    <a:pt x="28" y="0"/>
                    <a:pt x="31" y="4"/>
                    <a:pt x="33" y="6"/>
                  </a:cubicBezTo>
                  <a:cubicBezTo>
                    <a:pt x="35" y="7"/>
                    <a:pt x="40" y="17"/>
                    <a:pt x="43" y="19"/>
                  </a:cubicBezTo>
                  <a:cubicBezTo>
                    <a:pt x="42" y="23"/>
                    <a:pt x="45" y="21"/>
                    <a:pt x="45" y="25"/>
                  </a:cubicBezTo>
                  <a:cubicBezTo>
                    <a:pt x="46" y="30"/>
                    <a:pt x="43" y="27"/>
                    <a:pt x="45" y="31"/>
                  </a:cubicBezTo>
                  <a:cubicBezTo>
                    <a:pt x="47" y="34"/>
                    <a:pt x="47" y="29"/>
                    <a:pt x="50" y="35"/>
                  </a:cubicBezTo>
                  <a:cubicBezTo>
                    <a:pt x="51" y="37"/>
                    <a:pt x="49" y="38"/>
                    <a:pt x="50" y="41"/>
                  </a:cubicBezTo>
                  <a:cubicBezTo>
                    <a:pt x="47" y="41"/>
                    <a:pt x="45" y="40"/>
                    <a:pt x="43" y="41"/>
                  </a:cubicBezTo>
                  <a:cubicBezTo>
                    <a:pt x="40" y="43"/>
                    <a:pt x="37" y="38"/>
                    <a:pt x="31" y="39"/>
                  </a:cubicBezTo>
                  <a:cubicBezTo>
                    <a:pt x="28" y="39"/>
                    <a:pt x="23" y="38"/>
                    <a:pt x="19" y="39"/>
                  </a:cubicBezTo>
                  <a:cubicBezTo>
                    <a:pt x="15" y="40"/>
                    <a:pt x="21" y="40"/>
                    <a:pt x="18" y="40"/>
                  </a:cubicBezTo>
                  <a:cubicBezTo>
                    <a:pt x="15" y="41"/>
                    <a:pt x="11" y="40"/>
                    <a:pt x="9" y="43"/>
                  </a:cubicBezTo>
                  <a:cubicBezTo>
                    <a:pt x="8" y="41"/>
                    <a:pt x="6" y="42"/>
                    <a:pt x="8" y="40"/>
                  </a:cubicBezTo>
                  <a:cubicBezTo>
                    <a:pt x="10" y="38"/>
                    <a:pt x="9" y="41"/>
                    <a:pt x="16" y="40"/>
                  </a:cubicBezTo>
                  <a:cubicBezTo>
                    <a:pt x="14" y="40"/>
                    <a:pt x="14" y="38"/>
                    <a:pt x="12" y="39"/>
                  </a:cubicBezTo>
                  <a:cubicBezTo>
                    <a:pt x="10" y="40"/>
                    <a:pt x="10" y="38"/>
                    <a:pt x="8" y="39"/>
                  </a:cubicBezTo>
                  <a:cubicBezTo>
                    <a:pt x="6" y="40"/>
                    <a:pt x="8" y="37"/>
                    <a:pt x="7" y="35"/>
                  </a:cubicBezTo>
                  <a:cubicBezTo>
                    <a:pt x="10" y="33"/>
                    <a:pt x="15" y="36"/>
                    <a:pt x="15" y="34"/>
                  </a:cubicBezTo>
                  <a:cubicBezTo>
                    <a:pt x="15" y="31"/>
                    <a:pt x="18" y="33"/>
                    <a:pt x="19" y="31"/>
                  </a:cubicBezTo>
                  <a:cubicBezTo>
                    <a:pt x="21" y="29"/>
                    <a:pt x="19" y="30"/>
                    <a:pt x="25" y="32"/>
                  </a:cubicBezTo>
                  <a:cubicBezTo>
                    <a:pt x="29" y="34"/>
                    <a:pt x="32" y="32"/>
                    <a:pt x="31" y="31"/>
                  </a:cubicBezTo>
                  <a:cubicBezTo>
                    <a:pt x="29" y="29"/>
                    <a:pt x="27" y="33"/>
                    <a:pt x="26" y="30"/>
                  </a:cubicBezTo>
                  <a:cubicBezTo>
                    <a:pt x="24" y="27"/>
                    <a:pt x="23" y="31"/>
                    <a:pt x="22" y="29"/>
                  </a:cubicBezTo>
                  <a:cubicBezTo>
                    <a:pt x="22" y="26"/>
                    <a:pt x="18" y="28"/>
                    <a:pt x="18" y="29"/>
                  </a:cubicBezTo>
                  <a:cubicBezTo>
                    <a:pt x="17" y="31"/>
                    <a:pt x="15" y="29"/>
                    <a:pt x="9" y="30"/>
                  </a:cubicBezTo>
                  <a:close/>
                </a:path>
              </a:pathLst>
            </a:custGeom>
            <a:grpFill/>
            <a:ln w="3175" cap="rnd" cmpd="sng">
              <a:solidFill>
                <a:schemeClr val="bg1"/>
              </a:solidFill>
              <a:prstDash val="solid"/>
              <a:round/>
              <a:headEnd/>
              <a:tailEnd/>
            </a:ln>
          </p:spPr>
          <p:txBody>
            <a:bodyPr/>
            <a:lstStyle/>
            <a:p>
              <a:endParaRPr lang="en-GB"/>
            </a:p>
          </p:txBody>
        </p:sp>
        <p:sp>
          <p:nvSpPr>
            <p:cNvPr id="105" name="Freeform 59"/>
            <p:cNvSpPr>
              <a:spLocks/>
            </p:cNvSpPr>
            <p:nvPr/>
          </p:nvSpPr>
          <p:spPr bwMode="auto">
            <a:xfrm>
              <a:off x="1302" y="1440"/>
              <a:ext cx="156" cy="60"/>
            </a:xfrm>
            <a:custGeom>
              <a:avLst/>
              <a:gdLst/>
              <a:ahLst/>
              <a:cxnLst>
                <a:cxn ang="0">
                  <a:pos x="3" y="4"/>
                </a:cxn>
                <a:cxn ang="0">
                  <a:pos x="11" y="5"/>
                </a:cxn>
                <a:cxn ang="0">
                  <a:pos x="2" y="6"/>
                </a:cxn>
                <a:cxn ang="0">
                  <a:pos x="1" y="9"/>
                </a:cxn>
                <a:cxn ang="0">
                  <a:pos x="9" y="8"/>
                </a:cxn>
                <a:cxn ang="0">
                  <a:pos x="13" y="5"/>
                </a:cxn>
                <a:cxn ang="0">
                  <a:pos x="19" y="6"/>
                </a:cxn>
                <a:cxn ang="0">
                  <a:pos x="25" y="5"/>
                </a:cxn>
                <a:cxn ang="0">
                  <a:pos x="20" y="4"/>
                </a:cxn>
                <a:cxn ang="0">
                  <a:pos x="16" y="3"/>
                </a:cxn>
                <a:cxn ang="0">
                  <a:pos x="12" y="3"/>
                </a:cxn>
                <a:cxn ang="0">
                  <a:pos x="3" y="4"/>
                </a:cxn>
              </a:cxnLst>
              <a:rect l="0" t="0" r="r" b="b"/>
              <a:pathLst>
                <a:path w="26" h="10">
                  <a:moveTo>
                    <a:pt x="3" y="4"/>
                  </a:moveTo>
                  <a:cubicBezTo>
                    <a:pt x="4" y="7"/>
                    <a:pt x="6" y="5"/>
                    <a:pt x="11" y="5"/>
                  </a:cubicBezTo>
                  <a:cubicBezTo>
                    <a:pt x="6" y="6"/>
                    <a:pt x="3" y="8"/>
                    <a:pt x="2" y="6"/>
                  </a:cubicBezTo>
                  <a:cubicBezTo>
                    <a:pt x="1" y="4"/>
                    <a:pt x="0" y="6"/>
                    <a:pt x="1" y="9"/>
                  </a:cubicBezTo>
                  <a:cubicBezTo>
                    <a:pt x="4" y="7"/>
                    <a:pt x="9" y="10"/>
                    <a:pt x="9" y="8"/>
                  </a:cubicBezTo>
                  <a:cubicBezTo>
                    <a:pt x="9" y="5"/>
                    <a:pt x="12" y="7"/>
                    <a:pt x="13" y="5"/>
                  </a:cubicBezTo>
                  <a:cubicBezTo>
                    <a:pt x="15" y="3"/>
                    <a:pt x="13" y="4"/>
                    <a:pt x="19" y="6"/>
                  </a:cubicBezTo>
                  <a:cubicBezTo>
                    <a:pt x="23" y="8"/>
                    <a:pt x="26" y="6"/>
                    <a:pt x="25" y="5"/>
                  </a:cubicBezTo>
                  <a:cubicBezTo>
                    <a:pt x="23" y="3"/>
                    <a:pt x="21" y="7"/>
                    <a:pt x="20" y="4"/>
                  </a:cubicBezTo>
                  <a:cubicBezTo>
                    <a:pt x="18" y="1"/>
                    <a:pt x="17" y="5"/>
                    <a:pt x="16" y="3"/>
                  </a:cubicBezTo>
                  <a:cubicBezTo>
                    <a:pt x="16" y="0"/>
                    <a:pt x="12" y="2"/>
                    <a:pt x="12" y="3"/>
                  </a:cubicBezTo>
                  <a:cubicBezTo>
                    <a:pt x="11" y="5"/>
                    <a:pt x="9" y="3"/>
                    <a:pt x="3" y="4"/>
                  </a:cubicBezTo>
                  <a:close/>
                </a:path>
              </a:pathLst>
            </a:custGeom>
            <a:grpFill/>
            <a:ln w="3175" cap="rnd" cmpd="sng">
              <a:solidFill>
                <a:schemeClr val="bg1"/>
              </a:solidFill>
              <a:prstDash val="solid"/>
              <a:round/>
              <a:headEnd/>
              <a:tailEnd/>
            </a:ln>
          </p:spPr>
          <p:txBody>
            <a:bodyPr/>
            <a:lstStyle/>
            <a:p>
              <a:endParaRPr lang="en-GB"/>
            </a:p>
          </p:txBody>
        </p:sp>
        <p:sp>
          <p:nvSpPr>
            <p:cNvPr id="106" name="Freeform 60"/>
            <p:cNvSpPr>
              <a:spLocks/>
            </p:cNvSpPr>
            <p:nvPr/>
          </p:nvSpPr>
          <p:spPr bwMode="auto">
            <a:xfrm>
              <a:off x="1392" y="1512"/>
              <a:ext cx="354" cy="336"/>
            </a:xfrm>
            <a:custGeom>
              <a:avLst/>
              <a:gdLst/>
              <a:ahLst/>
              <a:cxnLst>
                <a:cxn ang="0">
                  <a:pos x="38" y="41"/>
                </a:cxn>
                <a:cxn ang="0">
                  <a:pos x="36" y="37"/>
                </a:cxn>
                <a:cxn ang="0">
                  <a:pos x="34" y="34"/>
                </a:cxn>
                <a:cxn ang="0">
                  <a:pos x="32" y="29"/>
                </a:cxn>
                <a:cxn ang="0">
                  <a:pos x="24" y="27"/>
                </a:cxn>
                <a:cxn ang="0">
                  <a:pos x="20" y="29"/>
                </a:cxn>
                <a:cxn ang="0">
                  <a:pos x="14" y="36"/>
                </a:cxn>
                <a:cxn ang="0">
                  <a:pos x="14" y="34"/>
                </a:cxn>
                <a:cxn ang="0">
                  <a:pos x="12" y="32"/>
                </a:cxn>
                <a:cxn ang="0">
                  <a:pos x="11" y="29"/>
                </a:cxn>
                <a:cxn ang="0">
                  <a:pos x="8" y="26"/>
                </a:cxn>
                <a:cxn ang="0">
                  <a:pos x="4" y="23"/>
                </a:cxn>
                <a:cxn ang="0">
                  <a:pos x="4" y="20"/>
                </a:cxn>
                <a:cxn ang="0">
                  <a:pos x="2" y="19"/>
                </a:cxn>
                <a:cxn ang="0">
                  <a:pos x="3" y="16"/>
                </a:cxn>
                <a:cxn ang="0">
                  <a:pos x="0" y="19"/>
                </a:cxn>
                <a:cxn ang="0">
                  <a:pos x="0" y="17"/>
                </a:cxn>
                <a:cxn ang="0">
                  <a:pos x="5" y="11"/>
                </a:cxn>
                <a:cxn ang="0">
                  <a:pos x="9" y="11"/>
                </a:cxn>
                <a:cxn ang="0">
                  <a:pos x="9" y="6"/>
                </a:cxn>
                <a:cxn ang="0">
                  <a:pos x="10" y="1"/>
                </a:cxn>
                <a:cxn ang="0">
                  <a:pos x="22" y="3"/>
                </a:cxn>
                <a:cxn ang="0">
                  <a:pos x="29" y="3"/>
                </a:cxn>
                <a:cxn ang="0">
                  <a:pos x="31" y="6"/>
                </a:cxn>
                <a:cxn ang="0">
                  <a:pos x="34" y="7"/>
                </a:cxn>
                <a:cxn ang="0">
                  <a:pos x="40" y="6"/>
                </a:cxn>
                <a:cxn ang="0">
                  <a:pos x="44" y="5"/>
                </a:cxn>
                <a:cxn ang="0">
                  <a:pos x="47" y="3"/>
                </a:cxn>
                <a:cxn ang="0">
                  <a:pos x="49" y="7"/>
                </a:cxn>
                <a:cxn ang="0">
                  <a:pos x="50" y="11"/>
                </a:cxn>
                <a:cxn ang="0">
                  <a:pos x="52" y="14"/>
                </a:cxn>
                <a:cxn ang="0">
                  <a:pos x="51" y="17"/>
                </a:cxn>
                <a:cxn ang="0">
                  <a:pos x="53" y="20"/>
                </a:cxn>
                <a:cxn ang="0">
                  <a:pos x="56" y="25"/>
                </a:cxn>
                <a:cxn ang="0">
                  <a:pos x="55" y="30"/>
                </a:cxn>
                <a:cxn ang="0">
                  <a:pos x="57" y="36"/>
                </a:cxn>
                <a:cxn ang="0">
                  <a:pos x="58" y="42"/>
                </a:cxn>
                <a:cxn ang="0">
                  <a:pos x="54" y="43"/>
                </a:cxn>
                <a:cxn ang="0">
                  <a:pos x="56" y="45"/>
                </a:cxn>
                <a:cxn ang="0">
                  <a:pos x="52" y="49"/>
                </a:cxn>
                <a:cxn ang="0">
                  <a:pos x="46" y="53"/>
                </a:cxn>
                <a:cxn ang="0">
                  <a:pos x="45" y="50"/>
                </a:cxn>
                <a:cxn ang="0">
                  <a:pos x="44" y="43"/>
                </a:cxn>
                <a:cxn ang="0">
                  <a:pos x="38" y="41"/>
                </a:cxn>
              </a:cxnLst>
              <a:rect l="0" t="0" r="r" b="b"/>
              <a:pathLst>
                <a:path w="59" h="56">
                  <a:moveTo>
                    <a:pt x="38" y="41"/>
                  </a:moveTo>
                  <a:cubicBezTo>
                    <a:pt x="33" y="46"/>
                    <a:pt x="37" y="39"/>
                    <a:pt x="36" y="37"/>
                  </a:cubicBezTo>
                  <a:cubicBezTo>
                    <a:pt x="34" y="35"/>
                    <a:pt x="34" y="35"/>
                    <a:pt x="34" y="34"/>
                  </a:cubicBezTo>
                  <a:cubicBezTo>
                    <a:pt x="35" y="32"/>
                    <a:pt x="34" y="34"/>
                    <a:pt x="32" y="29"/>
                  </a:cubicBezTo>
                  <a:cubicBezTo>
                    <a:pt x="31" y="25"/>
                    <a:pt x="24" y="26"/>
                    <a:pt x="24" y="27"/>
                  </a:cubicBezTo>
                  <a:cubicBezTo>
                    <a:pt x="24" y="29"/>
                    <a:pt x="21" y="25"/>
                    <a:pt x="20" y="29"/>
                  </a:cubicBezTo>
                  <a:cubicBezTo>
                    <a:pt x="19" y="32"/>
                    <a:pt x="16" y="35"/>
                    <a:pt x="14" y="36"/>
                  </a:cubicBezTo>
                  <a:cubicBezTo>
                    <a:pt x="13" y="35"/>
                    <a:pt x="15" y="35"/>
                    <a:pt x="14" y="34"/>
                  </a:cubicBezTo>
                  <a:cubicBezTo>
                    <a:pt x="12" y="34"/>
                    <a:pt x="14" y="33"/>
                    <a:pt x="12" y="32"/>
                  </a:cubicBezTo>
                  <a:cubicBezTo>
                    <a:pt x="10" y="31"/>
                    <a:pt x="10" y="31"/>
                    <a:pt x="11" y="29"/>
                  </a:cubicBezTo>
                  <a:cubicBezTo>
                    <a:pt x="12" y="28"/>
                    <a:pt x="9" y="28"/>
                    <a:pt x="8" y="26"/>
                  </a:cubicBezTo>
                  <a:cubicBezTo>
                    <a:pt x="7" y="25"/>
                    <a:pt x="4" y="25"/>
                    <a:pt x="4" y="23"/>
                  </a:cubicBezTo>
                  <a:cubicBezTo>
                    <a:pt x="4" y="21"/>
                    <a:pt x="3" y="24"/>
                    <a:pt x="4" y="20"/>
                  </a:cubicBezTo>
                  <a:cubicBezTo>
                    <a:pt x="4" y="17"/>
                    <a:pt x="3" y="21"/>
                    <a:pt x="2" y="19"/>
                  </a:cubicBezTo>
                  <a:cubicBezTo>
                    <a:pt x="1" y="17"/>
                    <a:pt x="4" y="16"/>
                    <a:pt x="3" y="16"/>
                  </a:cubicBezTo>
                  <a:cubicBezTo>
                    <a:pt x="0" y="16"/>
                    <a:pt x="1" y="20"/>
                    <a:pt x="0" y="19"/>
                  </a:cubicBezTo>
                  <a:cubicBezTo>
                    <a:pt x="0" y="19"/>
                    <a:pt x="0" y="18"/>
                    <a:pt x="0" y="17"/>
                  </a:cubicBezTo>
                  <a:cubicBezTo>
                    <a:pt x="3" y="10"/>
                    <a:pt x="3" y="13"/>
                    <a:pt x="5" y="11"/>
                  </a:cubicBezTo>
                  <a:cubicBezTo>
                    <a:pt x="7" y="9"/>
                    <a:pt x="7" y="12"/>
                    <a:pt x="9" y="11"/>
                  </a:cubicBezTo>
                  <a:cubicBezTo>
                    <a:pt x="12" y="10"/>
                    <a:pt x="11" y="7"/>
                    <a:pt x="9" y="6"/>
                  </a:cubicBezTo>
                  <a:cubicBezTo>
                    <a:pt x="7" y="5"/>
                    <a:pt x="12" y="6"/>
                    <a:pt x="10" y="1"/>
                  </a:cubicBezTo>
                  <a:cubicBezTo>
                    <a:pt x="16" y="0"/>
                    <a:pt x="19" y="5"/>
                    <a:pt x="22" y="3"/>
                  </a:cubicBezTo>
                  <a:cubicBezTo>
                    <a:pt x="24" y="2"/>
                    <a:pt x="26" y="3"/>
                    <a:pt x="29" y="3"/>
                  </a:cubicBezTo>
                  <a:cubicBezTo>
                    <a:pt x="28" y="7"/>
                    <a:pt x="31" y="9"/>
                    <a:pt x="31" y="6"/>
                  </a:cubicBezTo>
                  <a:cubicBezTo>
                    <a:pt x="32" y="4"/>
                    <a:pt x="32" y="5"/>
                    <a:pt x="34" y="7"/>
                  </a:cubicBezTo>
                  <a:cubicBezTo>
                    <a:pt x="35" y="10"/>
                    <a:pt x="35" y="3"/>
                    <a:pt x="40" y="6"/>
                  </a:cubicBezTo>
                  <a:cubicBezTo>
                    <a:pt x="44" y="8"/>
                    <a:pt x="42" y="5"/>
                    <a:pt x="44" y="5"/>
                  </a:cubicBezTo>
                  <a:cubicBezTo>
                    <a:pt x="47" y="4"/>
                    <a:pt x="43" y="1"/>
                    <a:pt x="47" y="3"/>
                  </a:cubicBezTo>
                  <a:cubicBezTo>
                    <a:pt x="49" y="4"/>
                    <a:pt x="48" y="6"/>
                    <a:pt x="49" y="7"/>
                  </a:cubicBezTo>
                  <a:cubicBezTo>
                    <a:pt x="50" y="8"/>
                    <a:pt x="48" y="11"/>
                    <a:pt x="50" y="11"/>
                  </a:cubicBezTo>
                  <a:cubicBezTo>
                    <a:pt x="51" y="11"/>
                    <a:pt x="54" y="14"/>
                    <a:pt x="52" y="14"/>
                  </a:cubicBezTo>
                  <a:cubicBezTo>
                    <a:pt x="50" y="14"/>
                    <a:pt x="49" y="19"/>
                    <a:pt x="51" y="17"/>
                  </a:cubicBezTo>
                  <a:cubicBezTo>
                    <a:pt x="53" y="15"/>
                    <a:pt x="54" y="16"/>
                    <a:pt x="53" y="20"/>
                  </a:cubicBezTo>
                  <a:cubicBezTo>
                    <a:pt x="53" y="24"/>
                    <a:pt x="55" y="20"/>
                    <a:pt x="56" y="25"/>
                  </a:cubicBezTo>
                  <a:cubicBezTo>
                    <a:pt x="54" y="27"/>
                    <a:pt x="55" y="27"/>
                    <a:pt x="55" y="30"/>
                  </a:cubicBezTo>
                  <a:cubicBezTo>
                    <a:pt x="54" y="33"/>
                    <a:pt x="59" y="33"/>
                    <a:pt x="57" y="36"/>
                  </a:cubicBezTo>
                  <a:cubicBezTo>
                    <a:pt x="55" y="39"/>
                    <a:pt x="59" y="38"/>
                    <a:pt x="58" y="42"/>
                  </a:cubicBezTo>
                  <a:cubicBezTo>
                    <a:pt x="54" y="41"/>
                    <a:pt x="53" y="40"/>
                    <a:pt x="54" y="43"/>
                  </a:cubicBezTo>
                  <a:cubicBezTo>
                    <a:pt x="54" y="46"/>
                    <a:pt x="57" y="43"/>
                    <a:pt x="56" y="45"/>
                  </a:cubicBezTo>
                  <a:cubicBezTo>
                    <a:pt x="55" y="48"/>
                    <a:pt x="54" y="52"/>
                    <a:pt x="52" y="49"/>
                  </a:cubicBezTo>
                  <a:cubicBezTo>
                    <a:pt x="50" y="48"/>
                    <a:pt x="48" y="56"/>
                    <a:pt x="46" y="53"/>
                  </a:cubicBezTo>
                  <a:cubicBezTo>
                    <a:pt x="45" y="50"/>
                    <a:pt x="44" y="53"/>
                    <a:pt x="45" y="50"/>
                  </a:cubicBezTo>
                  <a:cubicBezTo>
                    <a:pt x="45" y="47"/>
                    <a:pt x="43" y="45"/>
                    <a:pt x="44" y="43"/>
                  </a:cubicBezTo>
                  <a:cubicBezTo>
                    <a:pt x="45" y="41"/>
                    <a:pt x="40" y="40"/>
                    <a:pt x="38" y="41"/>
                  </a:cubicBezTo>
                  <a:close/>
                </a:path>
              </a:pathLst>
            </a:custGeom>
            <a:grpFill/>
            <a:ln w="3175" cap="rnd" cmpd="sng">
              <a:solidFill>
                <a:schemeClr val="bg1"/>
              </a:solidFill>
              <a:prstDash val="solid"/>
              <a:round/>
              <a:headEnd/>
              <a:tailEnd/>
            </a:ln>
          </p:spPr>
          <p:txBody>
            <a:bodyPr/>
            <a:lstStyle/>
            <a:p>
              <a:endParaRPr lang="en-GB"/>
            </a:p>
          </p:txBody>
        </p:sp>
        <p:sp>
          <p:nvSpPr>
            <p:cNvPr id="107" name="Freeform 61"/>
            <p:cNvSpPr>
              <a:spLocks/>
            </p:cNvSpPr>
            <p:nvPr/>
          </p:nvSpPr>
          <p:spPr bwMode="auto">
            <a:xfrm>
              <a:off x="1320" y="1512"/>
              <a:ext cx="144" cy="108"/>
            </a:xfrm>
            <a:custGeom>
              <a:avLst/>
              <a:gdLst/>
              <a:ahLst/>
              <a:cxnLst>
                <a:cxn ang="0">
                  <a:pos x="12" y="17"/>
                </a:cxn>
                <a:cxn ang="0">
                  <a:pos x="17" y="11"/>
                </a:cxn>
                <a:cxn ang="0">
                  <a:pos x="21" y="11"/>
                </a:cxn>
                <a:cxn ang="0">
                  <a:pos x="21" y="6"/>
                </a:cxn>
                <a:cxn ang="0">
                  <a:pos x="22" y="1"/>
                </a:cxn>
                <a:cxn ang="0">
                  <a:pos x="10" y="1"/>
                </a:cxn>
                <a:cxn ang="0">
                  <a:pos x="9" y="2"/>
                </a:cxn>
                <a:cxn ang="0">
                  <a:pos x="0" y="5"/>
                </a:cxn>
                <a:cxn ang="0">
                  <a:pos x="2" y="6"/>
                </a:cxn>
                <a:cxn ang="0">
                  <a:pos x="4" y="8"/>
                </a:cxn>
                <a:cxn ang="0">
                  <a:pos x="6" y="10"/>
                </a:cxn>
                <a:cxn ang="0">
                  <a:pos x="9" y="9"/>
                </a:cxn>
                <a:cxn ang="0">
                  <a:pos x="8" y="13"/>
                </a:cxn>
                <a:cxn ang="0">
                  <a:pos x="9" y="14"/>
                </a:cxn>
                <a:cxn ang="0">
                  <a:pos x="10" y="16"/>
                </a:cxn>
                <a:cxn ang="0">
                  <a:pos x="12" y="15"/>
                </a:cxn>
                <a:cxn ang="0">
                  <a:pos x="12" y="17"/>
                </a:cxn>
              </a:cxnLst>
              <a:rect l="0" t="0" r="r" b="b"/>
              <a:pathLst>
                <a:path w="24" h="18">
                  <a:moveTo>
                    <a:pt x="12" y="17"/>
                  </a:moveTo>
                  <a:cubicBezTo>
                    <a:pt x="15" y="10"/>
                    <a:pt x="15" y="13"/>
                    <a:pt x="17" y="11"/>
                  </a:cubicBezTo>
                  <a:cubicBezTo>
                    <a:pt x="19" y="9"/>
                    <a:pt x="19" y="12"/>
                    <a:pt x="21" y="11"/>
                  </a:cubicBezTo>
                  <a:cubicBezTo>
                    <a:pt x="24" y="10"/>
                    <a:pt x="23" y="7"/>
                    <a:pt x="21" y="6"/>
                  </a:cubicBezTo>
                  <a:cubicBezTo>
                    <a:pt x="19" y="5"/>
                    <a:pt x="24" y="6"/>
                    <a:pt x="22" y="1"/>
                  </a:cubicBezTo>
                  <a:cubicBezTo>
                    <a:pt x="19" y="1"/>
                    <a:pt x="14" y="0"/>
                    <a:pt x="10" y="1"/>
                  </a:cubicBezTo>
                  <a:cubicBezTo>
                    <a:pt x="6" y="2"/>
                    <a:pt x="12" y="2"/>
                    <a:pt x="9" y="2"/>
                  </a:cubicBezTo>
                  <a:cubicBezTo>
                    <a:pt x="6" y="3"/>
                    <a:pt x="2" y="2"/>
                    <a:pt x="0" y="5"/>
                  </a:cubicBezTo>
                  <a:cubicBezTo>
                    <a:pt x="1" y="6"/>
                    <a:pt x="3" y="3"/>
                    <a:pt x="2" y="6"/>
                  </a:cubicBezTo>
                  <a:cubicBezTo>
                    <a:pt x="1" y="8"/>
                    <a:pt x="2" y="8"/>
                    <a:pt x="4" y="8"/>
                  </a:cubicBezTo>
                  <a:cubicBezTo>
                    <a:pt x="7" y="7"/>
                    <a:pt x="3" y="12"/>
                    <a:pt x="6" y="10"/>
                  </a:cubicBezTo>
                  <a:cubicBezTo>
                    <a:pt x="9" y="8"/>
                    <a:pt x="11" y="8"/>
                    <a:pt x="9" y="9"/>
                  </a:cubicBezTo>
                  <a:cubicBezTo>
                    <a:pt x="7" y="10"/>
                    <a:pt x="9" y="11"/>
                    <a:pt x="8" y="13"/>
                  </a:cubicBezTo>
                  <a:cubicBezTo>
                    <a:pt x="8" y="14"/>
                    <a:pt x="9" y="13"/>
                    <a:pt x="9" y="14"/>
                  </a:cubicBezTo>
                  <a:cubicBezTo>
                    <a:pt x="9" y="16"/>
                    <a:pt x="10" y="14"/>
                    <a:pt x="10" y="16"/>
                  </a:cubicBezTo>
                  <a:cubicBezTo>
                    <a:pt x="10" y="18"/>
                    <a:pt x="11" y="16"/>
                    <a:pt x="12" y="15"/>
                  </a:cubicBezTo>
                  <a:cubicBezTo>
                    <a:pt x="11" y="17"/>
                    <a:pt x="12" y="17"/>
                    <a:pt x="12" y="17"/>
                  </a:cubicBezTo>
                  <a:close/>
                </a:path>
              </a:pathLst>
            </a:custGeom>
            <a:grpFill/>
            <a:ln w="3175" cap="rnd" cmpd="sng">
              <a:solidFill>
                <a:schemeClr val="bg1"/>
              </a:solidFill>
              <a:prstDash val="solid"/>
              <a:round/>
              <a:headEnd/>
              <a:tailEnd/>
            </a:ln>
          </p:spPr>
          <p:txBody>
            <a:bodyPr/>
            <a:lstStyle/>
            <a:p>
              <a:endParaRPr lang="en-GB"/>
            </a:p>
          </p:txBody>
        </p:sp>
        <p:sp>
          <p:nvSpPr>
            <p:cNvPr id="108" name="Freeform 62"/>
            <p:cNvSpPr>
              <a:spLocks/>
            </p:cNvSpPr>
            <p:nvPr/>
          </p:nvSpPr>
          <p:spPr bwMode="auto">
            <a:xfrm>
              <a:off x="1332" y="1560"/>
              <a:ext cx="18" cy="12"/>
            </a:xfrm>
            <a:custGeom>
              <a:avLst/>
              <a:gdLst/>
              <a:ahLst/>
              <a:cxnLst>
                <a:cxn ang="0">
                  <a:pos x="1" y="1"/>
                </a:cxn>
                <a:cxn ang="0">
                  <a:pos x="2" y="1"/>
                </a:cxn>
                <a:cxn ang="0">
                  <a:pos x="1" y="1"/>
                </a:cxn>
              </a:cxnLst>
              <a:rect l="0" t="0" r="r" b="b"/>
              <a:pathLst>
                <a:path w="3" h="2">
                  <a:moveTo>
                    <a:pt x="1" y="1"/>
                  </a:moveTo>
                  <a:cubicBezTo>
                    <a:pt x="0" y="1"/>
                    <a:pt x="3" y="0"/>
                    <a:pt x="2" y="1"/>
                  </a:cubicBezTo>
                  <a:cubicBezTo>
                    <a:pt x="2" y="2"/>
                    <a:pt x="1" y="2"/>
                    <a:pt x="1" y="1"/>
                  </a:cubicBezTo>
                  <a:close/>
                </a:path>
              </a:pathLst>
            </a:custGeom>
            <a:grpFill/>
            <a:ln w="3175" cap="rnd" cmpd="sng">
              <a:solidFill>
                <a:schemeClr val="bg1"/>
              </a:solidFill>
              <a:prstDash val="solid"/>
              <a:round/>
              <a:headEnd/>
              <a:tailEnd/>
            </a:ln>
          </p:spPr>
          <p:txBody>
            <a:bodyPr/>
            <a:lstStyle/>
            <a:p>
              <a:endParaRPr lang="en-GB"/>
            </a:p>
          </p:txBody>
        </p:sp>
        <p:sp>
          <p:nvSpPr>
            <p:cNvPr id="109" name="Freeform 63"/>
            <p:cNvSpPr>
              <a:spLocks/>
            </p:cNvSpPr>
            <p:nvPr/>
          </p:nvSpPr>
          <p:spPr bwMode="auto">
            <a:xfrm>
              <a:off x="1338" y="1578"/>
              <a:ext cx="12" cy="12"/>
            </a:xfrm>
            <a:custGeom>
              <a:avLst/>
              <a:gdLst/>
              <a:ahLst/>
              <a:cxnLst>
                <a:cxn ang="0">
                  <a:pos x="1" y="2"/>
                </a:cxn>
                <a:cxn ang="0">
                  <a:pos x="2" y="0"/>
                </a:cxn>
                <a:cxn ang="0">
                  <a:pos x="1" y="2"/>
                </a:cxn>
              </a:cxnLst>
              <a:rect l="0" t="0" r="r" b="b"/>
              <a:pathLst>
                <a:path w="2" h="2">
                  <a:moveTo>
                    <a:pt x="1" y="2"/>
                  </a:moveTo>
                  <a:cubicBezTo>
                    <a:pt x="0" y="1"/>
                    <a:pt x="1" y="0"/>
                    <a:pt x="2" y="0"/>
                  </a:cubicBezTo>
                  <a:cubicBezTo>
                    <a:pt x="2" y="1"/>
                    <a:pt x="1" y="2"/>
                    <a:pt x="1" y="2"/>
                  </a:cubicBezTo>
                  <a:close/>
                </a:path>
              </a:pathLst>
            </a:custGeom>
            <a:grpFill/>
            <a:ln w="3175" cap="rnd" cmpd="sng">
              <a:solidFill>
                <a:schemeClr val="bg1"/>
              </a:solidFill>
              <a:prstDash val="solid"/>
              <a:round/>
              <a:headEnd/>
              <a:tailEnd/>
            </a:ln>
          </p:spPr>
          <p:txBody>
            <a:bodyPr/>
            <a:lstStyle/>
            <a:p>
              <a:endParaRPr lang="en-GB"/>
            </a:p>
          </p:txBody>
        </p:sp>
        <p:sp>
          <p:nvSpPr>
            <p:cNvPr id="110" name="Freeform 64"/>
            <p:cNvSpPr>
              <a:spLocks/>
            </p:cNvSpPr>
            <p:nvPr/>
          </p:nvSpPr>
          <p:spPr bwMode="auto">
            <a:xfrm>
              <a:off x="1332" y="1596"/>
              <a:ext cx="12" cy="18"/>
            </a:xfrm>
            <a:custGeom>
              <a:avLst/>
              <a:gdLst/>
              <a:ahLst/>
              <a:cxnLst>
                <a:cxn ang="0">
                  <a:pos x="0" y="2"/>
                </a:cxn>
                <a:cxn ang="0">
                  <a:pos x="2" y="2"/>
                </a:cxn>
                <a:cxn ang="0">
                  <a:pos x="0" y="2"/>
                </a:cxn>
              </a:cxnLst>
              <a:rect l="0" t="0" r="r" b="b"/>
              <a:pathLst>
                <a:path w="2" h="3">
                  <a:moveTo>
                    <a:pt x="0" y="2"/>
                  </a:moveTo>
                  <a:cubicBezTo>
                    <a:pt x="0" y="2"/>
                    <a:pt x="2" y="0"/>
                    <a:pt x="2" y="2"/>
                  </a:cubicBezTo>
                  <a:cubicBezTo>
                    <a:pt x="1" y="3"/>
                    <a:pt x="0" y="3"/>
                    <a:pt x="0" y="2"/>
                  </a:cubicBezTo>
                  <a:close/>
                </a:path>
              </a:pathLst>
            </a:custGeom>
            <a:grpFill/>
            <a:ln w="3175" cap="rnd" cmpd="sng">
              <a:solidFill>
                <a:schemeClr val="bg1"/>
              </a:solidFill>
              <a:prstDash val="solid"/>
              <a:round/>
              <a:headEnd/>
              <a:tailEnd/>
            </a:ln>
          </p:spPr>
          <p:txBody>
            <a:bodyPr/>
            <a:lstStyle/>
            <a:p>
              <a:endParaRPr lang="en-GB"/>
            </a:p>
          </p:txBody>
        </p:sp>
        <p:sp>
          <p:nvSpPr>
            <p:cNvPr id="111" name="Freeform 65"/>
            <p:cNvSpPr>
              <a:spLocks/>
            </p:cNvSpPr>
            <p:nvPr/>
          </p:nvSpPr>
          <p:spPr bwMode="auto">
            <a:xfrm>
              <a:off x="1344" y="1602"/>
              <a:ext cx="6" cy="12"/>
            </a:xfrm>
            <a:custGeom>
              <a:avLst/>
              <a:gdLst/>
              <a:ahLst/>
              <a:cxnLst>
                <a:cxn ang="0">
                  <a:pos x="0" y="1"/>
                </a:cxn>
                <a:cxn ang="0">
                  <a:pos x="0" y="0"/>
                </a:cxn>
                <a:cxn ang="0">
                  <a:pos x="0" y="1"/>
                </a:cxn>
              </a:cxnLst>
              <a:rect l="0" t="0" r="r" b="b"/>
              <a:pathLst>
                <a:path w="1" h="2">
                  <a:moveTo>
                    <a:pt x="0" y="1"/>
                  </a:moveTo>
                  <a:cubicBezTo>
                    <a:pt x="0" y="1"/>
                    <a:pt x="0" y="0"/>
                    <a:pt x="0" y="0"/>
                  </a:cubicBezTo>
                  <a:cubicBezTo>
                    <a:pt x="1" y="0"/>
                    <a:pt x="1" y="2"/>
                    <a:pt x="0" y="1"/>
                  </a:cubicBezTo>
                  <a:close/>
                </a:path>
              </a:pathLst>
            </a:custGeom>
            <a:grpFill/>
            <a:ln w="3175" cap="rnd" cmpd="sng">
              <a:solidFill>
                <a:schemeClr val="bg1"/>
              </a:solidFill>
              <a:prstDash val="solid"/>
              <a:round/>
              <a:headEnd/>
              <a:tailEnd/>
            </a:ln>
          </p:spPr>
          <p:txBody>
            <a:bodyPr/>
            <a:lstStyle/>
            <a:p>
              <a:endParaRPr lang="en-GB"/>
            </a:p>
          </p:txBody>
        </p:sp>
        <p:sp>
          <p:nvSpPr>
            <p:cNvPr id="112" name="Freeform 66"/>
            <p:cNvSpPr>
              <a:spLocks/>
            </p:cNvSpPr>
            <p:nvPr/>
          </p:nvSpPr>
          <p:spPr bwMode="auto">
            <a:xfrm>
              <a:off x="1350" y="1596"/>
              <a:ext cx="12" cy="12"/>
            </a:xfrm>
            <a:custGeom>
              <a:avLst/>
              <a:gdLst/>
              <a:ahLst/>
              <a:cxnLst>
                <a:cxn ang="0">
                  <a:pos x="1" y="1"/>
                </a:cxn>
                <a:cxn ang="0">
                  <a:pos x="2" y="0"/>
                </a:cxn>
                <a:cxn ang="0">
                  <a:pos x="1" y="1"/>
                </a:cxn>
              </a:cxnLst>
              <a:rect l="0" t="0" r="r" b="b"/>
              <a:pathLst>
                <a:path w="2" h="2">
                  <a:moveTo>
                    <a:pt x="1" y="1"/>
                  </a:moveTo>
                  <a:cubicBezTo>
                    <a:pt x="0" y="1"/>
                    <a:pt x="1" y="0"/>
                    <a:pt x="2" y="0"/>
                  </a:cubicBezTo>
                  <a:cubicBezTo>
                    <a:pt x="2" y="0"/>
                    <a:pt x="2" y="2"/>
                    <a:pt x="1" y="1"/>
                  </a:cubicBezTo>
                  <a:close/>
                </a:path>
              </a:pathLst>
            </a:custGeom>
            <a:grpFill/>
            <a:ln w="3175" cap="rnd" cmpd="sng">
              <a:solidFill>
                <a:schemeClr val="bg1"/>
              </a:solidFill>
              <a:prstDash val="solid"/>
              <a:round/>
              <a:headEnd/>
              <a:tailEnd/>
            </a:ln>
          </p:spPr>
          <p:txBody>
            <a:bodyPr/>
            <a:lstStyle/>
            <a:p>
              <a:endParaRPr lang="en-GB"/>
            </a:p>
          </p:txBody>
        </p:sp>
        <p:sp>
          <p:nvSpPr>
            <p:cNvPr id="113" name="Freeform 67"/>
            <p:cNvSpPr>
              <a:spLocks/>
            </p:cNvSpPr>
            <p:nvPr/>
          </p:nvSpPr>
          <p:spPr bwMode="auto">
            <a:xfrm>
              <a:off x="1332" y="1596"/>
              <a:ext cx="6" cy="6"/>
            </a:xfrm>
            <a:custGeom>
              <a:avLst/>
              <a:gdLst/>
              <a:ahLst/>
              <a:cxnLst>
                <a:cxn ang="0">
                  <a:pos x="0" y="1"/>
                </a:cxn>
                <a:cxn ang="0">
                  <a:pos x="0" y="0"/>
                </a:cxn>
                <a:cxn ang="0">
                  <a:pos x="0" y="1"/>
                </a:cxn>
              </a:cxnLst>
              <a:rect l="0" t="0" r="r" b="b"/>
              <a:pathLst>
                <a:path w="1" h="1">
                  <a:moveTo>
                    <a:pt x="0" y="1"/>
                  </a:moveTo>
                  <a:cubicBezTo>
                    <a:pt x="0" y="1"/>
                    <a:pt x="0" y="0"/>
                    <a:pt x="0" y="0"/>
                  </a:cubicBezTo>
                  <a:cubicBezTo>
                    <a:pt x="1" y="0"/>
                    <a:pt x="1" y="1"/>
                    <a:pt x="0" y="1"/>
                  </a:cubicBezTo>
                  <a:close/>
                </a:path>
              </a:pathLst>
            </a:custGeom>
            <a:grpFill/>
            <a:ln w="3175" cap="rnd" cmpd="sng">
              <a:solidFill>
                <a:schemeClr val="bg1"/>
              </a:solidFill>
              <a:prstDash val="solid"/>
              <a:round/>
              <a:headEnd/>
              <a:tailEnd/>
            </a:ln>
          </p:spPr>
          <p:txBody>
            <a:bodyPr/>
            <a:lstStyle/>
            <a:p>
              <a:endParaRPr lang="en-GB"/>
            </a:p>
          </p:txBody>
        </p:sp>
        <p:sp>
          <p:nvSpPr>
            <p:cNvPr id="114" name="Freeform 68"/>
            <p:cNvSpPr>
              <a:spLocks/>
            </p:cNvSpPr>
            <p:nvPr/>
          </p:nvSpPr>
          <p:spPr bwMode="auto">
            <a:xfrm>
              <a:off x="1320" y="1578"/>
              <a:ext cx="18" cy="6"/>
            </a:xfrm>
            <a:custGeom>
              <a:avLst/>
              <a:gdLst/>
              <a:ahLst/>
              <a:cxnLst>
                <a:cxn ang="0">
                  <a:pos x="1" y="1"/>
                </a:cxn>
                <a:cxn ang="0">
                  <a:pos x="2" y="0"/>
                </a:cxn>
                <a:cxn ang="0">
                  <a:pos x="1" y="1"/>
                </a:cxn>
              </a:cxnLst>
              <a:rect l="0" t="0" r="r" b="b"/>
              <a:pathLst>
                <a:path w="3" h="1">
                  <a:moveTo>
                    <a:pt x="1" y="1"/>
                  </a:moveTo>
                  <a:cubicBezTo>
                    <a:pt x="0" y="1"/>
                    <a:pt x="3" y="0"/>
                    <a:pt x="2" y="0"/>
                  </a:cubicBezTo>
                  <a:cubicBezTo>
                    <a:pt x="2" y="1"/>
                    <a:pt x="1" y="1"/>
                    <a:pt x="1" y="1"/>
                  </a:cubicBezTo>
                  <a:close/>
                </a:path>
              </a:pathLst>
            </a:custGeom>
            <a:grpFill/>
            <a:ln w="3175" cap="rnd" cmpd="sng">
              <a:solidFill>
                <a:schemeClr val="bg1"/>
              </a:solidFill>
              <a:prstDash val="solid"/>
              <a:round/>
              <a:headEnd/>
              <a:tailEnd/>
            </a:ln>
          </p:spPr>
          <p:txBody>
            <a:bodyPr/>
            <a:lstStyle/>
            <a:p>
              <a:endParaRPr lang="en-GB"/>
            </a:p>
          </p:txBody>
        </p:sp>
        <p:sp>
          <p:nvSpPr>
            <p:cNvPr id="115" name="Freeform 69"/>
            <p:cNvSpPr>
              <a:spLocks/>
            </p:cNvSpPr>
            <p:nvPr/>
          </p:nvSpPr>
          <p:spPr bwMode="auto">
            <a:xfrm>
              <a:off x="1362" y="1578"/>
              <a:ext cx="6" cy="6"/>
            </a:xfrm>
            <a:custGeom>
              <a:avLst/>
              <a:gdLst/>
              <a:ahLst/>
              <a:cxnLst>
                <a:cxn ang="0">
                  <a:pos x="0" y="1"/>
                </a:cxn>
                <a:cxn ang="0">
                  <a:pos x="1" y="0"/>
                </a:cxn>
                <a:cxn ang="0">
                  <a:pos x="0" y="1"/>
                </a:cxn>
              </a:cxnLst>
              <a:rect l="0" t="0" r="r" b="b"/>
              <a:pathLst>
                <a:path w="1" h="1">
                  <a:moveTo>
                    <a:pt x="0" y="1"/>
                  </a:moveTo>
                  <a:cubicBezTo>
                    <a:pt x="0" y="0"/>
                    <a:pt x="1" y="0"/>
                    <a:pt x="1" y="0"/>
                  </a:cubicBezTo>
                  <a:cubicBezTo>
                    <a:pt x="1" y="1"/>
                    <a:pt x="1" y="1"/>
                    <a:pt x="0" y="1"/>
                  </a:cubicBezTo>
                  <a:close/>
                </a:path>
              </a:pathLst>
            </a:custGeom>
            <a:grpFill/>
            <a:ln w="3175" cap="rnd" cmpd="sng">
              <a:solidFill>
                <a:schemeClr val="bg1"/>
              </a:solidFill>
              <a:prstDash val="solid"/>
              <a:round/>
              <a:headEnd/>
              <a:tailEnd/>
            </a:ln>
          </p:spPr>
          <p:txBody>
            <a:bodyPr/>
            <a:lstStyle/>
            <a:p>
              <a:endParaRPr lang="en-GB"/>
            </a:p>
          </p:txBody>
        </p:sp>
        <p:sp>
          <p:nvSpPr>
            <p:cNvPr id="116" name="Freeform 70"/>
            <p:cNvSpPr>
              <a:spLocks/>
            </p:cNvSpPr>
            <p:nvPr/>
          </p:nvSpPr>
          <p:spPr bwMode="auto">
            <a:xfrm>
              <a:off x="966" y="1356"/>
              <a:ext cx="24" cy="30"/>
            </a:xfrm>
            <a:custGeom>
              <a:avLst/>
              <a:gdLst/>
              <a:ahLst/>
              <a:cxnLst>
                <a:cxn ang="0">
                  <a:pos x="3" y="5"/>
                </a:cxn>
                <a:cxn ang="0">
                  <a:pos x="1" y="2"/>
                </a:cxn>
                <a:cxn ang="0">
                  <a:pos x="3" y="5"/>
                </a:cxn>
              </a:cxnLst>
              <a:rect l="0" t="0" r="r" b="b"/>
              <a:pathLst>
                <a:path w="4" h="5">
                  <a:moveTo>
                    <a:pt x="3" y="5"/>
                  </a:moveTo>
                  <a:cubicBezTo>
                    <a:pt x="0" y="5"/>
                    <a:pt x="0" y="0"/>
                    <a:pt x="1" y="2"/>
                  </a:cubicBezTo>
                  <a:cubicBezTo>
                    <a:pt x="3" y="3"/>
                    <a:pt x="4" y="5"/>
                    <a:pt x="3" y="5"/>
                  </a:cubicBezTo>
                  <a:close/>
                </a:path>
              </a:pathLst>
            </a:custGeom>
            <a:grpFill/>
            <a:ln w="3175" cap="rnd" cmpd="sng">
              <a:solidFill>
                <a:schemeClr val="bg1"/>
              </a:solidFill>
              <a:prstDash val="solid"/>
              <a:round/>
              <a:headEnd/>
              <a:tailEnd/>
            </a:ln>
          </p:spPr>
          <p:txBody>
            <a:bodyPr/>
            <a:lstStyle/>
            <a:p>
              <a:endParaRPr lang="en-GB"/>
            </a:p>
          </p:txBody>
        </p:sp>
        <p:sp>
          <p:nvSpPr>
            <p:cNvPr id="117" name="Freeform 71"/>
            <p:cNvSpPr>
              <a:spLocks/>
            </p:cNvSpPr>
            <p:nvPr/>
          </p:nvSpPr>
          <p:spPr bwMode="auto">
            <a:xfrm>
              <a:off x="1008" y="1302"/>
              <a:ext cx="18" cy="24"/>
            </a:xfrm>
            <a:custGeom>
              <a:avLst/>
              <a:gdLst/>
              <a:ahLst/>
              <a:cxnLst>
                <a:cxn ang="0">
                  <a:pos x="1" y="2"/>
                </a:cxn>
                <a:cxn ang="0">
                  <a:pos x="3" y="3"/>
                </a:cxn>
                <a:cxn ang="0">
                  <a:pos x="1" y="2"/>
                </a:cxn>
              </a:cxnLst>
              <a:rect l="0" t="0" r="r" b="b"/>
              <a:pathLst>
                <a:path w="3" h="4">
                  <a:moveTo>
                    <a:pt x="1" y="2"/>
                  </a:moveTo>
                  <a:cubicBezTo>
                    <a:pt x="1" y="0"/>
                    <a:pt x="3" y="1"/>
                    <a:pt x="3" y="3"/>
                  </a:cubicBezTo>
                  <a:cubicBezTo>
                    <a:pt x="2" y="4"/>
                    <a:pt x="0" y="4"/>
                    <a:pt x="1" y="2"/>
                  </a:cubicBezTo>
                  <a:close/>
                </a:path>
              </a:pathLst>
            </a:custGeom>
            <a:grpFill/>
            <a:ln w="3175" cap="rnd" cmpd="sng">
              <a:solidFill>
                <a:schemeClr val="bg1"/>
              </a:solidFill>
              <a:prstDash val="solid"/>
              <a:round/>
              <a:headEnd/>
              <a:tailEnd/>
            </a:ln>
          </p:spPr>
          <p:txBody>
            <a:bodyPr/>
            <a:lstStyle/>
            <a:p>
              <a:endParaRPr lang="en-GB"/>
            </a:p>
          </p:txBody>
        </p:sp>
        <p:sp>
          <p:nvSpPr>
            <p:cNvPr id="118" name="Freeform 72"/>
            <p:cNvSpPr>
              <a:spLocks/>
            </p:cNvSpPr>
            <p:nvPr/>
          </p:nvSpPr>
          <p:spPr bwMode="auto">
            <a:xfrm>
              <a:off x="894" y="1254"/>
              <a:ext cx="30" cy="24"/>
            </a:xfrm>
            <a:custGeom>
              <a:avLst/>
              <a:gdLst/>
              <a:ahLst/>
              <a:cxnLst>
                <a:cxn ang="0">
                  <a:pos x="1" y="2"/>
                </a:cxn>
                <a:cxn ang="0">
                  <a:pos x="2" y="0"/>
                </a:cxn>
                <a:cxn ang="0">
                  <a:pos x="1" y="2"/>
                </a:cxn>
              </a:cxnLst>
              <a:rect l="0" t="0" r="r" b="b"/>
              <a:pathLst>
                <a:path w="5" h="4">
                  <a:moveTo>
                    <a:pt x="1" y="2"/>
                  </a:moveTo>
                  <a:cubicBezTo>
                    <a:pt x="0" y="0"/>
                    <a:pt x="1" y="0"/>
                    <a:pt x="2" y="0"/>
                  </a:cubicBezTo>
                  <a:cubicBezTo>
                    <a:pt x="5" y="0"/>
                    <a:pt x="2" y="4"/>
                    <a:pt x="1" y="2"/>
                  </a:cubicBezTo>
                  <a:close/>
                </a:path>
              </a:pathLst>
            </a:custGeom>
            <a:grpFill/>
            <a:ln w="3175" cap="rnd" cmpd="sng">
              <a:solidFill>
                <a:schemeClr val="bg1"/>
              </a:solidFill>
              <a:prstDash val="solid"/>
              <a:round/>
              <a:headEnd/>
              <a:tailEnd/>
            </a:ln>
          </p:spPr>
          <p:txBody>
            <a:bodyPr/>
            <a:lstStyle/>
            <a:p>
              <a:endParaRPr lang="en-GB"/>
            </a:p>
          </p:txBody>
        </p:sp>
        <p:sp>
          <p:nvSpPr>
            <p:cNvPr id="119" name="Freeform 73"/>
            <p:cNvSpPr>
              <a:spLocks/>
            </p:cNvSpPr>
            <p:nvPr/>
          </p:nvSpPr>
          <p:spPr bwMode="auto">
            <a:xfrm>
              <a:off x="936" y="1278"/>
              <a:ext cx="24" cy="18"/>
            </a:xfrm>
            <a:custGeom>
              <a:avLst/>
              <a:gdLst/>
              <a:ahLst/>
              <a:cxnLst>
                <a:cxn ang="0">
                  <a:pos x="1" y="2"/>
                </a:cxn>
                <a:cxn ang="0">
                  <a:pos x="3" y="1"/>
                </a:cxn>
                <a:cxn ang="0">
                  <a:pos x="3" y="2"/>
                </a:cxn>
                <a:cxn ang="0">
                  <a:pos x="1" y="2"/>
                </a:cxn>
              </a:cxnLst>
              <a:rect l="0" t="0" r="r" b="b"/>
              <a:pathLst>
                <a:path w="4" h="3">
                  <a:moveTo>
                    <a:pt x="1" y="2"/>
                  </a:moveTo>
                  <a:cubicBezTo>
                    <a:pt x="0" y="0"/>
                    <a:pt x="1" y="0"/>
                    <a:pt x="3" y="1"/>
                  </a:cubicBezTo>
                  <a:cubicBezTo>
                    <a:pt x="4" y="2"/>
                    <a:pt x="4" y="2"/>
                    <a:pt x="3" y="2"/>
                  </a:cubicBezTo>
                  <a:cubicBezTo>
                    <a:pt x="1" y="1"/>
                    <a:pt x="2" y="3"/>
                    <a:pt x="1" y="2"/>
                  </a:cubicBezTo>
                  <a:close/>
                </a:path>
              </a:pathLst>
            </a:custGeom>
            <a:grpFill/>
            <a:ln w="3175" cap="rnd" cmpd="sng">
              <a:solidFill>
                <a:schemeClr val="bg1"/>
              </a:solidFill>
              <a:prstDash val="solid"/>
              <a:round/>
              <a:headEnd/>
              <a:tailEnd/>
            </a:ln>
          </p:spPr>
          <p:txBody>
            <a:bodyPr/>
            <a:lstStyle/>
            <a:p>
              <a:endParaRPr lang="en-GB"/>
            </a:p>
          </p:txBody>
        </p:sp>
        <p:sp>
          <p:nvSpPr>
            <p:cNvPr id="120" name="Freeform 74"/>
            <p:cNvSpPr>
              <a:spLocks/>
            </p:cNvSpPr>
            <p:nvPr/>
          </p:nvSpPr>
          <p:spPr bwMode="auto">
            <a:xfrm>
              <a:off x="930" y="1380"/>
              <a:ext cx="18" cy="18"/>
            </a:xfrm>
            <a:custGeom>
              <a:avLst/>
              <a:gdLst/>
              <a:ahLst/>
              <a:cxnLst>
                <a:cxn ang="0">
                  <a:pos x="1" y="0"/>
                </a:cxn>
                <a:cxn ang="0">
                  <a:pos x="2" y="2"/>
                </a:cxn>
                <a:cxn ang="0">
                  <a:pos x="1" y="0"/>
                </a:cxn>
              </a:cxnLst>
              <a:rect l="0" t="0" r="r" b="b"/>
              <a:pathLst>
                <a:path w="3" h="3">
                  <a:moveTo>
                    <a:pt x="1" y="0"/>
                  </a:moveTo>
                  <a:cubicBezTo>
                    <a:pt x="2" y="0"/>
                    <a:pt x="3" y="1"/>
                    <a:pt x="2" y="2"/>
                  </a:cubicBezTo>
                  <a:cubicBezTo>
                    <a:pt x="1" y="3"/>
                    <a:pt x="0" y="1"/>
                    <a:pt x="1" y="0"/>
                  </a:cubicBezTo>
                  <a:close/>
                </a:path>
              </a:pathLst>
            </a:custGeom>
            <a:grpFill/>
            <a:ln w="3175" cap="rnd" cmpd="sng">
              <a:solidFill>
                <a:schemeClr val="bg1"/>
              </a:solidFill>
              <a:prstDash val="solid"/>
              <a:round/>
              <a:headEnd/>
              <a:tailEnd/>
            </a:ln>
          </p:spPr>
          <p:txBody>
            <a:bodyPr/>
            <a:lstStyle/>
            <a:p>
              <a:endParaRPr lang="en-GB"/>
            </a:p>
          </p:txBody>
        </p:sp>
        <p:sp>
          <p:nvSpPr>
            <p:cNvPr id="121" name="Freeform 75"/>
            <p:cNvSpPr>
              <a:spLocks/>
            </p:cNvSpPr>
            <p:nvPr/>
          </p:nvSpPr>
          <p:spPr bwMode="auto">
            <a:xfrm>
              <a:off x="990" y="1362"/>
              <a:ext cx="12" cy="12"/>
            </a:xfrm>
            <a:custGeom>
              <a:avLst/>
              <a:gdLst/>
              <a:ahLst/>
              <a:cxnLst>
                <a:cxn ang="0">
                  <a:pos x="1" y="2"/>
                </a:cxn>
                <a:cxn ang="0">
                  <a:pos x="1" y="0"/>
                </a:cxn>
                <a:cxn ang="0">
                  <a:pos x="1" y="2"/>
                </a:cxn>
              </a:cxnLst>
              <a:rect l="0" t="0" r="r" b="b"/>
              <a:pathLst>
                <a:path w="2" h="2">
                  <a:moveTo>
                    <a:pt x="1" y="2"/>
                  </a:moveTo>
                  <a:cubicBezTo>
                    <a:pt x="0" y="2"/>
                    <a:pt x="0" y="0"/>
                    <a:pt x="1" y="0"/>
                  </a:cubicBezTo>
                  <a:cubicBezTo>
                    <a:pt x="2" y="1"/>
                    <a:pt x="2" y="2"/>
                    <a:pt x="1" y="2"/>
                  </a:cubicBezTo>
                  <a:close/>
                </a:path>
              </a:pathLst>
            </a:custGeom>
            <a:grpFill/>
            <a:ln w="3175" cap="rnd" cmpd="sng">
              <a:solidFill>
                <a:schemeClr val="bg1"/>
              </a:solidFill>
              <a:prstDash val="solid"/>
              <a:round/>
              <a:headEnd/>
              <a:tailEnd/>
            </a:ln>
          </p:spPr>
          <p:txBody>
            <a:bodyPr/>
            <a:lstStyle/>
            <a:p>
              <a:endParaRPr lang="en-GB"/>
            </a:p>
          </p:txBody>
        </p:sp>
        <p:sp>
          <p:nvSpPr>
            <p:cNvPr id="122" name="Freeform 76"/>
            <p:cNvSpPr>
              <a:spLocks/>
            </p:cNvSpPr>
            <p:nvPr/>
          </p:nvSpPr>
          <p:spPr bwMode="auto">
            <a:xfrm>
              <a:off x="3732" y="384"/>
              <a:ext cx="24" cy="24"/>
            </a:xfrm>
            <a:custGeom>
              <a:avLst/>
              <a:gdLst/>
              <a:ahLst/>
              <a:cxnLst>
                <a:cxn ang="0">
                  <a:pos x="3" y="0"/>
                </a:cxn>
                <a:cxn ang="0">
                  <a:pos x="0" y="3"/>
                </a:cxn>
                <a:cxn ang="0">
                  <a:pos x="1" y="4"/>
                </a:cxn>
                <a:cxn ang="0">
                  <a:pos x="1" y="4"/>
                </a:cxn>
                <a:cxn ang="0">
                  <a:pos x="3" y="0"/>
                </a:cxn>
              </a:cxnLst>
              <a:rect l="0" t="0" r="r" b="b"/>
              <a:pathLst>
                <a:path w="4" h="4">
                  <a:moveTo>
                    <a:pt x="3" y="0"/>
                  </a:moveTo>
                  <a:cubicBezTo>
                    <a:pt x="2" y="2"/>
                    <a:pt x="1" y="2"/>
                    <a:pt x="0" y="3"/>
                  </a:cubicBezTo>
                  <a:cubicBezTo>
                    <a:pt x="0" y="4"/>
                    <a:pt x="0" y="4"/>
                    <a:pt x="1" y="4"/>
                  </a:cubicBezTo>
                  <a:cubicBezTo>
                    <a:pt x="1" y="4"/>
                    <a:pt x="1" y="4"/>
                    <a:pt x="1" y="4"/>
                  </a:cubicBezTo>
                  <a:cubicBezTo>
                    <a:pt x="1" y="3"/>
                    <a:pt x="4" y="0"/>
                    <a:pt x="3" y="0"/>
                  </a:cubicBezTo>
                  <a:close/>
                </a:path>
              </a:pathLst>
            </a:custGeom>
            <a:grpFill/>
            <a:ln w="3175" cap="rnd" cmpd="sng">
              <a:solidFill>
                <a:schemeClr val="bg1"/>
              </a:solidFill>
              <a:prstDash val="solid"/>
              <a:round/>
              <a:headEnd/>
              <a:tailEnd/>
            </a:ln>
          </p:spPr>
          <p:txBody>
            <a:bodyPr/>
            <a:lstStyle/>
            <a:p>
              <a:endParaRPr lang="en-GB"/>
            </a:p>
          </p:txBody>
        </p:sp>
        <p:sp>
          <p:nvSpPr>
            <p:cNvPr id="123" name="Freeform 77"/>
            <p:cNvSpPr>
              <a:spLocks/>
            </p:cNvSpPr>
            <p:nvPr/>
          </p:nvSpPr>
          <p:spPr bwMode="auto">
            <a:xfrm>
              <a:off x="4158" y="2898"/>
              <a:ext cx="24" cy="42"/>
            </a:xfrm>
            <a:custGeom>
              <a:avLst/>
              <a:gdLst/>
              <a:ahLst/>
              <a:cxnLst>
                <a:cxn ang="0">
                  <a:pos x="1" y="1"/>
                </a:cxn>
                <a:cxn ang="0">
                  <a:pos x="2" y="7"/>
                </a:cxn>
                <a:cxn ang="0">
                  <a:pos x="1" y="1"/>
                </a:cxn>
              </a:cxnLst>
              <a:rect l="0" t="0" r="r" b="b"/>
              <a:pathLst>
                <a:path w="4" h="7">
                  <a:moveTo>
                    <a:pt x="1" y="1"/>
                  </a:moveTo>
                  <a:cubicBezTo>
                    <a:pt x="3" y="0"/>
                    <a:pt x="4" y="7"/>
                    <a:pt x="2" y="7"/>
                  </a:cubicBezTo>
                  <a:cubicBezTo>
                    <a:pt x="1" y="6"/>
                    <a:pt x="0" y="2"/>
                    <a:pt x="1" y="1"/>
                  </a:cubicBezTo>
                  <a:close/>
                </a:path>
              </a:pathLst>
            </a:custGeom>
            <a:grpFill/>
            <a:ln w="3175" cap="rnd" cmpd="sng">
              <a:solidFill>
                <a:schemeClr val="bg1"/>
              </a:solidFill>
              <a:prstDash val="solid"/>
              <a:round/>
              <a:headEnd/>
              <a:tailEnd/>
            </a:ln>
          </p:spPr>
          <p:txBody>
            <a:bodyPr/>
            <a:lstStyle/>
            <a:p>
              <a:endParaRPr lang="en-GB"/>
            </a:p>
          </p:txBody>
        </p:sp>
        <p:sp>
          <p:nvSpPr>
            <p:cNvPr id="124" name="Freeform 78"/>
            <p:cNvSpPr>
              <a:spLocks/>
            </p:cNvSpPr>
            <p:nvPr/>
          </p:nvSpPr>
          <p:spPr bwMode="auto">
            <a:xfrm>
              <a:off x="4242" y="2976"/>
              <a:ext cx="18" cy="24"/>
            </a:xfrm>
            <a:custGeom>
              <a:avLst/>
              <a:gdLst/>
              <a:ahLst/>
              <a:cxnLst>
                <a:cxn ang="0">
                  <a:pos x="2" y="3"/>
                </a:cxn>
                <a:cxn ang="0">
                  <a:pos x="2" y="1"/>
                </a:cxn>
                <a:cxn ang="0">
                  <a:pos x="2" y="3"/>
                </a:cxn>
              </a:cxnLst>
              <a:rect l="0" t="0" r="r" b="b"/>
              <a:pathLst>
                <a:path w="3" h="4">
                  <a:moveTo>
                    <a:pt x="2" y="3"/>
                  </a:moveTo>
                  <a:cubicBezTo>
                    <a:pt x="0" y="2"/>
                    <a:pt x="1" y="0"/>
                    <a:pt x="2" y="1"/>
                  </a:cubicBezTo>
                  <a:cubicBezTo>
                    <a:pt x="3" y="2"/>
                    <a:pt x="3" y="4"/>
                    <a:pt x="2" y="3"/>
                  </a:cubicBezTo>
                  <a:close/>
                </a:path>
              </a:pathLst>
            </a:custGeom>
            <a:grpFill/>
            <a:ln w="3175" cap="rnd" cmpd="sng">
              <a:solidFill>
                <a:schemeClr val="bg1"/>
              </a:solidFill>
              <a:prstDash val="solid"/>
              <a:round/>
              <a:headEnd/>
              <a:tailEnd/>
            </a:ln>
          </p:spPr>
          <p:txBody>
            <a:bodyPr/>
            <a:lstStyle/>
            <a:p>
              <a:endParaRPr lang="en-GB"/>
            </a:p>
          </p:txBody>
        </p:sp>
        <p:sp>
          <p:nvSpPr>
            <p:cNvPr id="125" name="Freeform 79"/>
            <p:cNvSpPr>
              <a:spLocks/>
            </p:cNvSpPr>
            <p:nvPr/>
          </p:nvSpPr>
          <p:spPr bwMode="auto">
            <a:xfrm>
              <a:off x="4212" y="2946"/>
              <a:ext cx="18" cy="18"/>
            </a:xfrm>
            <a:custGeom>
              <a:avLst/>
              <a:gdLst/>
              <a:ahLst/>
              <a:cxnLst>
                <a:cxn ang="0">
                  <a:pos x="1" y="0"/>
                </a:cxn>
                <a:cxn ang="0">
                  <a:pos x="2" y="3"/>
                </a:cxn>
                <a:cxn ang="0">
                  <a:pos x="1" y="0"/>
                </a:cxn>
              </a:cxnLst>
              <a:rect l="0" t="0" r="r" b="b"/>
              <a:pathLst>
                <a:path w="3" h="3">
                  <a:moveTo>
                    <a:pt x="1" y="0"/>
                  </a:moveTo>
                  <a:cubicBezTo>
                    <a:pt x="0" y="2"/>
                    <a:pt x="2" y="3"/>
                    <a:pt x="2" y="3"/>
                  </a:cubicBezTo>
                  <a:cubicBezTo>
                    <a:pt x="3" y="2"/>
                    <a:pt x="2" y="0"/>
                    <a:pt x="1" y="0"/>
                  </a:cubicBezTo>
                  <a:close/>
                </a:path>
              </a:pathLst>
            </a:custGeom>
            <a:grpFill/>
            <a:ln w="3175" cap="rnd" cmpd="sng">
              <a:solidFill>
                <a:schemeClr val="bg1"/>
              </a:solidFill>
              <a:prstDash val="solid"/>
              <a:round/>
              <a:headEnd/>
              <a:tailEnd/>
            </a:ln>
          </p:spPr>
          <p:txBody>
            <a:bodyPr/>
            <a:lstStyle/>
            <a:p>
              <a:endParaRPr lang="en-GB"/>
            </a:p>
          </p:txBody>
        </p:sp>
        <p:sp>
          <p:nvSpPr>
            <p:cNvPr id="126" name="Freeform 80"/>
            <p:cNvSpPr>
              <a:spLocks/>
            </p:cNvSpPr>
            <p:nvPr/>
          </p:nvSpPr>
          <p:spPr bwMode="auto">
            <a:xfrm>
              <a:off x="3972" y="2574"/>
              <a:ext cx="24" cy="54"/>
            </a:xfrm>
            <a:custGeom>
              <a:avLst/>
              <a:gdLst/>
              <a:ahLst/>
              <a:cxnLst>
                <a:cxn ang="0">
                  <a:pos x="2" y="7"/>
                </a:cxn>
                <a:cxn ang="0">
                  <a:pos x="1" y="2"/>
                </a:cxn>
                <a:cxn ang="0">
                  <a:pos x="2" y="2"/>
                </a:cxn>
                <a:cxn ang="0">
                  <a:pos x="3" y="6"/>
                </a:cxn>
                <a:cxn ang="0">
                  <a:pos x="2" y="7"/>
                </a:cxn>
              </a:cxnLst>
              <a:rect l="0" t="0" r="r" b="b"/>
              <a:pathLst>
                <a:path w="4" h="9">
                  <a:moveTo>
                    <a:pt x="2" y="7"/>
                  </a:moveTo>
                  <a:cubicBezTo>
                    <a:pt x="0" y="5"/>
                    <a:pt x="0" y="3"/>
                    <a:pt x="1" y="2"/>
                  </a:cubicBezTo>
                  <a:cubicBezTo>
                    <a:pt x="1" y="1"/>
                    <a:pt x="1" y="0"/>
                    <a:pt x="2" y="2"/>
                  </a:cubicBezTo>
                  <a:cubicBezTo>
                    <a:pt x="2" y="5"/>
                    <a:pt x="3" y="4"/>
                    <a:pt x="3" y="6"/>
                  </a:cubicBezTo>
                  <a:cubicBezTo>
                    <a:pt x="4" y="8"/>
                    <a:pt x="4" y="9"/>
                    <a:pt x="2" y="7"/>
                  </a:cubicBezTo>
                  <a:close/>
                </a:path>
              </a:pathLst>
            </a:custGeom>
            <a:grpFill/>
            <a:ln w="3175" cap="rnd" cmpd="sng">
              <a:solidFill>
                <a:schemeClr val="bg1"/>
              </a:solidFill>
              <a:prstDash val="solid"/>
              <a:round/>
              <a:headEnd/>
              <a:tailEnd/>
            </a:ln>
          </p:spPr>
          <p:txBody>
            <a:bodyPr/>
            <a:lstStyle/>
            <a:p>
              <a:endParaRPr lang="en-GB"/>
            </a:p>
          </p:txBody>
        </p:sp>
        <p:sp>
          <p:nvSpPr>
            <p:cNvPr id="127" name="Freeform 81"/>
            <p:cNvSpPr>
              <a:spLocks/>
            </p:cNvSpPr>
            <p:nvPr/>
          </p:nvSpPr>
          <p:spPr bwMode="auto">
            <a:xfrm>
              <a:off x="3990" y="2526"/>
              <a:ext cx="18" cy="36"/>
            </a:xfrm>
            <a:custGeom>
              <a:avLst/>
              <a:gdLst/>
              <a:ahLst/>
              <a:cxnLst>
                <a:cxn ang="0">
                  <a:pos x="1" y="6"/>
                </a:cxn>
                <a:cxn ang="0">
                  <a:pos x="1" y="3"/>
                </a:cxn>
                <a:cxn ang="0">
                  <a:pos x="2" y="1"/>
                </a:cxn>
                <a:cxn ang="0">
                  <a:pos x="3" y="4"/>
                </a:cxn>
                <a:cxn ang="0">
                  <a:pos x="1" y="6"/>
                </a:cxn>
              </a:cxnLst>
              <a:rect l="0" t="0" r="r" b="b"/>
              <a:pathLst>
                <a:path w="3" h="6">
                  <a:moveTo>
                    <a:pt x="1" y="6"/>
                  </a:moveTo>
                  <a:cubicBezTo>
                    <a:pt x="0" y="5"/>
                    <a:pt x="2" y="4"/>
                    <a:pt x="1" y="3"/>
                  </a:cubicBezTo>
                  <a:cubicBezTo>
                    <a:pt x="1" y="2"/>
                    <a:pt x="1" y="0"/>
                    <a:pt x="2" y="1"/>
                  </a:cubicBezTo>
                  <a:cubicBezTo>
                    <a:pt x="3" y="2"/>
                    <a:pt x="3" y="1"/>
                    <a:pt x="3" y="4"/>
                  </a:cubicBezTo>
                  <a:cubicBezTo>
                    <a:pt x="2" y="6"/>
                    <a:pt x="2" y="6"/>
                    <a:pt x="1" y="6"/>
                  </a:cubicBezTo>
                  <a:close/>
                </a:path>
              </a:pathLst>
            </a:custGeom>
            <a:grpFill/>
            <a:ln w="3175" cap="rnd" cmpd="sng">
              <a:solidFill>
                <a:schemeClr val="bg1"/>
              </a:solidFill>
              <a:prstDash val="solid"/>
              <a:round/>
              <a:headEnd/>
              <a:tailEnd/>
            </a:ln>
          </p:spPr>
          <p:txBody>
            <a:bodyPr/>
            <a:lstStyle/>
            <a:p>
              <a:endParaRPr lang="en-GB"/>
            </a:p>
          </p:txBody>
        </p:sp>
        <p:sp>
          <p:nvSpPr>
            <p:cNvPr id="128" name="Freeform 82"/>
            <p:cNvSpPr>
              <a:spLocks/>
            </p:cNvSpPr>
            <p:nvPr/>
          </p:nvSpPr>
          <p:spPr bwMode="auto">
            <a:xfrm>
              <a:off x="3984" y="2682"/>
              <a:ext cx="30" cy="30"/>
            </a:xfrm>
            <a:custGeom>
              <a:avLst/>
              <a:gdLst/>
              <a:ahLst/>
              <a:cxnLst>
                <a:cxn ang="0">
                  <a:pos x="3" y="4"/>
                </a:cxn>
                <a:cxn ang="0">
                  <a:pos x="4" y="1"/>
                </a:cxn>
                <a:cxn ang="0">
                  <a:pos x="3" y="4"/>
                </a:cxn>
              </a:cxnLst>
              <a:rect l="0" t="0" r="r" b="b"/>
              <a:pathLst>
                <a:path w="5" h="5">
                  <a:moveTo>
                    <a:pt x="3" y="4"/>
                  </a:moveTo>
                  <a:cubicBezTo>
                    <a:pt x="0" y="5"/>
                    <a:pt x="5" y="0"/>
                    <a:pt x="4" y="1"/>
                  </a:cubicBezTo>
                  <a:cubicBezTo>
                    <a:pt x="4" y="3"/>
                    <a:pt x="3" y="4"/>
                    <a:pt x="3" y="4"/>
                  </a:cubicBezTo>
                  <a:close/>
                </a:path>
              </a:pathLst>
            </a:custGeom>
            <a:grpFill/>
            <a:ln w="3175" cap="rnd" cmpd="sng">
              <a:solidFill>
                <a:schemeClr val="bg1"/>
              </a:solidFill>
              <a:prstDash val="solid"/>
              <a:round/>
              <a:headEnd/>
              <a:tailEnd/>
            </a:ln>
          </p:spPr>
          <p:txBody>
            <a:bodyPr/>
            <a:lstStyle/>
            <a:p>
              <a:endParaRPr lang="en-GB"/>
            </a:p>
          </p:txBody>
        </p:sp>
        <p:sp>
          <p:nvSpPr>
            <p:cNvPr id="129" name="Freeform 83"/>
            <p:cNvSpPr>
              <a:spLocks/>
            </p:cNvSpPr>
            <p:nvPr/>
          </p:nvSpPr>
          <p:spPr bwMode="auto">
            <a:xfrm>
              <a:off x="4734" y="3456"/>
              <a:ext cx="42" cy="42"/>
            </a:xfrm>
            <a:custGeom>
              <a:avLst/>
              <a:gdLst/>
              <a:ahLst/>
              <a:cxnLst>
                <a:cxn ang="0">
                  <a:pos x="0" y="3"/>
                </a:cxn>
                <a:cxn ang="0">
                  <a:pos x="5" y="6"/>
                </a:cxn>
                <a:cxn ang="0">
                  <a:pos x="0" y="3"/>
                </a:cxn>
              </a:cxnLst>
              <a:rect l="0" t="0" r="r" b="b"/>
              <a:pathLst>
                <a:path w="7" h="7">
                  <a:moveTo>
                    <a:pt x="0" y="3"/>
                  </a:moveTo>
                  <a:cubicBezTo>
                    <a:pt x="1" y="0"/>
                    <a:pt x="7" y="4"/>
                    <a:pt x="5" y="6"/>
                  </a:cubicBezTo>
                  <a:cubicBezTo>
                    <a:pt x="3" y="7"/>
                    <a:pt x="0" y="4"/>
                    <a:pt x="0" y="3"/>
                  </a:cubicBezTo>
                  <a:close/>
                </a:path>
              </a:pathLst>
            </a:custGeom>
            <a:grpFill/>
            <a:ln w="3175" cap="rnd" cmpd="sng">
              <a:solidFill>
                <a:schemeClr val="bg1"/>
              </a:solidFill>
              <a:prstDash val="solid"/>
              <a:round/>
              <a:headEnd/>
              <a:tailEnd/>
            </a:ln>
          </p:spPr>
          <p:txBody>
            <a:bodyPr/>
            <a:lstStyle/>
            <a:p>
              <a:endParaRPr lang="en-GB"/>
            </a:p>
          </p:txBody>
        </p:sp>
        <p:sp>
          <p:nvSpPr>
            <p:cNvPr id="130" name="Freeform 84"/>
            <p:cNvSpPr>
              <a:spLocks/>
            </p:cNvSpPr>
            <p:nvPr/>
          </p:nvSpPr>
          <p:spPr bwMode="auto">
            <a:xfrm>
              <a:off x="4818" y="3396"/>
              <a:ext cx="48" cy="48"/>
            </a:xfrm>
            <a:custGeom>
              <a:avLst/>
              <a:gdLst/>
              <a:ahLst/>
              <a:cxnLst>
                <a:cxn ang="0">
                  <a:pos x="5" y="8"/>
                </a:cxn>
                <a:cxn ang="0">
                  <a:pos x="6" y="3"/>
                </a:cxn>
                <a:cxn ang="0">
                  <a:pos x="5" y="8"/>
                </a:cxn>
              </a:cxnLst>
              <a:rect l="0" t="0" r="r" b="b"/>
              <a:pathLst>
                <a:path w="8" h="8">
                  <a:moveTo>
                    <a:pt x="5" y="8"/>
                  </a:moveTo>
                  <a:cubicBezTo>
                    <a:pt x="0" y="8"/>
                    <a:pt x="6" y="0"/>
                    <a:pt x="6" y="3"/>
                  </a:cubicBezTo>
                  <a:cubicBezTo>
                    <a:pt x="6" y="5"/>
                    <a:pt x="8" y="7"/>
                    <a:pt x="5" y="8"/>
                  </a:cubicBezTo>
                  <a:close/>
                </a:path>
              </a:pathLst>
            </a:custGeom>
            <a:grpFill/>
            <a:ln w="3175" cap="rnd" cmpd="sng">
              <a:solidFill>
                <a:schemeClr val="bg1"/>
              </a:solidFill>
              <a:prstDash val="solid"/>
              <a:round/>
              <a:headEnd/>
              <a:tailEnd/>
            </a:ln>
          </p:spPr>
          <p:txBody>
            <a:bodyPr/>
            <a:lstStyle/>
            <a:p>
              <a:endParaRPr lang="en-GB"/>
            </a:p>
          </p:txBody>
        </p:sp>
      </p:grpSp>
      <p:cxnSp>
        <p:nvCxnSpPr>
          <p:cNvPr id="131" name="Elbow Connector 130"/>
          <p:cNvCxnSpPr>
            <a:endCxn id="132" idx="1"/>
          </p:cNvCxnSpPr>
          <p:nvPr/>
        </p:nvCxnSpPr>
        <p:spPr>
          <a:xfrm rot="5400000" flipH="1" flipV="1">
            <a:off x="7677957" y="3092350"/>
            <a:ext cx="894496" cy="304001"/>
          </a:xfrm>
          <a:prstGeom prst="bentConnector2">
            <a:avLst/>
          </a:prstGeom>
          <a:ln w="31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8277206" y="2667617"/>
            <a:ext cx="477403" cy="25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800" dirty="0">
                <a:solidFill>
                  <a:schemeClr val="tx1"/>
                </a:solidFill>
              </a:rPr>
              <a:t>Kenya</a:t>
            </a:r>
          </a:p>
        </p:txBody>
      </p:sp>
      <p:cxnSp>
        <p:nvCxnSpPr>
          <p:cNvPr id="133" name="Elbow Connector 132"/>
          <p:cNvCxnSpPr/>
          <p:nvPr/>
        </p:nvCxnSpPr>
        <p:spPr>
          <a:xfrm flipV="1">
            <a:off x="7914885" y="3794852"/>
            <a:ext cx="548275" cy="143372"/>
          </a:xfrm>
          <a:prstGeom prst="bentConnector3">
            <a:avLst>
              <a:gd name="adj1" fmla="val 64767"/>
            </a:avLst>
          </a:prstGeom>
          <a:ln w="31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8448378" y="3682116"/>
            <a:ext cx="592891" cy="25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800" dirty="0">
                <a:solidFill>
                  <a:schemeClr val="tx1"/>
                </a:solidFill>
              </a:rPr>
              <a:t>Tanzania</a:t>
            </a:r>
          </a:p>
        </p:txBody>
      </p:sp>
      <p:cxnSp>
        <p:nvCxnSpPr>
          <p:cNvPr id="135" name="Elbow Connector 134"/>
          <p:cNvCxnSpPr/>
          <p:nvPr/>
        </p:nvCxnSpPr>
        <p:spPr>
          <a:xfrm>
            <a:off x="7860822" y="4479124"/>
            <a:ext cx="323198" cy="234020"/>
          </a:xfrm>
          <a:prstGeom prst="bentConnector3">
            <a:avLst>
              <a:gd name="adj1" fmla="val -1084"/>
            </a:avLst>
          </a:prstGeom>
          <a:ln w="31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79073" y="4598177"/>
            <a:ext cx="806177" cy="25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800" dirty="0">
                <a:solidFill>
                  <a:schemeClr val="tx1"/>
                </a:solidFill>
              </a:rPr>
              <a:t>Mozambique</a:t>
            </a:r>
          </a:p>
        </p:txBody>
      </p:sp>
      <p:cxnSp>
        <p:nvCxnSpPr>
          <p:cNvPr id="140" name="Elbow Connector 139"/>
          <p:cNvCxnSpPr/>
          <p:nvPr/>
        </p:nvCxnSpPr>
        <p:spPr>
          <a:xfrm rot="10800000">
            <a:off x="6941867" y="4195821"/>
            <a:ext cx="638160" cy="12700"/>
          </a:xfrm>
          <a:prstGeom prst="bentConnector3">
            <a:avLst>
              <a:gd name="adj1" fmla="val 100374"/>
            </a:avLst>
          </a:prstGeom>
          <a:ln w="31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6443280" y="4089029"/>
            <a:ext cx="806177" cy="25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800" dirty="0">
                <a:solidFill>
                  <a:schemeClr val="tx1"/>
                </a:solidFill>
              </a:rPr>
              <a:t>Zambia</a:t>
            </a:r>
          </a:p>
        </p:txBody>
      </p:sp>
      <p:cxnSp>
        <p:nvCxnSpPr>
          <p:cNvPr id="145" name="Elbow Connector 144"/>
          <p:cNvCxnSpPr/>
          <p:nvPr/>
        </p:nvCxnSpPr>
        <p:spPr>
          <a:xfrm rot="10800000">
            <a:off x="6952160" y="3982760"/>
            <a:ext cx="638160" cy="12700"/>
          </a:xfrm>
          <a:prstGeom prst="bentConnector3">
            <a:avLst>
              <a:gd name="adj1" fmla="val 100374"/>
            </a:avLst>
          </a:prstGeom>
          <a:ln w="31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6614592" y="3875812"/>
            <a:ext cx="806177" cy="25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800" dirty="0">
                <a:solidFill>
                  <a:schemeClr val="tx1"/>
                </a:solidFill>
              </a:rPr>
              <a:t>DRC</a:t>
            </a:r>
          </a:p>
        </p:txBody>
      </p:sp>
      <p:sp>
        <p:nvSpPr>
          <p:cNvPr id="147" name="Rectangle 146"/>
          <p:cNvSpPr/>
          <p:nvPr/>
        </p:nvSpPr>
        <p:spPr>
          <a:xfrm>
            <a:off x="5730227" y="4957078"/>
            <a:ext cx="3374343" cy="654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900" dirty="0">
                <a:solidFill>
                  <a:schemeClr val="tx1"/>
                </a:solidFill>
              </a:rPr>
              <a:t>By working closely together, these countries can streamline the roll out of their SBNs to make sure they are leveraging as many of the shared resources, ideas and know-how as possible</a:t>
            </a:r>
          </a:p>
          <a:p>
            <a:pPr marL="177800" indent="-177800">
              <a:buFont typeface="Arial" panose="020B0604020202020204" pitchFamily="34" charset="0"/>
              <a:buChar char="•"/>
            </a:pPr>
            <a:r>
              <a:rPr lang="en-AU" sz="900" dirty="0">
                <a:solidFill>
                  <a:schemeClr val="tx1"/>
                </a:solidFill>
              </a:rPr>
              <a:t>We can also work towards achieving more impact with awareness campaigns and other initiatives by rolling them out across the region</a:t>
            </a:r>
          </a:p>
        </p:txBody>
      </p:sp>
      <p:cxnSp>
        <p:nvCxnSpPr>
          <p:cNvPr id="148"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709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2944906" y="2663080"/>
            <a:ext cx="6171116"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AU" sz="26200" b="1" i="1" dirty="0">
                <a:solidFill>
                  <a:schemeClr val="accent1">
                    <a:lumMod val="50000"/>
                  </a:schemeClr>
                </a:solidFill>
                <a:latin typeface="Georgia" panose="02040502050405020303" pitchFamily="18" charset="0"/>
              </a:rPr>
              <a:t>A3</a:t>
            </a:r>
          </a:p>
        </p:txBody>
      </p:sp>
      <p:sp>
        <p:nvSpPr>
          <p:cNvPr id="5" name="Title 11"/>
          <p:cNvSpPr txBox="1">
            <a:spLocks/>
          </p:cNvSpPr>
          <p:nvPr/>
        </p:nvSpPr>
        <p:spPr>
          <a:xfrm>
            <a:off x="378943" y="1805301"/>
            <a:ext cx="8262781"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Governance &amp; resourcing</a:t>
            </a:r>
          </a:p>
          <a:p>
            <a:pPr algn="l">
              <a:lnSpc>
                <a:spcPct val="100000"/>
              </a:lnSpc>
            </a:pPr>
            <a:r>
              <a:rPr lang="en-AU" sz="2200" dirty="0">
                <a:latin typeface="Georgia" panose="02040502050405020303" pitchFamily="18" charset="0"/>
              </a:rPr>
              <a:t>The people involved in making things happen</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3065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a:xfrm>
            <a:off x="653539" y="5097168"/>
            <a:ext cx="7529437" cy="722574"/>
          </a:xfrm>
          <a:prstGeom prst="roundRect">
            <a:avLst/>
          </a:prstGeom>
          <a:no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SBN Structure</a:t>
            </a:r>
          </a:p>
        </p:txBody>
      </p:sp>
      <p:sp>
        <p:nvSpPr>
          <p:cNvPr id="90" name="Rounded Rectangle 89"/>
          <p:cNvSpPr/>
          <p:nvPr/>
        </p:nvSpPr>
        <p:spPr>
          <a:xfrm>
            <a:off x="6057609" y="4087460"/>
            <a:ext cx="2378374" cy="332226"/>
          </a:xfrm>
          <a:prstGeom prst="round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600" i="1" dirty="0">
                <a:solidFill>
                  <a:schemeClr val="tx1"/>
                </a:solidFill>
              </a:rPr>
              <a:t>Advisory Group</a:t>
            </a:r>
          </a:p>
        </p:txBody>
      </p:sp>
      <p:sp>
        <p:nvSpPr>
          <p:cNvPr id="91" name="Rounded Rectangle 90"/>
          <p:cNvSpPr/>
          <p:nvPr/>
        </p:nvSpPr>
        <p:spPr>
          <a:xfrm>
            <a:off x="111922" y="3846072"/>
            <a:ext cx="1970878" cy="829682"/>
          </a:xfrm>
          <a:prstGeom prst="round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i="1" dirty="0">
                <a:solidFill>
                  <a:schemeClr val="tx1"/>
                </a:solidFill>
              </a:rPr>
              <a:t>GAIN Country Representative and</a:t>
            </a:r>
          </a:p>
          <a:p>
            <a:pPr algn="ctr"/>
            <a:r>
              <a:rPr lang="en-AU" sz="1200" i="1" dirty="0">
                <a:solidFill>
                  <a:schemeClr val="tx1"/>
                </a:solidFill>
              </a:rPr>
              <a:t>SUN Business Network Coordinator</a:t>
            </a:r>
          </a:p>
        </p:txBody>
      </p:sp>
      <p:sp>
        <p:nvSpPr>
          <p:cNvPr id="92" name="Rounded Rectangle 91"/>
          <p:cNvSpPr/>
          <p:nvPr/>
        </p:nvSpPr>
        <p:spPr>
          <a:xfrm>
            <a:off x="2815157" y="3866172"/>
            <a:ext cx="2773984" cy="785294"/>
          </a:xfrm>
          <a:prstGeom prst="round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SUN Business Network Team </a:t>
            </a:r>
          </a:p>
          <a:p>
            <a:pPr algn="ctr"/>
            <a:r>
              <a:rPr lang="en-AU" sz="1600" dirty="0">
                <a:solidFill>
                  <a:schemeClr val="tx1"/>
                </a:solidFill>
              </a:rPr>
              <a:t>(within GAIN Tanzania)</a:t>
            </a:r>
          </a:p>
        </p:txBody>
      </p:sp>
      <p:sp>
        <p:nvSpPr>
          <p:cNvPr id="93" name="Rounded Rectangle 92"/>
          <p:cNvSpPr/>
          <p:nvPr/>
        </p:nvSpPr>
        <p:spPr>
          <a:xfrm>
            <a:off x="7362693" y="1042238"/>
            <a:ext cx="1091374" cy="880345"/>
          </a:xfrm>
          <a:prstGeom prst="round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AU" dirty="0">
                <a:solidFill>
                  <a:schemeClr val="tx1"/>
                </a:solidFill>
              </a:rPr>
              <a:t>WFP</a:t>
            </a:r>
          </a:p>
        </p:txBody>
      </p:sp>
      <p:sp>
        <p:nvSpPr>
          <p:cNvPr id="94" name="Rounded Rectangle 93"/>
          <p:cNvSpPr/>
          <p:nvPr/>
        </p:nvSpPr>
        <p:spPr>
          <a:xfrm>
            <a:off x="2946847" y="1067134"/>
            <a:ext cx="2522509" cy="1288577"/>
          </a:xfrm>
          <a:prstGeom prst="round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dirty="0">
                <a:solidFill>
                  <a:schemeClr val="tx1"/>
                </a:solidFill>
              </a:rPr>
              <a:t>SUN Business Network Global Board and Team</a:t>
            </a:r>
          </a:p>
        </p:txBody>
      </p:sp>
      <p:sp>
        <p:nvSpPr>
          <p:cNvPr id="13" name="Rounded Rectangle 12"/>
          <p:cNvSpPr/>
          <p:nvPr/>
        </p:nvSpPr>
        <p:spPr>
          <a:xfrm>
            <a:off x="6143181" y="1042238"/>
            <a:ext cx="1091374" cy="880345"/>
          </a:xfrm>
          <a:prstGeom prst="roundRect">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AU" dirty="0">
                <a:solidFill>
                  <a:schemeClr val="tx1"/>
                </a:solidFill>
              </a:rPr>
              <a:t>GAIN</a:t>
            </a:r>
          </a:p>
        </p:txBody>
      </p:sp>
      <p:sp>
        <p:nvSpPr>
          <p:cNvPr id="14" name="Rounded Rectangle 13"/>
          <p:cNvSpPr/>
          <p:nvPr/>
        </p:nvSpPr>
        <p:spPr>
          <a:xfrm>
            <a:off x="2564586" y="2653871"/>
            <a:ext cx="3288529" cy="920369"/>
          </a:xfrm>
          <a:prstGeom prst="round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rIns="1080000" rtlCol="0" anchor="ctr"/>
          <a:lstStyle/>
          <a:p>
            <a:pPr algn="ctr"/>
            <a:r>
              <a:rPr lang="en-AU" sz="1200" dirty="0">
                <a:solidFill>
                  <a:schemeClr val="tx1"/>
                </a:solidFill>
              </a:rPr>
              <a:t>Prime Minister’s Office </a:t>
            </a:r>
            <a:r>
              <a:rPr lang="en-AU" sz="1200" b="1" dirty="0">
                <a:solidFill>
                  <a:schemeClr val="tx1"/>
                </a:solidFill>
              </a:rPr>
              <a:t>(PMO) </a:t>
            </a:r>
          </a:p>
          <a:p>
            <a:pPr algn="ctr"/>
            <a:r>
              <a:rPr lang="en-AU" sz="1200" dirty="0">
                <a:solidFill>
                  <a:schemeClr val="tx1"/>
                </a:solidFill>
              </a:rPr>
              <a:t>&amp; </a:t>
            </a:r>
          </a:p>
          <a:p>
            <a:pPr algn="ctr"/>
            <a:r>
              <a:rPr lang="en-AU" sz="1200" dirty="0">
                <a:solidFill>
                  <a:schemeClr val="tx1"/>
                </a:solidFill>
              </a:rPr>
              <a:t>Tanzania Food and Nutrition Centre </a:t>
            </a:r>
            <a:r>
              <a:rPr lang="en-AU" sz="1200" b="1" dirty="0">
                <a:solidFill>
                  <a:schemeClr val="tx1"/>
                </a:solidFill>
              </a:rPr>
              <a:t>(TFNC)</a:t>
            </a:r>
          </a:p>
        </p:txBody>
      </p:sp>
      <p:sp>
        <p:nvSpPr>
          <p:cNvPr id="21" name="Rounded Rectangle 20"/>
          <p:cNvSpPr/>
          <p:nvPr/>
        </p:nvSpPr>
        <p:spPr>
          <a:xfrm>
            <a:off x="5880646" y="586115"/>
            <a:ext cx="2858505" cy="5856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i="1" dirty="0">
                <a:solidFill>
                  <a:schemeClr val="tx1"/>
                </a:solidFill>
              </a:rPr>
              <a:t>Global SBN Co-convenors</a:t>
            </a:r>
          </a:p>
        </p:txBody>
      </p:sp>
      <p:sp>
        <p:nvSpPr>
          <p:cNvPr id="24" name="Rounded Rectangle 23"/>
          <p:cNvSpPr/>
          <p:nvPr/>
        </p:nvSpPr>
        <p:spPr>
          <a:xfrm>
            <a:off x="6184266" y="1413892"/>
            <a:ext cx="1009345" cy="419550"/>
          </a:xfrm>
          <a:prstGeom prst="roundRect">
            <a:avLst/>
          </a:prstGeom>
          <a:solidFill>
            <a:schemeClr val="bg1"/>
          </a:solidFill>
          <a:ln w="6350">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AU" sz="1200" dirty="0">
              <a:solidFill>
                <a:schemeClr val="tx1"/>
              </a:solidFill>
            </a:endParaRPr>
          </a:p>
        </p:txBody>
      </p:sp>
      <p:pic>
        <p:nvPicPr>
          <p:cNvPr id="22" name="Picture 21" descr="http://devjobs.asia/wp-content/uploads/2014/12/g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865" y="1429156"/>
            <a:ext cx="958348" cy="346339"/>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7633784" y="1340998"/>
            <a:ext cx="549192" cy="521499"/>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AU" sz="1200" dirty="0">
              <a:solidFill>
                <a:schemeClr val="tx1"/>
              </a:solidFill>
            </a:endParaRPr>
          </a:p>
        </p:txBody>
      </p:sp>
      <p:pic>
        <p:nvPicPr>
          <p:cNvPr id="23" name="Picture 23" descr="http://www.unaidsrstesa.org/prvs/sites/default/files/wfp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2447" y="1363489"/>
            <a:ext cx="491866" cy="491866"/>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3142455" y="1714326"/>
            <a:ext cx="2131292" cy="529016"/>
          </a:xfrm>
          <a:prstGeom prst="roundRect">
            <a:avLst/>
          </a:prstGeom>
          <a:solidFill>
            <a:schemeClr val="bg1"/>
          </a:solidFill>
          <a:ln w="6350">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AU" sz="1200" dirty="0">
              <a:solidFill>
                <a:schemeClr val="tx1"/>
              </a:solidFill>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3670" y="1797075"/>
            <a:ext cx="1788862" cy="358317"/>
          </a:xfrm>
          <a:prstGeom prst="rect">
            <a:avLst/>
          </a:prstGeom>
        </p:spPr>
      </p:pic>
      <p:sp>
        <p:nvSpPr>
          <p:cNvPr id="31" name="Rounded Rectangle 30"/>
          <p:cNvSpPr/>
          <p:nvPr/>
        </p:nvSpPr>
        <p:spPr>
          <a:xfrm>
            <a:off x="4791947" y="2685586"/>
            <a:ext cx="481800" cy="524339"/>
          </a:xfrm>
          <a:prstGeom prst="roundRect">
            <a:avLst/>
          </a:prstGeom>
          <a:solidFill>
            <a:schemeClr val="bg1"/>
          </a:solidFill>
          <a:ln w="6350">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AU" sz="1200" dirty="0">
              <a:solidFill>
                <a:schemeClr val="tx1"/>
              </a:solidFill>
            </a:endParaRPr>
          </a:p>
        </p:txBody>
      </p:sp>
      <p:sp>
        <p:nvSpPr>
          <p:cNvPr id="33" name="Rounded Rectangle 32"/>
          <p:cNvSpPr/>
          <p:nvPr/>
        </p:nvSpPr>
        <p:spPr>
          <a:xfrm>
            <a:off x="5311524" y="3044108"/>
            <a:ext cx="467460" cy="496369"/>
          </a:xfrm>
          <a:prstGeom prst="roundRect">
            <a:avLst/>
          </a:prstGeom>
          <a:solidFill>
            <a:schemeClr val="bg1"/>
          </a:solidFill>
          <a:ln w="6350">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AU" sz="1200" dirty="0">
              <a:solidFill>
                <a:schemeClr val="tx1"/>
              </a:solidFill>
            </a:endParaRPr>
          </a:p>
        </p:txBody>
      </p:sp>
      <p:pic>
        <p:nvPicPr>
          <p:cNvPr id="70" name="Picture 12" descr="http://cdn.flaticon.com/png/256/27687.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3102" y="5115702"/>
            <a:ext cx="383343" cy="383343"/>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4831"/>
          <p:cNvSpPr>
            <a:spLocks noEditPoints="1"/>
          </p:cNvSpPr>
          <p:nvPr/>
        </p:nvSpPr>
        <p:spPr bwMode="auto">
          <a:xfrm>
            <a:off x="4896014" y="6044770"/>
            <a:ext cx="379968" cy="205032"/>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pic>
        <p:nvPicPr>
          <p:cNvPr id="72" name="Picture 16" descr="http://fc01.deviantart.net/fs71/i/2013/087/7/e/un_icon_by_slamiticon-d5zbqh5.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51936" y="6036554"/>
            <a:ext cx="314945" cy="27122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9" descr="http://www.clker.com/cliparts/l/E/A/d/m/X/shopping-cart-hi.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91681" y="5201842"/>
            <a:ext cx="351156" cy="34062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5" descr="http://www.iconsdb.com/icons/preview/black/truck-xxl.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6459" y="5131175"/>
            <a:ext cx="340747" cy="340747"/>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4803"/>
          <p:cNvSpPr>
            <a:spLocks noEditPoints="1"/>
          </p:cNvSpPr>
          <p:nvPr/>
        </p:nvSpPr>
        <p:spPr bwMode="auto">
          <a:xfrm>
            <a:off x="4313674" y="5239505"/>
            <a:ext cx="364188" cy="276217"/>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76" name="Freeform 4838"/>
          <p:cNvSpPr>
            <a:spLocks noEditPoints="1"/>
          </p:cNvSpPr>
          <p:nvPr/>
        </p:nvSpPr>
        <p:spPr bwMode="auto">
          <a:xfrm>
            <a:off x="3108802" y="5976208"/>
            <a:ext cx="366418" cy="364263"/>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77" name="Freeform 4851"/>
          <p:cNvSpPr>
            <a:spLocks noEditPoints="1"/>
          </p:cNvSpPr>
          <p:nvPr/>
        </p:nvSpPr>
        <p:spPr bwMode="auto">
          <a:xfrm>
            <a:off x="5563975" y="5990252"/>
            <a:ext cx="279207" cy="294717"/>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78" name="Rectangle 77"/>
          <p:cNvSpPr/>
          <p:nvPr/>
        </p:nvSpPr>
        <p:spPr>
          <a:xfrm>
            <a:off x="2971841" y="5549110"/>
            <a:ext cx="729934" cy="165036"/>
          </a:xfrm>
          <a:prstGeom prst="rect">
            <a:avLst/>
          </a:prstGeom>
        </p:spPr>
        <p:txBody>
          <a:bodyPr wrap="square" lIns="36000" tIns="36000" rIns="36000" bIns="36000">
            <a:spAutoFit/>
          </a:bodyPr>
          <a:lstStyle/>
          <a:p>
            <a:pPr algn="ctr">
              <a:spcBef>
                <a:spcPts val="277"/>
              </a:spcBef>
            </a:pPr>
            <a:r>
              <a:rPr lang="en-AU" sz="600" dirty="0"/>
              <a:t>Agriculture</a:t>
            </a:r>
          </a:p>
        </p:txBody>
      </p:sp>
      <p:sp>
        <p:nvSpPr>
          <p:cNvPr id="79" name="Freeform 4886"/>
          <p:cNvSpPr>
            <a:spLocks/>
          </p:cNvSpPr>
          <p:nvPr/>
        </p:nvSpPr>
        <p:spPr bwMode="auto">
          <a:xfrm>
            <a:off x="6781862" y="6019945"/>
            <a:ext cx="287954" cy="287954"/>
          </a:xfrm>
          <a:custGeom>
            <a:avLst/>
            <a:gdLst>
              <a:gd name="T0" fmla="*/ 320 w 320"/>
              <a:gd name="T1" fmla="*/ 124 h 320"/>
              <a:gd name="T2" fmla="*/ 320 w 320"/>
              <a:gd name="T3" fmla="*/ 196 h 320"/>
              <a:gd name="T4" fmla="*/ 320 w 320"/>
              <a:gd name="T5" fmla="*/ 196 h 320"/>
              <a:gd name="T6" fmla="*/ 318 w 320"/>
              <a:gd name="T7" fmla="*/ 202 h 320"/>
              <a:gd name="T8" fmla="*/ 316 w 320"/>
              <a:gd name="T9" fmla="*/ 208 h 320"/>
              <a:gd name="T10" fmla="*/ 310 w 320"/>
              <a:gd name="T11" fmla="*/ 210 h 320"/>
              <a:gd name="T12" fmla="*/ 304 w 320"/>
              <a:gd name="T13" fmla="*/ 212 h 320"/>
              <a:gd name="T14" fmla="*/ 212 w 320"/>
              <a:gd name="T15" fmla="*/ 212 h 320"/>
              <a:gd name="T16" fmla="*/ 212 w 320"/>
              <a:gd name="T17" fmla="*/ 304 h 320"/>
              <a:gd name="T18" fmla="*/ 212 w 320"/>
              <a:gd name="T19" fmla="*/ 304 h 320"/>
              <a:gd name="T20" fmla="*/ 210 w 320"/>
              <a:gd name="T21" fmla="*/ 310 h 320"/>
              <a:gd name="T22" fmla="*/ 208 w 320"/>
              <a:gd name="T23" fmla="*/ 316 h 320"/>
              <a:gd name="T24" fmla="*/ 202 w 320"/>
              <a:gd name="T25" fmla="*/ 318 h 320"/>
              <a:gd name="T26" fmla="*/ 196 w 320"/>
              <a:gd name="T27" fmla="*/ 320 h 320"/>
              <a:gd name="T28" fmla="*/ 124 w 320"/>
              <a:gd name="T29" fmla="*/ 320 h 320"/>
              <a:gd name="T30" fmla="*/ 124 w 320"/>
              <a:gd name="T31" fmla="*/ 320 h 320"/>
              <a:gd name="T32" fmla="*/ 118 w 320"/>
              <a:gd name="T33" fmla="*/ 318 h 320"/>
              <a:gd name="T34" fmla="*/ 112 w 320"/>
              <a:gd name="T35" fmla="*/ 316 h 320"/>
              <a:gd name="T36" fmla="*/ 110 w 320"/>
              <a:gd name="T37" fmla="*/ 310 h 320"/>
              <a:gd name="T38" fmla="*/ 108 w 320"/>
              <a:gd name="T39" fmla="*/ 304 h 320"/>
              <a:gd name="T40" fmla="*/ 108 w 320"/>
              <a:gd name="T41" fmla="*/ 212 h 320"/>
              <a:gd name="T42" fmla="*/ 16 w 320"/>
              <a:gd name="T43" fmla="*/ 212 h 320"/>
              <a:gd name="T44" fmla="*/ 16 w 320"/>
              <a:gd name="T45" fmla="*/ 212 h 320"/>
              <a:gd name="T46" fmla="*/ 10 w 320"/>
              <a:gd name="T47" fmla="*/ 210 h 320"/>
              <a:gd name="T48" fmla="*/ 4 w 320"/>
              <a:gd name="T49" fmla="*/ 208 h 320"/>
              <a:gd name="T50" fmla="*/ 2 w 320"/>
              <a:gd name="T51" fmla="*/ 202 h 320"/>
              <a:gd name="T52" fmla="*/ 0 w 320"/>
              <a:gd name="T53" fmla="*/ 196 h 320"/>
              <a:gd name="T54" fmla="*/ 0 w 320"/>
              <a:gd name="T55" fmla="*/ 124 h 320"/>
              <a:gd name="T56" fmla="*/ 0 w 320"/>
              <a:gd name="T57" fmla="*/ 124 h 320"/>
              <a:gd name="T58" fmla="*/ 2 w 320"/>
              <a:gd name="T59" fmla="*/ 118 h 320"/>
              <a:gd name="T60" fmla="*/ 4 w 320"/>
              <a:gd name="T61" fmla="*/ 112 h 320"/>
              <a:gd name="T62" fmla="*/ 10 w 320"/>
              <a:gd name="T63" fmla="*/ 110 h 320"/>
              <a:gd name="T64" fmla="*/ 16 w 320"/>
              <a:gd name="T65" fmla="*/ 108 h 320"/>
              <a:gd name="T66" fmla="*/ 108 w 320"/>
              <a:gd name="T67" fmla="*/ 108 h 320"/>
              <a:gd name="T68" fmla="*/ 108 w 320"/>
              <a:gd name="T69" fmla="*/ 16 h 320"/>
              <a:gd name="T70" fmla="*/ 108 w 320"/>
              <a:gd name="T71" fmla="*/ 16 h 320"/>
              <a:gd name="T72" fmla="*/ 110 w 320"/>
              <a:gd name="T73" fmla="*/ 10 h 320"/>
              <a:gd name="T74" fmla="*/ 112 w 320"/>
              <a:gd name="T75" fmla="*/ 4 h 320"/>
              <a:gd name="T76" fmla="*/ 118 w 320"/>
              <a:gd name="T77" fmla="*/ 2 h 320"/>
              <a:gd name="T78" fmla="*/ 124 w 320"/>
              <a:gd name="T79" fmla="*/ 0 h 320"/>
              <a:gd name="T80" fmla="*/ 196 w 320"/>
              <a:gd name="T81" fmla="*/ 0 h 320"/>
              <a:gd name="T82" fmla="*/ 196 w 320"/>
              <a:gd name="T83" fmla="*/ 0 h 320"/>
              <a:gd name="T84" fmla="*/ 202 w 320"/>
              <a:gd name="T85" fmla="*/ 2 h 320"/>
              <a:gd name="T86" fmla="*/ 208 w 320"/>
              <a:gd name="T87" fmla="*/ 4 h 320"/>
              <a:gd name="T88" fmla="*/ 210 w 320"/>
              <a:gd name="T89" fmla="*/ 10 h 320"/>
              <a:gd name="T90" fmla="*/ 212 w 320"/>
              <a:gd name="T91" fmla="*/ 16 h 320"/>
              <a:gd name="T92" fmla="*/ 212 w 320"/>
              <a:gd name="T93" fmla="*/ 108 h 320"/>
              <a:gd name="T94" fmla="*/ 304 w 320"/>
              <a:gd name="T95" fmla="*/ 108 h 320"/>
              <a:gd name="T96" fmla="*/ 304 w 320"/>
              <a:gd name="T97" fmla="*/ 108 h 320"/>
              <a:gd name="T98" fmla="*/ 310 w 320"/>
              <a:gd name="T99" fmla="*/ 110 h 320"/>
              <a:gd name="T100" fmla="*/ 316 w 320"/>
              <a:gd name="T101" fmla="*/ 112 h 320"/>
              <a:gd name="T102" fmla="*/ 318 w 320"/>
              <a:gd name="T103" fmla="*/ 118 h 320"/>
              <a:gd name="T104" fmla="*/ 320 w 320"/>
              <a:gd name="T105" fmla="*/ 124 h 320"/>
              <a:gd name="T106" fmla="*/ 320 w 320"/>
              <a:gd name="T107"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20">
                <a:moveTo>
                  <a:pt x="320" y="124"/>
                </a:moveTo>
                <a:lnTo>
                  <a:pt x="320" y="196"/>
                </a:lnTo>
                <a:lnTo>
                  <a:pt x="320" y="196"/>
                </a:lnTo>
                <a:lnTo>
                  <a:pt x="318" y="202"/>
                </a:lnTo>
                <a:lnTo>
                  <a:pt x="316" y="208"/>
                </a:lnTo>
                <a:lnTo>
                  <a:pt x="310" y="210"/>
                </a:lnTo>
                <a:lnTo>
                  <a:pt x="304" y="212"/>
                </a:lnTo>
                <a:lnTo>
                  <a:pt x="212" y="212"/>
                </a:lnTo>
                <a:lnTo>
                  <a:pt x="212" y="304"/>
                </a:lnTo>
                <a:lnTo>
                  <a:pt x="212" y="304"/>
                </a:lnTo>
                <a:lnTo>
                  <a:pt x="210" y="310"/>
                </a:lnTo>
                <a:lnTo>
                  <a:pt x="208" y="316"/>
                </a:lnTo>
                <a:lnTo>
                  <a:pt x="202" y="318"/>
                </a:lnTo>
                <a:lnTo>
                  <a:pt x="196" y="320"/>
                </a:lnTo>
                <a:lnTo>
                  <a:pt x="124" y="320"/>
                </a:lnTo>
                <a:lnTo>
                  <a:pt x="124" y="320"/>
                </a:lnTo>
                <a:lnTo>
                  <a:pt x="118" y="318"/>
                </a:lnTo>
                <a:lnTo>
                  <a:pt x="112" y="316"/>
                </a:lnTo>
                <a:lnTo>
                  <a:pt x="110" y="310"/>
                </a:lnTo>
                <a:lnTo>
                  <a:pt x="108" y="304"/>
                </a:lnTo>
                <a:lnTo>
                  <a:pt x="108" y="212"/>
                </a:lnTo>
                <a:lnTo>
                  <a:pt x="16" y="212"/>
                </a:lnTo>
                <a:lnTo>
                  <a:pt x="16" y="212"/>
                </a:lnTo>
                <a:lnTo>
                  <a:pt x="10" y="210"/>
                </a:lnTo>
                <a:lnTo>
                  <a:pt x="4" y="208"/>
                </a:lnTo>
                <a:lnTo>
                  <a:pt x="2" y="202"/>
                </a:lnTo>
                <a:lnTo>
                  <a:pt x="0" y="196"/>
                </a:lnTo>
                <a:lnTo>
                  <a:pt x="0" y="124"/>
                </a:lnTo>
                <a:lnTo>
                  <a:pt x="0" y="124"/>
                </a:lnTo>
                <a:lnTo>
                  <a:pt x="2" y="118"/>
                </a:lnTo>
                <a:lnTo>
                  <a:pt x="4" y="112"/>
                </a:lnTo>
                <a:lnTo>
                  <a:pt x="10" y="110"/>
                </a:lnTo>
                <a:lnTo>
                  <a:pt x="16" y="108"/>
                </a:lnTo>
                <a:lnTo>
                  <a:pt x="108" y="108"/>
                </a:lnTo>
                <a:lnTo>
                  <a:pt x="108" y="16"/>
                </a:lnTo>
                <a:lnTo>
                  <a:pt x="108" y="16"/>
                </a:lnTo>
                <a:lnTo>
                  <a:pt x="110" y="10"/>
                </a:lnTo>
                <a:lnTo>
                  <a:pt x="112" y="4"/>
                </a:lnTo>
                <a:lnTo>
                  <a:pt x="118" y="2"/>
                </a:lnTo>
                <a:lnTo>
                  <a:pt x="124" y="0"/>
                </a:lnTo>
                <a:lnTo>
                  <a:pt x="196" y="0"/>
                </a:lnTo>
                <a:lnTo>
                  <a:pt x="196" y="0"/>
                </a:lnTo>
                <a:lnTo>
                  <a:pt x="202" y="2"/>
                </a:lnTo>
                <a:lnTo>
                  <a:pt x="208" y="4"/>
                </a:lnTo>
                <a:lnTo>
                  <a:pt x="210" y="10"/>
                </a:lnTo>
                <a:lnTo>
                  <a:pt x="212" y="16"/>
                </a:lnTo>
                <a:lnTo>
                  <a:pt x="212" y="108"/>
                </a:lnTo>
                <a:lnTo>
                  <a:pt x="304" y="108"/>
                </a:lnTo>
                <a:lnTo>
                  <a:pt x="304" y="108"/>
                </a:lnTo>
                <a:lnTo>
                  <a:pt x="310" y="110"/>
                </a:lnTo>
                <a:lnTo>
                  <a:pt x="316" y="112"/>
                </a:lnTo>
                <a:lnTo>
                  <a:pt x="318" y="118"/>
                </a:lnTo>
                <a:lnTo>
                  <a:pt x="320" y="124"/>
                </a:lnTo>
                <a:lnTo>
                  <a:pt x="320" y="124"/>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sz="1400" dirty="0"/>
          </a:p>
        </p:txBody>
      </p:sp>
      <p:sp>
        <p:nvSpPr>
          <p:cNvPr id="80" name="Freeform 4919"/>
          <p:cNvSpPr>
            <a:spLocks noEditPoints="1"/>
          </p:cNvSpPr>
          <p:nvPr/>
        </p:nvSpPr>
        <p:spPr bwMode="auto">
          <a:xfrm>
            <a:off x="6257775" y="5187646"/>
            <a:ext cx="215227" cy="338462"/>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sz="1400" dirty="0"/>
          </a:p>
        </p:txBody>
      </p:sp>
      <p:sp>
        <p:nvSpPr>
          <p:cNvPr id="81" name="Freeform 4926"/>
          <p:cNvSpPr>
            <a:spLocks noEditPoints="1"/>
          </p:cNvSpPr>
          <p:nvPr/>
        </p:nvSpPr>
        <p:spPr bwMode="auto">
          <a:xfrm>
            <a:off x="6134053" y="6024880"/>
            <a:ext cx="368823" cy="253075"/>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sz="1400" dirty="0"/>
          </a:p>
        </p:txBody>
      </p:sp>
      <p:sp>
        <p:nvSpPr>
          <p:cNvPr id="82" name="Freeform 4816"/>
          <p:cNvSpPr>
            <a:spLocks noEditPoints="1"/>
          </p:cNvSpPr>
          <p:nvPr/>
        </p:nvSpPr>
        <p:spPr bwMode="auto">
          <a:xfrm>
            <a:off x="4330310" y="6050478"/>
            <a:ext cx="304417" cy="262906"/>
          </a:xfrm>
          <a:custGeom>
            <a:avLst/>
            <a:gdLst>
              <a:gd name="T0" fmla="*/ 294 w 396"/>
              <a:gd name="T1" fmla="*/ 80 h 342"/>
              <a:gd name="T2" fmla="*/ 206 w 396"/>
              <a:gd name="T3" fmla="*/ 196 h 342"/>
              <a:gd name="T4" fmla="*/ 190 w 396"/>
              <a:gd name="T5" fmla="*/ 196 h 342"/>
              <a:gd name="T6" fmla="*/ 102 w 396"/>
              <a:gd name="T7" fmla="*/ 80 h 342"/>
              <a:gd name="T8" fmla="*/ 98 w 396"/>
              <a:gd name="T9" fmla="*/ 44 h 342"/>
              <a:gd name="T10" fmla="*/ 130 w 396"/>
              <a:gd name="T11" fmla="*/ 4 h 342"/>
              <a:gd name="T12" fmla="*/ 178 w 396"/>
              <a:gd name="T13" fmla="*/ 6 h 342"/>
              <a:gd name="T14" fmla="*/ 218 w 396"/>
              <a:gd name="T15" fmla="*/ 6 h 342"/>
              <a:gd name="T16" fmla="*/ 266 w 396"/>
              <a:gd name="T17" fmla="*/ 4 h 342"/>
              <a:gd name="T18" fmla="*/ 298 w 396"/>
              <a:gd name="T19" fmla="*/ 44 h 342"/>
              <a:gd name="T20" fmla="*/ 348 w 396"/>
              <a:gd name="T21" fmla="*/ 106 h 342"/>
              <a:gd name="T22" fmla="*/ 368 w 396"/>
              <a:gd name="T23" fmla="*/ 82 h 342"/>
              <a:gd name="T24" fmla="*/ 344 w 396"/>
              <a:gd name="T25" fmla="*/ 76 h 342"/>
              <a:gd name="T26" fmla="*/ 330 w 396"/>
              <a:gd name="T27" fmla="*/ 152 h 342"/>
              <a:gd name="T28" fmla="*/ 376 w 396"/>
              <a:gd name="T29" fmla="*/ 96 h 342"/>
              <a:gd name="T30" fmla="*/ 356 w 396"/>
              <a:gd name="T31" fmla="*/ 160 h 342"/>
              <a:gd name="T32" fmla="*/ 362 w 396"/>
              <a:gd name="T33" fmla="*/ 172 h 342"/>
              <a:gd name="T34" fmla="*/ 362 w 396"/>
              <a:gd name="T35" fmla="*/ 196 h 342"/>
              <a:gd name="T36" fmla="*/ 310 w 396"/>
              <a:gd name="T37" fmla="*/ 234 h 342"/>
              <a:gd name="T38" fmla="*/ 352 w 396"/>
              <a:gd name="T39" fmla="*/ 176 h 342"/>
              <a:gd name="T40" fmla="*/ 326 w 396"/>
              <a:gd name="T41" fmla="*/ 166 h 342"/>
              <a:gd name="T42" fmla="*/ 248 w 396"/>
              <a:gd name="T43" fmla="*/ 208 h 342"/>
              <a:gd name="T44" fmla="*/ 210 w 396"/>
              <a:gd name="T45" fmla="*/ 242 h 342"/>
              <a:gd name="T46" fmla="*/ 214 w 396"/>
              <a:gd name="T47" fmla="*/ 294 h 342"/>
              <a:gd name="T48" fmla="*/ 272 w 396"/>
              <a:gd name="T49" fmla="*/ 332 h 342"/>
              <a:gd name="T50" fmla="*/ 304 w 396"/>
              <a:gd name="T51" fmla="*/ 300 h 342"/>
              <a:gd name="T52" fmla="*/ 396 w 396"/>
              <a:gd name="T53" fmla="*/ 118 h 342"/>
              <a:gd name="T54" fmla="*/ 376 w 396"/>
              <a:gd name="T55" fmla="*/ 96 h 342"/>
              <a:gd name="T56" fmla="*/ 316 w 396"/>
              <a:gd name="T57" fmla="*/ 102 h 342"/>
              <a:gd name="T58" fmla="*/ 310 w 396"/>
              <a:gd name="T59" fmla="*/ 160 h 342"/>
              <a:gd name="T60" fmla="*/ 50 w 396"/>
              <a:gd name="T61" fmla="*/ 154 h 342"/>
              <a:gd name="T62" fmla="*/ 66 w 396"/>
              <a:gd name="T63" fmla="*/ 94 h 342"/>
              <a:gd name="T64" fmla="*/ 44 w 396"/>
              <a:gd name="T65" fmla="*/ 74 h 342"/>
              <a:gd name="T66" fmla="*/ 26 w 396"/>
              <a:gd name="T67" fmla="*/ 88 h 342"/>
              <a:gd name="T68" fmla="*/ 50 w 396"/>
              <a:gd name="T69" fmla="*/ 154 h 342"/>
              <a:gd name="T70" fmla="*/ 6 w 396"/>
              <a:gd name="T71" fmla="*/ 214 h 342"/>
              <a:gd name="T72" fmla="*/ 98 w 396"/>
              <a:gd name="T73" fmla="*/ 306 h 342"/>
              <a:gd name="T74" fmla="*/ 174 w 396"/>
              <a:gd name="T75" fmla="*/ 304 h 342"/>
              <a:gd name="T76" fmla="*/ 190 w 396"/>
              <a:gd name="T77" fmla="*/ 264 h 342"/>
              <a:gd name="T78" fmla="*/ 174 w 396"/>
              <a:gd name="T79" fmla="*/ 224 h 342"/>
              <a:gd name="T80" fmla="*/ 78 w 396"/>
              <a:gd name="T81" fmla="*/ 170 h 342"/>
              <a:gd name="T82" fmla="*/ 48 w 396"/>
              <a:gd name="T83" fmla="*/ 170 h 342"/>
              <a:gd name="T84" fmla="*/ 48 w 396"/>
              <a:gd name="T85" fmla="*/ 198 h 342"/>
              <a:gd name="T86" fmla="*/ 40 w 396"/>
              <a:gd name="T87" fmla="*/ 206 h 342"/>
              <a:gd name="T88" fmla="*/ 32 w 396"/>
              <a:gd name="T89" fmla="*/ 184 h 342"/>
              <a:gd name="T90" fmla="*/ 40 w 396"/>
              <a:gd name="T91" fmla="*/ 160 h 342"/>
              <a:gd name="T92" fmla="*/ 34 w 396"/>
              <a:gd name="T93" fmla="*/ 102 h 342"/>
              <a:gd name="T94" fmla="*/ 6 w 396"/>
              <a:gd name="T95" fmla="*/ 102 h 342"/>
              <a:gd name="T96" fmla="*/ 88 w 396"/>
              <a:gd name="T97" fmla="*/ 162 h 342"/>
              <a:gd name="T98" fmla="*/ 80 w 396"/>
              <a:gd name="T99" fmla="*/ 102 h 342"/>
              <a:gd name="T100" fmla="*/ 86 w 396"/>
              <a:gd name="T101" fmla="*/ 1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42">
                <a:moveTo>
                  <a:pt x="300" y="56"/>
                </a:moveTo>
                <a:lnTo>
                  <a:pt x="300" y="56"/>
                </a:lnTo>
                <a:lnTo>
                  <a:pt x="298" y="64"/>
                </a:lnTo>
                <a:lnTo>
                  <a:pt x="296" y="72"/>
                </a:lnTo>
                <a:lnTo>
                  <a:pt x="294" y="80"/>
                </a:lnTo>
                <a:lnTo>
                  <a:pt x="288" y="88"/>
                </a:lnTo>
                <a:lnTo>
                  <a:pt x="288" y="88"/>
                </a:lnTo>
                <a:lnTo>
                  <a:pt x="288" y="90"/>
                </a:lnTo>
                <a:lnTo>
                  <a:pt x="206" y="196"/>
                </a:lnTo>
                <a:lnTo>
                  <a:pt x="206" y="196"/>
                </a:lnTo>
                <a:lnTo>
                  <a:pt x="202" y="198"/>
                </a:lnTo>
                <a:lnTo>
                  <a:pt x="198" y="200"/>
                </a:lnTo>
                <a:lnTo>
                  <a:pt x="198" y="200"/>
                </a:lnTo>
                <a:lnTo>
                  <a:pt x="194" y="198"/>
                </a:lnTo>
                <a:lnTo>
                  <a:pt x="190" y="196"/>
                </a:lnTo>
                <a:lnTo>
                  <a:pt x="108" y="90"/>
                </a:lnTo>
                <a:lnTo>
                  <a:pt x="108" y="90"/>
                </a:lnTo>
                <a:lnTo>
                  <a:pt x="108" y="88"/>
                </a:lnTo>
                <a:lnTo>
                  <a:pt x="108" y="88"/>
                </a:lnTo>
                <a:lnTo>
                  <a:pt x="102" y="80"/>
                </a:lnTo>
                <a:lnTo>
                  <a:pt x="100" y="72"/>
                </a:lnTo>
                <a:lnTo>
                  <a:pt x="98" y="64"/>
                </a:lnTo>
                <a:lnTo>
                  <a:pt x="96" y="56"/>
                </a:lnTo>
                <a:lnTo>
                  <a:pt x="96" y="56"/>
                </a:lnTo>
                <a:lnTo>
                  <a:pt x="98" y="44"/>
                </a:lnTo>
                <a:lnTo>
                  <a:pt x="102" y="34"/>
                </a:lnTo>
                <a:lnTo>
                  <a:pt x="106" y="24"/>
                </a:lnTo>
                <a:lnTo>
                  <a:pt x="114" y="16"/>
                </a:lnTo>
                <a:lnTo>
                  <a:pt x="122" y="10"/>
                </a:lnTo>
                <a:lnTo>
                  <a:pt x="130" y="4"/>
                </a:lnTo>
                <a:lnTo>
                  <a:pt x="142" y="2"/>
                </a:lnTo>
                <a:lnTo>
                  <a:pt x="152" y="0"/>
                </a:lnTo>
                <a:lnTo>
                  <a:pt x="152" y="0"/>
                </a:lnTo>
                <a:lnTo>
                  <a:pt x="166" y="2"/>
                </a:lnTo>
                <a:lnTo>
                  <a:pt x="178" y="6"/>
                </a:lnTo>
                <a:lnTo>
                  <a:pt x="190" y="14"/>
                </a:lnTo>
                <a:lnTo>
                  <a:pt x="198" y="24"/>
                </a:lnTo>
                <a:lnTo>
                  <a:pt x="198" y="24"/>
                </a:lnTo>
                <a:lnTo>
                  <a:pt x="206" y="14"/>
                </a:lnTo>
                <a:lnTo>
                  <a:pt x="218" y="6"/>
                </a:lnTo>
                <a:lnTo>
                  <a:pt x="230" y="2"/>
                </a:lnTo>
                <a:lnTo>
                  <a:pt x="244" y="0"/>
                </a:lnTo>
                <a:lnTo>
                  <a:pt x="244" y="0"/>
                </a:lnTo>
                <a:lnTo>
                  <a:pt x="254" y="2"/>
                </a:lnTo>
                <a:lnTo>
                  <a:pt x="266" y="4"/>
                </a:lnTo>
                <a:lnTo>
                  <a:pt x="274" y="10"/>
                </a:lnTo>
                <a:lnTo>
                  <a:pt x="282" y="16"/>
                </a:lnTo>
                <a:lnTo>
                  <a:pt x="290" y="24"/>
                </a:lnTo>
                <a:lnTo>
                  <a:pt x="294" y="34"/>
                </a:lnTo>
                <a:lnTo>
                  <a:pt x="298" y="44"/>
                </a:lnTo>
                <a:lnTo>
                  <a:pt x="300" y="56"/>
                </a:lnTo>
                <a:lnTo>
                  <a:pt x="300" y="56"/>
                </a:lnTo>
                <a:close/>
                <a:moveTo>
                  <a:pt x="346" y="118"/>
                </a:moveTo>
                <a:lnTo>
                  <a:pt x="346" y="118"/>
                </a:lnTo>
                <a:lnTo>
                  <a:pt x="348" y="106"/>
                </a:lnTo>
                <a:lnTo>
                  <a:pt x="352" y="98"/>
                </a:lnTo>
                <a:lnTo>
                  <a:pt x="360" y="90"/>
                </a:lnTo>
                <a:lnTo>
                  <a:pt x="370" y="88"/>
                </a:lnTo>
                <a:lnTo>
                  <a:pt x="370" y="88"/>
                </a:lnTo>
                <a:lnTo>
                  <a:pt x="368" y="82"/>
                </a:lnTo>
                <a:lnTo>
                  <a:pt x="364" y="78"/>
                </a:lnTo>
                <a:lnTo>
                  <a:pt x="358" y="74"/>
                </a:lnTo>
                <a:lnTo>
                  <a:pt x="352" y="74"/>
                </a:lnTo>
                <a:lnTo>
                  <a:pt x="352" y="74"/>
                </a:lnTo>
                <a:lnTo>
                  <a:pt x="344" y="76"/>
                </a:lnTo>
                <a:lnTo>
                  <a:pt x="336" y="80"/>
                </a:lnTo>
                <a:lnTo>
                  <a:pt x="332" y="86"/>
                </a:lnTo>
                <a:lnTo>
                  <a:pt x="330" y="94"/>
                </a:lnTo>
                <a:lnTo>
                  <a:pt x="330" y="152"/>
                </a:lnTo>
                <a:lnTo>
                  <a:pt x="330" y="152"/>
                </a:lnTo>
                <a:lnTo>
                  <a:pt x="338" y="152"/>
                </a:lnTo>
                <a:lnTo>
                  <a:pt x="346" y="154"/>
                </a:lnTo>
                <a:lnTo>
                  <a:pt x="346" y="118"/>
                </a:lnTo>
                <a:close/>
                <a:moveTo>
                  <a:pt x="376" y="96"/>
                </a:moveTo>
                <a:lnTo>
                  <a:pt x="376" y="96"/>
                </a:lnTo>
                <a:lnTo>
                  <a:pt x="368" y="98"/>
                </a:lnTo>
                <a:lnTo>
                  <a:pt x="362" y="102"/>
                </a:lnTo>
                <a:lnTo>
                  <a:pt x="356" y="110"/>
                </a:lnTo>
                <a:lnTo>
                  <a:pt x="356" y="118"/>
                </a:lnTo>
                <a:lnTo>
                  <a:pt x="356" y="160"/>
                </a:lnTo>
                <a:lnTo>
                  <a:pt x="356" y="160"/>
                </a:lnTo>
                <a:lnTo>
                  <a:pt x="356" y="160"/>
                </a:lnTo>
                <a:lnTo>
                  <a:pt x="356" y="160"/>
                </a:lnTo>
                <a:lnTo>
                  <a:pt x="360" y="166"/>
                </a:lnTo>
                <a:lnTo>
                  <a:pt x="362" y="172"/>
                </a:lnTo>
                <a:lnTo>
                  <a:pt x="364" y="178"/>
                </a:lnTo>
                <a:lnTo>
                  <a:pt x="364" y="184"/>
                </a:lnTo>
                <a:lnTo>
                  <a:pt x="364" y="184"/>
                </a:lnTo>
                <a:lnTo>
                  <a:pt x="364" y="190"/>
                </a:lnTo>
                <a:lnTo>
                  <a:pt x="362" y="196"/>
                </a:lnTo>
                <a:lnTo>
                  <a:pt x="360" y="202"/>
                </a:lnTo>
                <a:lnTo>
                  <a:pt x="356" y="206"/>
                </a:lnTo>
                <a:lnTo>
                  <a:pt x="316" y="246"/>
                </a:lnTo>
                <a:lnTo>
                  <a:pt x="316" y="246"/>
                </a:lnTo>
                <a:lnTo>
                  <a:pt x="310" y="234"/>
                </a:lnTo>
                <a:lnTo>
                  <a:pt x="348" y="198"/>
                </a:lnTo>
                <a:lnTo>
                  <a:pt x="348" y="198"/>
                </a:lnTo>
                <a:lnTo>
                  <a:pt x="352" y="192"/>
                </a:lnTo>
                <a:lnTo>
                  <a:pt x="352" y="184"/>
                </a:lnTo>
                <a:lnTo>
                  <a:pt x="352" y="176"/>
                </a:lnTo>
                <a:lnTo>
                  <a:pt x="348" y="170"/>
                </a:lnTo>
                <a:lnTo>
                  <a:pt x="348" y="170"/>
                </a:lnTo>
                <a:lnTo>
                  <a:pt x="340" y="166"/>
                </a:lnTo>
                <a:lnTo>
                  <a:pt x="332" y="164"/>
                </a:lnTo>
                <a:lnTo>
                  <a:pt x="326" y="166"/>
                </a:lnTo>
                <a:lnTo>
                  <a:pt x="318" y="170"/>
                </a:lnTo>
                <a:lnTo>
                  <a:pt x="278" y="210"/>
                </a:lnTo>
                <a:lnTo>
                  <a:pt x="278" y="210"/>
                </a:lnTo>
                <a:lnTo>
                  <a:pt x="264" y="208"/>
                </a:lnTo>
                <a:lnTo>
                  <a:pt x="248" y="208"/>
                </a:lnTo>
                <a:lnTo>
                  <a:pt x="234" y="214"/>
                </a:lnTo>
                <a:lnTo>
                  <a:pt x="222" y="224"/>
                </a:lnTo>
                <a:lnTo>
                  <a:pt x="222" y="224"/>
                </a:lnTo>
                <a:lnTo>
                  <a:pt x="214" y="232"/>
                </a:lnTo>
                <a:lnTo>
                  <a:pt x="210" y="242"/>
                </a:lnTo>
                <a:lnTo>
                  <a:pt x="206" y="252"/>
                </a:lnTo>
                <a:lnTo>
                  <a:pt x="206" y="264"/>
                </a:lnTo>
                <a:lnTo>
                  <a:pt x="206" y="274"/>
                </a:lnTo>
                <a:lnTo>
                  <a:pt x="210" y="284"/>
                </a:lnTo>
                <a:lnTo>
                  <a:pt x="214" y="294"/>
                </a:lnTo>
                <a:lnTo>
                  <a:pt x="222" y="304"/>
                </a:lnTo>
                <a:lnTo>
                  <a:pt x="222" y="304"/>
                </a:lnTo>
                <a:lnTo>
                  <a:pt x="262" y="342"/>
                </a:lnTo>
                <a:lnTo>
                  <a:pt x="272" y="332"/>
                </a:lnTo>
                <a:lnTo>
                  <a:pt x="272" y="332"/>
                </a:lnTo>
                <a:lnTo>
                  <a:pt x="298" y="306"/>
                </a:lnTo>
                <a:lnTo>
                  <a:pt x="298" y="306"/>
                </a:lnTo>
                <a:lnTo>
                  <a:pt x="302" y="304"/>
                </a:lnTo>
                <a:lnTo>
                  <a:pt x="302" y="304"/>
                </a:lnTo>
                <a:lnTo>
                  <a:pt x="304" y="300"/>
                </a:lnTo>
                <a:lnTo>
                  <a:pt x="390" y="214"/>
                </a:lnTo>
                <a:lnTo>
                  <a:pt x="390" y="214"/>
                </a:lnTo>
                <a:lnTo>
                  <a:pt x="394" y="208"/>
                </a:lnTo>
                <a:lnTo>
                  <a:pt x="396" y="200"/>
                </a:lnTo>
                <a:lnTo>
                  <a:pt x="396" y="118"/>
                </a:lnTo>
                <a:lnTo>
                  <a:pt x="396" y="118"/>
                </a:lnTo>
                <a:lnTo>
                  <a:pt x="394" y="110"/>
                </a:lnTo>
                <a:lnTo>
                  <a:pt x="390" y="102"/>
                </a:lnTo>
                <a:lnTo>
                  <a:pt x="384" y="98"/>
                </a:lnTo>
                <a:lnTo>
                  <a:pt x="376" y="96"/>
                </a:lnTo>
                <a:lnTo>
                  <a:pt x="376" y="96"/>
                </a:lnTo>
                <a:close/>
                <a:moveTo>
                  <a:pt x="320" y="154"/>
                </a:moveTo>
                <a:lnTo>
                  <a:pt x="320" y="98"/>
                </a:lnTo>
                <a:lnTo>
                  <a:pt x="320" y="98"/>
                </a:lnTo>
                <a:lnTo>
                  <a:pt x="316" y="102"/>
                </a:lnTo>
                <a:lnTo>
                  <a:pt x="312" y="106"/>
                </a:lnTo>
                <a:lnTo>
                  <a:pt x="310" y="112"/>
                </a:lnTo>
                <a:lnTo>
                  <a:pt x="308" y="118"/>
                </a:lnTo>
                <a:lnTo>
                  <a:pt x="308" y="162"/>
                </a:lnTo>
                <a:lnTo>
                  <a:pt x="310" y="160"/>
                </a:lnTo>
                <a:lnTo>
                  <a:pt x="310" y="160"/>
                </a:lnTo>
                <a:lnTo>
                  <a:pt x="316" y="156"/>
                </a:lnTo>
                <a:lnTo>
                  <a:pt x="320" y="154"/>
                </a:lnTo>
                <a:lnTo>
                  <a:pt x="320" y="154"/>
                </a:lnTo>
                <a:close/>
                <a:moveTo>
                  <a:pt x="50" y="154"/>
                </a:moveTo>
                <a:lnTo>
                  <a:pt x="50" y="154"/>
                </a:lnTo>
                <a:lnTo>
                  <a:pt x="58" y="152"/>
                </a:lnTo>
                <a:lnTo>
                  <a:pt x="66" y="152"/>
                </a:lnTo>
                <a:lnTo>
                  <a:pt x="66" y="94"/>
                </a:lnTo>
                <a:lnTo>
                  <a:pt x="66" y="94"/>
                </a:lnTo>
                <a:lnTo>
                  <a:pt x="64" y="86"/>
                </a:lnTo>
                <a:lnTo>
                  <a:pt x="60" y="80"/>
                </a:lnTo>
                <a:lnTo>
                  <a:pt x="52" y="76"/>
                </a:lnTo>
                <a:lnTo>
                  <a:pt x="44" y="74"/>
                </a:lnTo>
                <a:lnTo>
                  <a:pt x="44" y="74"/>
                </a:lnTo>
                <a:lnTo>
                  <a:pt x="38" y="74"/>
                </a:lnTo>
                <a:lnTo>
                  <a:pt x="32" y="78"/>
                </a:lnTo>
                <a:lnTo>
                  <a:pt x="28" y="82"/>
                </a:lnTo>
                <a:lnTo>
                  <a:pt x="26" y="88"/>
                </a:lnTo>
                <a:lnTo>
                  <a:pt x="26" y="88"/>
                </a:lnTo>
                <a:lnTo>
                  <a:pt x="36" y="90"/>
                </a:lnTo>
                <a:lnTo>
                  <a:pt x="44" y="98"/>
                </a:lnTo>
                <a:lnTo>
                  <a:pt x="48" y="106"/>
                </a:lnTo>
                <a:lnTo>
                  <a:pt x="50" y="118"/>
                </a:lnTo>
                <a:lnTo>
                  <a:pt x="50" y="154"/>
                </a:lnTo>
                <a:close/>
                <a:moveTo>
                  <a:pt x="0" y="118"/>
                </a:moveTo>
                <a:lnTo>
                  <a:pt x="0" y="200"/>
                </a:lnTo>
                <a:lnTo>
                  <a:pt x="0" y="200"/>
                </a:lnTo>
                <a:lnTo>
                  <a:pt x="2" y="208"/>
                </a:lnTo>
                <a:lnTo>
                  <a:pt x="6" y="214"/>
                </a:lnTo>
                <a:lnTo>
                  <a:pt x="92" y="300"/>
                </a:lnTo>
                <a:lnTo>
                  <a:pt x="92" y="300"/>
                </a:lnTo>
                <a:lnTo>
                  <a:pt x="94" y="304"/>
                </a:lnTo>
                <a:lnTo>
                  <a:pt x="94" y="304"/>
                </a:lnTo>
                <a:lnTo>
                  <a:pt x="98" y="306"/>
                </a:lnTo>
                <a:lnTo>
                  <a:pt x="124" y="332"/>
                </a:lnTo>
                <a:lnTo>
                  <a:pt x="124" y="332"/>
                </a:lnTo>
                <a:lnTo>
                  <a:pt x="134" y="342"/>
                </a:lnTo>
                <a:lnTo>
                  <a:pt x="174" y="304"/>
                </a:lnTo>
                <a:lnTo>
                  <a:pt x="174" y="304"/>
                </a:lnTo>
                <a:lnTo>
                  <a:pt x="174" y="304"/>
                </a:lnTo>
                <a:lnTo>
                  <a:pt x="182" y="294"/>
                </a:lnTo>
                <a:lnTo>
                  <a:pt x="186" y="284"/>
                </a:lnTo>
                <a:lnTo>
                  <a:pt x="190" y="274"/>
                </a:lnTo>
                <a:lnTo>
                  <a:pt x="190" y="264"/>
                </a:lnTo>
                <a:lnTo>
                  <a:pt x="190" y="252"/>
                </a:lnTo>
                <a:lnTo>
                  <a:pt x="186" y="242"/>
                </a:lnTo>
                <a:lnTo>
                  <a:pt x="182" y="232"/>
                </a:lnTo>
                <a:lnTo>
                  <a:pt x="174" y="224"/>
                </a:lnTo>
                <a:lnTo>
                  <a:pt x="174" y="224"/>
                </a:lnTo>
                <a:lnTo>
                  <a:pt x="162" y="214"/>
                </a:lnTo>
                <a:lnTo>
                  <a:pt x="148" y="208"/>
                </a:lnTo>
                <a:lnTo>
                  <a:pt x="132" y="208"/>
                </a:lnTo>
                <a:lnTo>
                  <a:pt x="118" y="210"/>
                </a:lnTo>
                <a:lnTo>
                  <a:pt x="78" y="170"/>
                </a:lnTo>
                <a:lnTo>
                  <a:pt x="78" y="170"/>
                </a:lnTo>
                <a:lnTo>
                  <a:pt x="70" y="166"/>
                </a:lnTo>
                <a:lnTo>
                  <a:pt x="64" y="164"/>
                </a:lnTo>
                <a:lnTo>
                  <a:pt x="56" y="166"/>
                </a:lnTo>
                <a:lnTo>
                  <a:pt x="48" y="170"/>
                </a:lnTo>
                <a:lnTo>
                  <a:pt x="48" y="170"/>
                </a:lnTo>
                <a:lnTo>
                  <a:pt x="44" y="176"/>
                </a:lnTo>
                <a:lnTo>
                  <a:pt x="44" y="184"/>
                </a:lnTo>
                <a:lnTo>
                  <a:pt x="44" y="192"/>
                </a:lnTo>
                <a:lnTo>
                  <a:pt x="48" y="198"/>
                </a:lnTo>
                <a:lnTo>
                  <a:pt x="86" y="234"/>
                </a:lnTo>
                <a:lnTo>
                  <a:pt x="86" y="234"/>
                </a:lnTo>
                <a:lnTo>
                  <a:pt x="80" y="246"/>
                </a:lnTo>
                <a:lnTo>
                  <a:pt x="40" y="206"/>
                </a:lnTo>
                <a:lnTo>
                  <a:pt x="40" y="206"/>
                </a:lnTo>
                <a:lnTo>
                  <a:pt x="36" y="202"/>
                </a:lnTo>
                <a:lnTo>
                  <a:pt x="34" y="196"/>
                </a:lnTo>
                <a:lnTo>
                  <a:pt x="32" y="190"/>
                </a:lnTo>
                <a:lnTo>
                  <a:pt x="32" y="184"/>
                </a:lnTo>
                <a:lnTo>
                  <a:pt x="32" y="184"/>
                </a:lnTo>
                <a:lnTo>
                  <a:pt x="32" y="178"/>
                </a:lnTo>
                <a:lnTo>
                  <a:pt x="34" y="172"/>
                </a:lnTo>
                <a:lnTo>
                  <a:pt x="36" y="166"/>
                </a:lnTo>
                <a:lnTo>
                  <a:pt x="40" y="160"/>
                </a:lnTo>
                <a:lnTo>
                  <a:pt x="40" y="160"/>
                </a:lnTo>
                <a:lnTo>
                  <a:pt x="40" y="160"/>
                </a:lnTo>
                <a:lnTo>
                  <a:pt x="40" y="118"/>
                </a:lnTo>
                <a:lnTo>
                  <a:pt x="40" y="118"/>
                </a:lnTo>
                <a:lnTo>
                  <a:pt x="40" y="110"/>
                </a:lnTo>
                <a:lnTo>
                  <a:pt x="34" y="102"/>
                </a:lnTo>
                <a:lnTo>
                  <a:pt x="28" y="98"/>
                </a:lnTo>
                <a:lnTo>
                  <a:pt x="20" y="96"/>
                </a:lnTo>
                <a:lnTo>
                  <a:pt x="20" y="96"/>
                </a:lnTo>
                <a:lnTo>
                  <a:pt x="12" y="98"/>
                </a:lnTo>
                <a:lnTo>
                  <a:pt x="6" y="102"/>
                </a:lnTo>
                <a:lnTo>
                  <a:pt x="2" y="110"/>
                </a:lnTo>
                <a:lnTo>
                  <a:pt x="0" y="118"/>
                </a:lnTo>
                <a:lnTo>
                  <a:pt x="0" y="118"/>
                </a:lnTo>
                <a:close/>
                <a:moveTo>
                  <a:pt x="86" y="160"/>
                </a:moveTo>
                <a:lnTo>
                  <a:pt x="88" y="162"/>
                </a:lnTo>
                <a:lnTo>
                  <a:pt x="88" y="118"/>
                </a:lnTo>
                <a:lnTo>
                  <a:pt x="88" y="118"/>
                </a:lnTo>
                <a:lnTo>
                  <a:pt x="86" y="112"/>
                </a:lnTo>
                <a:lnTo>
                  <a:pt x="84" y="106"/>
                </a:lnTo>
                <a:lnTo>
                  <a:pt x="80" y="102"/>
                </a:lnTo>
                <a:lnTo>
                  <a:pt x="76" y="98"/>
                </a:lnTo>
                <a:lnTo>
                  <a:pt x="76" y="154"/>
                </a:lnTo>
                <a:lnTo>
                  <a:pt x="76" y="154"/>
                </a:lnTo>
                <a:lnTo>
                  <a:pt x="80" y="156"/>
                </a:lnTo>
                <a:lnTo>
                  <a:pt x="86" y="160"/>
                </a:lnTo>
                <a:lnTo>
                  <a:pt x="86" y="16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pic>
        <p:nvPicPr>
          <p:cNvPr id="83" name="Picture 35" descr="Miner with mining helmet"/>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9739" y="5202926"/>
            <a:ext cx="326599" cy="32659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7" descr="Construction tool vehicle with crane lifting materials"/>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8903" y="5119540"/>
            <a:ext cx="460360" cy="46036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9" descr="Radio tower"/>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1255" y="5171769"/>
            <a:ext cx="350880" cy="35088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1" descr="Users group"/>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7505" y="5970034"/>
            <a:ext cx="343922" cy="3439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53" descr="Tractor"/>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8850" y="5198488"/>
            <a:ext cx="352248" cy="352248"/>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2402373" y="5513389"/>
            <a:ext cx="631185" cy="257369"/>
          </a:xfrm>
          <a:prstGeom prst="rect">
            <a:avLst/>
          </a:prstGeom>
        </p:spPr>
        <p:txBody>
          <a:bodyPr wrap="square" lIns="36000" tIns="36000" rIns="36000" bIns="36000">
            <a:spAutoFit/>
          </a:bodyPr>
          <a:lstStyle/>
          <a:p>
            <a:pPr algn="ctr">
              <a:spcBef>
                <a:spcPts val="277"/>
              </a:spcBef>
            </a:pPr>
            <a:r>
              <a:rPr lang="en-AU" sz="600" dirty="0"/>
              <a:t>Food production &amp; processing</a:t>
            </a:r>
          </a:p>
        </p:txBody>
      </p:sp>
      <p:sp>
        <p:nvSpPr>
          <p:cNvPr id="98" name="Rectangle 97"/>
          <p:cNvSpPr/>
          <p:nvPr/>
        </p:nvSpPr>
        <p:spPr>
          <a:xfrm>
            <a:off x="4122116" y="5555723"/>
            <a:ext cx="729934" cy="165036"/>
          </a:xfrm>
          <a:prstGeom prst="rect">
            <a:avLst/>
          </a:prstGeom>
        </p:spPr>
        <p:txBody>
          <a:bodyPr wrap="square" lIns="36000" tIns="36000" rIns="36000" bIns="36000">
            <a:spAutoFit/>
          </a:bodyPr>
          <a:lstStyle/>
          <a:p>
            <a:pPr algn="ctr">
              <a:spcBef>
                <a:spcPts val="277"/>
              </a:spcBef>
            </a:pPr>
            <a:r>
              <a:rPr lang="en-AU" sz="600" dirty="0"/>
              <a:t>Finance</a:t>
            </a:r>
          </a:p>
        </p:txBody>
      </p:sp>
      <p:sp>
        <p:nvSpPr>
          <p:cNvPr id="99" name="Rectangle 98"/>
          <p:cNvSpPr/>
          <p:nvPr/>
        </p:nvSpPr>
        <p:spPr>
          <a:xfrm>
            <a:off x="3575812" y="5572218"/>
            <a:ext cx="729934" cy="165036"/>
          </a:xfrm>
          <a:prstGeom prst="rect">
            <a:avLst/>
          </a:prstGeom>
        </p:spPr>
        <p:txBody>
          <a:bodyPr wrap="square" lIns="36000" tIns="36000" rIns="36000" bIns="36000">
            <a:spAutoFit/>
          </a:bodyPr>
          <a:lstStyle/>
          <a:p>
            <a:pPr algn="ctr">
              <a:spcBef>
                <a:spcPts val="277"/>
              </a:spcBef>
            </a:pPr>
            <a:r>
              <a:rPr lang="en-AU" sz="600" dirty="0"/>
              <a:t>Retail</a:t>
            </a:r>
          </a:p>
        </p:txBody>
      </p:sp>
      <p:sp>
        <p:nvSpPr>
          <p:cNvPr id="100" name="Rectangle 99"/>
          <p:cNvSpPr/>
          <p:nvPr/>
        </p:nvSpPr>
        <p:spPr>
          <a:xfrm>
            <a:off x="4767768" y="5503418"/>
            <a:ext cx="729934" cy="257369"/>
          </a:xfrm>
          <a:prstGeom prst="rect">
            <a:avLst/>
          </a:prstGeom>
        </p:spPr>
        <p:txBody>
          <a:bodyPr wrap="square" lIns="36000" tIns="36000" rIns="36000" bIns="36000">
            <a:spAutoFit/>
          </a:bodyPr>
          <a:lstStyle/>
          <a:p>
            <a:pPr algn="ctr">
              <a:spcBef>
                <a:spcPts val="277"/>
              </a:spcBef>
            </a:pPr>
            <a:r>
              <a:rPr lang="en-AU" sz="600" dirty="0"/>
              <a:t>Transport &amp; distribution</a:t>
            </a:r>
          </a:p>
        </p:txBody>
      </p:sp>
      <p:sp>
        <p:nvSpPr>
          <p:cNvPr id="101" name="Rectangle 100"/>
          <p:cNvSpPr/>
          <p:nvPr/>
        </p:nvSpPr>
        <p:spPr>
          <a:xfrm>
            <a:off x="5397778" y="5555723"/>
            <a:ext cx="729934" cy="165036"/>
          </a:xfrm>
          <a:prstGeom prst="rect">
            <a:avLst/>
          </a:prstGeom>
        </p:spPr>
        <p:txBody>
          <a:bodyPr wrap="square" lIns="36000" tIns="36000" rIns="36000" bIns="36000">
            <a:spAutoFit/>
          </a:bodyPr>
          <a:lstStyle/>
          <a:p>
            <a:pPr algn="ctr">
              <a:spcBef>
                <a:spcPts val="277"/>
              </a:spcBef>
            </a:pPr>
            <a:r>
              <a:rPr lang="en-AU" sz="600" dirty="0"/>
              <a:t>Construction</a:t>
            </a:r>
          </a:p>
        </p:txBody>
      </p:sp>
      <p:sp>
        <p:nvSpPr>
          <p:cNvPr id="102" name="Rectangle 101"/>
          <p:cNvSpPr/>
          <p:nvPr/>
        </p:nvSpPr>
        <p:spPr>
          <a:xfrm>
            <a:off x="7346549" y="5532541"/>
            <a:ext cx="729934" cy="257369"/>
          </a:xfrm>
          <a:prstGeom prst="rect">
            <a:avLst/>
          </a:prstGeom>
        </p:spPr>
        <p:txBody>
          <a:bodyPr wrap="square" lIns="36000" tIns="36000" rIns="36000" bIns="36000">
            <a:spAutoFit/>
          </a:bodyPr>
          <a:lstStyle/>
          <a:p>
            <a:pPr algn="ctr">
              <a:spcBef>
                <a:spcPts val="277"/>
              </a:spcBef>
            </a:pPr>
            <a:r>
              <a:rPr lang="en-AU" sz="600" dirty="0"/>
              <a:t>Energy, utilities &amp; mining</a:t>
            </a:r>
          </a:p>
        </p:txBody>
      </p:sp>
      <p:sp>
        <p:nvSpPr>
          <p:cNvPr id="103" name="Rectangle 102"/>
          <p:cNvSpPr/>
          <p:nvPr/>
        </p:nvSpPr>
        <p:spPr>
          <a:xfrm>
            <a:off x="6693306" y="5540654"/>
            <a:ext cx="669387" cy="257369"/>
          </a:xfrm>
          <a:prstGeom prst="rect">
            <a:avLst/>
          </a:prstGeom>
        </p:spPr>
        <p:txBody>
          <a:bodyPr wrap="square" lIns="36000" tIns="36000" rIns="36000" bIns="36000">
            <a:spAutoFit/>
          </a:bodyPr>
          <a:lstStyle/>
          <a:p>
            <a:pPr algn="ctr">
              <a:spcBef>
                <a:spcPts val="277"/>
              </a:spcBef>
            </a:pPr>
            <a:r>
              <a:rPr lang="en-AU" sz="600" dirty="0"/>
              <a:t>Mobile networks &amp; communications</a:t>
            </a:r>
          </a:p>
        </p:txBody>
      </p:sp>
      <p:sp>
        <p:nvSpPr>
          <p:cNvPr id="104" name="Rectangle 103"/>
          <p:cNvSpPr/>
          <p:nvPr/>
        </p:nvSpPr>
        <p:spPr>
          <a:xfrm>
            <a:off x="6106789" y="5510486"/>
            <a:ext cx="514013" cy="257369"/>
          </a:xfrm>
          <a:prstGeom prst="rect">
            <a:avLst/>
          </a:prstGeom>
        </p:spPr>
        <p:txBody>
          <a:bodyPr wrap="square" lIns="36000" tIns="36000" rIns="36000" bIns="36000">
            <a:spAutoFit/>
          </a:bodyPr>
          <a:lstStyle/>
          <a:p>
            <a:pPr algn="ctr">
              <a:spcBef>
                <a:spcPts val="277"/>
              </a:spcBef>
            </a:pPr>
            <a:r>
              <a:rPr lang="en-AU" sz="600" dirty="0"/>
              <a:t>Professional services</a:t>
            </a:r>
          </a:p>
        </p:txBody>
      </p:sp>
      <p:sp>
        <p:nvSpPr>
          <p:cNvPr id="105" name="Rectangle 104"/>
          <p:cNvSpPr/>
          <p:nvPr/>
        </p:nvSpPr>
        <p:spPr>
          <a:xfrm>
            <a:off x="2982549" y="6354687"/>
            <a:ext cx="631185" cy="165036"/>
          </a:xfrm>
          <a:prstGeom prst="rect">
            <a:avLst/>
          </a:prstGeom>
        </p:spPr>
        <p:txBody>
          <a:bodyPr wrap="square" lIns="36000" tIns="36000" rIns="36000" bIns="36000">
            <a:spAutoFit/>
          </a:bodyPr>
          <a:lstStyle/>
          <a:p>
            <a:pPr algn="ctr">
              <a:spcBef>
                <a:spcPts val="277"/>
              </a:spcBef>
            </a:pPr>
            <a:r>
              <a:rPr lang="en-AU" sz="600" dirty="0"/>
              <a:t>Government</a:t>
            </a:r>
          </a:p>
        </p:txBody>
      </p:sp>
      <p:sp>
        <p:nvSpPr>
          <p:cNvPr id="106" name="Rectangle 105"/>
          <p:cNvSpPr/>
          <p:nvPr/>
        </p:nvSpPr>
        <p:spPr>
          <a:xfrm>
            <a:off x="4766010" y="6264591"/>
            <a:ext cx="631185" cy="257369"/>
          </a:xfrm>
          <a:prstGeom prst="rect">
            <a:avLst/>
          </a:prstGeom>
        </p:spPr>
        <p:txBody>
          <a:bodyPr wrap="square" lIns="36000" tIns="36000" rIns="36000" bIns="36000">
            <a:spAutoFit/>
          </a:bodyPr>
          <a:lstStyle/>
          <a:p>
            <a:pPr algn="ctr">
              <a:spcBef>
                <a:spcPts val="277"/>
              </a:spcBef>
            </a:pPr>
            <a:r>
              <a:rPr lang="en-AU" sz="600" dirty="0"/>
              <a:t>Civil society organisations</a:t>
            </a:r>
          </a:p>
        </p:txBody>
      </p:sp>
      <p:sp>
        <p:nvSpPr>
          <p:cNvPr id="107" name="Rectangle 106"/>
          <p:cNvSpPr/>
          <p:nvPr/>
        </p:nvSpPr>
        <p:spPr>
          <a:xfrm>
            <a:off x="5394969" y="6294906"/>
            <a:ext cx="631185" cy="257369"/>
          </a:xfrm>
          <a:prstGeom prst="rect">
            <a:avLst/>
          </a:prstGeom>
        </p:spPr>
        <p:txBody>
          <a:bodyPr wrap="square" lIns="36000" tIns="36000" rIns="36000" bIns="36000">
            <a:spAutoFit/>
          </a:bodyPr>
          <a:lstStyle/>
          <a:p>
            <a:pPr algn="ctr">
              <a:spcBef>
                <a:spcPts val="277"/>
              </a:spcBef>
            </a:pPr>
            <a:r>
              <a:rPr lang="en-AU" sz="600" dirty="0"/>
              <a:t>Business associations</a:t>
            </a:r>
          </a:p>
        </p:txBody>
      </p:sp>
      <p:sp>
        <p:nvSpPr>
          <p:cNvPr id="108" name="Rectangle 107"/>
          <p:cNvSpPr/>
          <p:nvPr/>
        </p:nvSpPr>
        <p:spPr>
          <a:xfrm>
            <a:off x="6685978" y="6356924"/>
            <a:ext cx="505356" cy="165036"/>
          </a:xfrm>
          <a:prstGeom prst="rect">
            <a:avLst/>
          </a:prstGeom>
        </p:spPr>
        <p:txBody>
          <a:bodyPr wrap="square" lIns="36000" tIns="36000" rIns="36000" bIns="36000">
            <a:spAutoFit/>
          </a:bodyPr>
          <a:lstStyle/>
          <a:p>
            <a:pPr algn="ctr">
              <a:spcBef>
                <a:spcPts val="277"/>
              </a:spcBef>
            </a:pPr>
            <a:r>
              <a:rPr lang="en-AU" sz="600" dirty="0"/>
              <a:t>Healthcare</a:t>
            </a:r>
          </a:p>
        </p:txBody>
      </p:sp>
      <p:sp>
        <p:nvSpPr>
          <p:cNvPr id="109" name="Rectangle 108"/>
          <p:cNvSpPr/>
          <p:nvPr/>
        </p:nvSpPr>
        <p:spPr>
          <a:xfrm>
            <a:off x="7223330" y="6313956"/>
            <a:ext cx="631185" cy="257369"/>
          </a:xfrm>
          <a:prstGeom prst="rect">
            <a:avLst/>
          </a:prstGeom>
        </p:spPr>
        <p:txBody>
          <a:bodyPr wrap="square" lIns="36000" tIns="36000" rIns="36000" bIns="36000">
            <a:spAutoFit/>
          </a:bodyPr>
          <a:lstStyle/>
          <a:p>
            <a:pPr algn="ctr">
              <a:spcBef>
                <a:spcPts val="277"/>
              </a:spcBef>
            </a:pPr>
            <a:r>
              <a:rPr lang="en-AU" sz="600" dirty="0"/>
              <a:t>Nutrition community</a:t>
            </a:r>
          </a:p>
        </p:txBody>
      </p:sp>
      <p:sp>
        <p:nvSpPr>
          <p:cNvPr id="110" name="Rectangle 109"/>
          <p:cNvSpPr/>
          <p:nvPr/>
        </p:nvSpPr>
        <p:spPr>
          <a:xfrm>
            <a:off x="6022797" y="6287053"/>
            <a:ext cx="631185" cy="257369"/>
          </a:xfrm>
          <a:prstGeom prst="rect">
            <a:avLst/>
          </a:prstGeom>
        </p:spPr>
        <p:txBody>
          <a:bodyPr wrap="square" lIns="36000" tIns="36000" rIns="36000" bIns="36000">
            <a:spAutoFit/>
          </a:bodyPr>
          <a:lstStyle/>
          <a:p>
            <a:pPr algn="ctr">
              <a:spcBef>
                <a:spcPts val="277"/>
              </a:spcBef>
            </a:pPr>
            <a:r>
              <a:rPr lang="en-AU" sz="600" dirty="0"/>
              <a:t>Research &amp; education</a:t>
            </a:r>
          </a:p>
        </p:txBody>
      </p:sp>
      <p:sp>
        <p:nvSpPr>
          <p:cNvPr id="111" name="Rectangle 110"/>
          <p:cNvSpPr/>
          <p:nvPr/>
        </p:nvSpPr>
        <p:spPr>
          <a:xfrm>
            <a:off x="3588744" y="6311129"/>
            <a:ext cx="631185" cy="165036"/>
          </a:xfrm>
          <a:prstGeom prst="rect">
            <a:avLst/>
          </a:prstGeom>
        </p:spPr>
        <p:txBody>
          <a:bodyPr wrap="square" lIns="36000" tIns="36000" rIns="36000" bIns="36000">
            <a:spAutoFit/>
          </a:bodyPr>
          <a:lstStyle/>
          <a:p>
            <a:pPr algn="ctr">
              <a:spcBef>
                <a:spcPts val="277"/>
              </a:spcBef>
            </a:pPr>
            <a:r>
              <a:rPr lang="en-AU" sz="600" dirty="0"/>
              <a:t>UN</a:t>
            </a:r>
          </a:p>
        </p:txBody>
      </p:sp>
      <p:sp>
        <p:nvSpPr>
          <p:cNvPr id="112" name="Rectangle 111"/>
          <p:cNvSpPr/>
          <p:nvPr/>
        </p:nvSpPr>
        <p:spPr>
          <a:xfrm>
            <a:off x="4301625" y="6324280"/>
            <a:ext cx="361785" cy="165036"/>
          </a:xfrm>
          <a:prstGeom prst="rect">
            <a:avLst/>
          </a:prstGeom>
        </p:spPr>
        <p:txBody>
          <a:bodyPr wrap="square" lIns="36000" tIns="36000" rIns="36000" bIns="36000">
            <a:spAutoFit/>
          </a:bodyPr>
          <a:lstStyle/>
          <a:p>
            <a:pPr algn="ctr">
              <a:spcBef>
                <a:spcPts val="277"/>
              </a:spcBef>
            </a:pPr>
            <a:r>
              <a:rPr lang="en-AU" sz="600" dirty="0"/>
              <a:t>Donors</a:t>
            </a:r>
          </a:p>
        </p:txBody>
      </p:sp>
      <p:cxnSp>
        <p:nvCxnSpPr>
          <p:cNvPr id="9" name="Elbow Connector 8"/>
          <p:cNvCxnSpPr>
            <a:stCxn id="13" idx="2"/>
          </p:cNvCxnSpPr>
          <p:nvPr/>
        </p:nvCxnSpPr>
        <p:spPr>
          <a:xfrm rot="5400000">
            <a:off x="5951187" y="1440750"/>
            <a:ext cx="255849" cy="1219514"/>
          </a:xfrm>
          <a:prstGeom prst="bentConnector2">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93" idx="2"/>
          </p:cNvCxnSpPr>
          <p:nvPr/>
        </p:nvCxnSpPr>
        <p:spPr>
          <a:xfrm rot="5400000">
            <a:off x="6557490" y="834449"/>
            <a:ext cx="262756" cy="2439025"/>
          </a:xfrm>
          <a:prstGeom prst="bentConnector2">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94" idx="2"/>
            <a:endCxn id="14" idx="0"/>
          </p:cNvCxnSpPr>
          <p:nvPr/>
        </p:nvCxnSpPr>
        <p:spPr>
          <a:xfrm>
            <a:off x="4208102" y="2355711"/>
            <a:ext cx="749" cy="29816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4" idx="2"/>
            <a:endCxn id="92" idx="0"/>
          </p:cNvCxnSpPr>
          <p:nvPr/>
        </p:nvCxnSpPr>
        <p:spPr>
          <a:xfrm flipH="1">
            <a:off x="4202149" y="3574240"/>
            <a:ext cx="6702" cy="291932"/>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6106789" y="3276512"/>
            <a:ext cx="2707788" cy="774396"/>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a:buFont typeface="Arial" panose="020B0604020202020204" pitchFamily="34" charset="0"/>
              <a:buChar char="•"/>
            </a:pPr>
            <a:r>
              <a:rPr lang="en-AU" sz="1200" i="1" dirty="0">
                <a:solidFill>
                  <a:schemeClr val="tx1"/>
                </a:solidFill>
              </a:rPr>
              <a:t>Provide strategic guidance to the SBN</a:t>
            </a:r>
          </a:p>
          <a:p>
            <a:pPr marL="171450" indent="-171450">
              <a:buFont typeface="Arial" panose="020B0604020202020204" pitchFamily="34" charset="0"/>
              <a:buChar char="•"/>
            </a:pPr>
            <a:r>
              <a:rPr lang="en-AU" sz="1200" i="1" dirty="0">
                <a:solidFill>
                  <a:schemeClr val="tx1"/>
                </a:solidFill>
              </a:rPr>
              <a:t>Raise awareness of nutrition in the private sector</a:t>
            </a:r>
          </a:p>
          <a:p>
            <a:pPr marL="171450" indent="-171450">
              <a:buFont typeface="Arial" panose="020B0604020202020204" pitchFamily="34" charset="0"/>
              <a:buChar char="•"/>
            </a:pPr>
            <a:r>
              <a:rPr lang="en-AU" sz="1200" i="1" dirty="0">
                <a:solidFill>
                  <a:schemeClr val="tx1"/>
                </a:solidFill>
              </a:rPr>
              <a:t>Meets quarterly</a:t>
            </a:r>
            <a:endParaRPr lang="en-AU" sz="1200" b="1" dirty="0">
              <a:solidFill>
                <a:schemeClr val="tx1"/>
              </a:solidFill>
            </a:endParaRPr>
          </a:p>
        </p:txBody>
      </p:sp>
      <p:sp>
        <p:nvSpPr>
          <p:cNvPr id="65" name="Rounded Rectangle 64"/>
          <p:cNvSpPr/>
          <p:nvPr/>
        </p:nvSpPr>
        <p:spPr>
          <a:xfrm>
            <a:off x="662227" y="5074492"/>
            <a:ext cx="1897069" cy="745249"/>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b="1" i="1" dirty="0">
                <a:solidFill>
                  <a:schemeClr val="tx1"/>
                </a:solidFill>
              </a:rPr>
              <a:t>Members</a:t>
            </a:r>
            <a:r>
              <a:rPr lang="en-AU" sz="1600" b="1" i="1" dirty="0">
                <a:solidFill>
                  <a:schemeClr val="tx1"/>
                </a:solidFill>
              </a:rPr>
              <a:t> </a:t>
            </a:r>
          </a:p>
          <a:p>
            <a:pPr algn="ctr"/>
            <a:r>
              <a:rPr lang="en-AU" sz="1200" i="1" dirty="0">
                <a:solidFill>
                  <a:schemeClr val="tx1"/>
                </a:solidFill>
              </a:rPr>
              <a:t>of the SUN Business Network</a:t>
            </a:r>
          </a:p>
        </p:txBody>
      </p:sp>
      <p:cxnSp>
        <p:nvCxnSpPr>
          <p:cNvPr id="32" name="Straight Arrow Connector 31"/>
          <p:cNvCxnSpPr>
            <a:stCxn id="90" idx="1"/>
            <a:endCxn id="92" idx="3"/>
          </p:cNvCxnSpPr>
          <p:nvPr/>
        </p:nvCxnSpPr>
        <p:spPr>
          <a:xfrm flipH="1">
            <a:off x="5589141" y="4253573"/>
            <a:ext cx="468468" cy="5246"/>
          </a:xfrm>
          <a:prstGeom prst="straightConnector1">
            <a:avLst/>
          </a:prstGeom>
          <a:ln w="1270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122458" y="3225050"/>
            <a:ext cx="2276078" cy="774396"/>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a:buFont typeface="Arial" panose="020B0604020202020204" pitchFamily="34" charset="0"/>
              <a:buChar char="•"/>
            </a:pPr>
            <a:r>
              <a:rPr lang="en-AU" sz="1200" i="1" dirty="0">
                <a:solidFill>
                  <a:schemeClr val="tx1"/>
                </a:solidFill>
              </a:rPr>
              <a:t>Overall accountability for SBN performance in Tanzania</a:t>
            </a:r>
          </a:p>
        </p:txBody>
      </p:sp>
      <p:cxnSp>
        <p:nvCxnSpPr>
          <p:cNvPr id="115" name="Straight Arrow Connector 114"/>
          <p:cNvCxnSpPr>
            <a:stCxn id="91" idx="3"/>
            <a:endCxn id="92" idx="1"/>
          </p:cNvCxnSpPr>
          <p:nvPr/>
        </p:nvCxnSpPr>
        <p:spPr>
          <a:xfrm flipV="1">
            <a:off x="2082800" y="4258819"/>
            <a:ext cx="732357" cy="2094"/>
          </a:xfrm>
          <a:prstGeom prst="straightConnector1">
            <a:avLst/>
          </a:prstGeom>
          <a:ln w="1270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Pentagon 43"/>
          <p:cNvSpPr/>
          <p:nvPr/>
        </p:nvSpPr>
        <p:spPr>
          <a:xfrm rot="5400000">
            <a:off x="3989231" y="3787281"/>
            <a:ext cx="320225" cy="2165124"/>
          </a:xfrm>
          <a:prstGeom prst="homePlate">
            <a:avLst>
              <a:gd name="adj" fmla="val 100000"/>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AU" sz="900" i="1" dirty="0">
              <a:solidFill>
                <a:schemeClr val="tx1"/>
              </a:solidFill>
            </a:endParaRPr>
          </a:p>
        </p:txBody>
      </p:sp>
      <p:sp>
        <p:nvSpPr>
          <p:cNvPr id="88" name="Rounded Rectangle 87"/>
          <p:cNvSpPr/>
          <p:nvPr/>
        </p:nvSpPr>
        <p:spPr>
          <a:xfrm>
            <a:off x="653539" y="5908344"/>
            <a:ext cx="7529437" cy="669530"/>
          </a:xfrm>
          <a:prstGeom prst="roundRect">
            <a:avLst/>
          </a:prstGeom>
          <a:no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89" name="Rounded Rectangle 88"/>
          <p:cNvSpPr/>
          <p:nvPr/>
        </p:nvSpPr>
        <p:spPr>
          <a:xfrm>
            <a:off x="708583" y="5845854"/>
            <a:ext cx="2048457" cy="745249"/>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b="1" i="1" dirty="0">
                <a:solidFill>
                  <a:schemeClr val="tx1"/>
                </a:solidFill>
              </a:rPr>
              <a:t>Other stakeholders</a:t>
            </a:r>
            <a:r>
              <a:rPr lang="en-AU" sz="1600" b="1" i="1" dirty="0">
                <a:solidFill>
                  <a:schemeClr val="tx1"/>
                </a:solidFill>
              </a:rPr>
              <a:t> </a:t>
            </a:r>
          </a:p>
          <a:p>
            <a:pPr algn="ctr"/>
            <a:r>
              <a:rPr lang="en-AU" sz="1200" i="1" dirty="0">
                <a:solidFill>
                  <a:schemeClr val="tx1"/>
                </a:solidFill>
              </a:rPr>
              <a:t>who we regularly engage with</a:t>
            </a:r>
          </a:p>
        </p:txBody>
      </p:sp>
      <p:cxnSp>
        <p:nvCxnSpPr>
          <p:cNvPr id="95"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pic>
        <p:nvPicPr>
          <p:cNvPr id="116" name="Picture 147" descr="Soma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68089" y="3110330"/>
            <a:ext cx="363194" cy="36319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http://globaledge.msu.edu/Content/countries/flags/gov/crest_14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22519" y="2726768"/>
            <a:ext cx="421581" cy="446021"/>
          </a:xfrm>
          <a:prstGeom prst="rect">
            <a:avLst/>
          </a:prstGeom>
          <a:noFill/>
          <a:extLst>
            <a:ext uri="{909E8E84-426E-40DD-AFC4-6F175D3DCCD1}">
              <a14:hiddenFill xmlns:a14="http://schemas.microsoft.com/office/drawing/2010/main">
                <a:solidFill>
                  <a:srgbClr val="FFFFFF"/>
                </a:solidFill>
              </a14:hiddenFill>
            </a:ext>
          </a:extLst>
        </p:spPr>
      </p:pic>
      <p:sp>
        <p:nvSpPr>
          <p:cNvPr id="69"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6. Governance &amp; resourcing</a:t>
            </a:r>
          </a:p>
        </p:txBody>
      </p:sp>
    </p:spTree>
    <p:extLst>
      <p:ext uri="{BB962C8B-B14F-4D97-AF65-F5344CB8AC3E}">
        <p14:creationId xmlns:p14="http://schemas.microsoft.com/office/powerpoint/2010/main" val="3911211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100056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Roles and responsibilities</a:t>
            </a:r>
          </a:p>
          <a:p>
            <a:pPr algn="l">
              <a:lnSpc>
                <a:spcPct val="100000"/>
              </a:lnSpc>
            </a:pPr>
            <a:r>
              <a:rPr lang="en-AU" sz="1800" dirty="0">
                <a:latin typeface="Georgia" panose="02040502050405020303" pitchFamily="18" charset="0"/>
              </a:rPr>
              <a:t>Based on the organisational structure from the previous page, the roles and responsibilities of each group are outlined below:</a:t>
            </a:r>
          </a:p>
        </p:txBody>
      </p:sp>
      <p:graphicFrame>
        <p:nvGraphicFramePr>
          <p:cNvPr id="3" name="Table 2"/>
          <p:cNvGraphicFramePr>
            <a:graphicFrameLocks noGrp="1"/>
          </p:cNvGraphicFramePr>
          <p:nvPr>
            <p:extLst>
              <p:ext uri="{D42A27DB-BD31-4B8C-83A1-F6EECF244321}">
                <p14:modId xmlns:p14="http://schemas.microsoft.com/office/powerpoint/2010/main" val="2477469191"/>
              </p:ext>
            </p:extLst>
          </p:nvPr>
        </p:nvGraphicFramePr>
        <p:xfrm>
          <a:off x="325156" y="1557800"/>
          <a:ext cx="8555458" cy="4416380"/>
        </p:xfrm>
        <a:graphic>
          <a:graphicData uri="http://schemas.openxmlformats.org/drawingml/2006/table">
            <a:tbl>
              <a:tblPr firstRow="1" bandRow="1">
                <a:tableStyleId>{5C22544A-7EE6-4342-B048-85BDC9FD1C3A}</a:tableStyleId>
              </a:tblPr>
              <a:tblGrid>
                <a:gridCol w="1372764">
                  <a:extLst>
                    <a:ext uri="{9D8B030D-6E8A-4147-A177-3AD203B41FA5}">
                      <a16:colId xmlns:a16="http://schemas.microsoft.com/office/drawing/2014/main" val="20000"/>
                    </a:ext>
                  </a:extLst>
                </a:gridCol>
                <a:gridCol w="1865551">
                  <a:extLst>
                    <a:ext uri="{9D8B030D-6E8A-4147-A177-3AD203B41FA5}">
                      <a16:colId xmlns:a16="http://schemas.microsoft.com/office/drawing/2014/main" val="20001"/>
                    </a:ext>
                  </a:extLst>
                </a:gridCol>
                <a:gridCol w="1694329">
                  <a:extLst>
                    <a:ext uri="{9D8B030D-6E8A-4147-A177-3AD203B41FA5}">
                      <a16:colId xmlns:a16="http://schemas.microsoft.com/office/drawing/2014/main" val="20002"/>
                    </a:ext>
                  </a:extLst>
                </a:gridCol>
                <a:gridCol w="1627094">
                  <a:extLst>
                    <a:ext uri="{9D8B030D-6E8A-4147-A177-3AD203B41FA5}">
                      <a16:colId xmlns:a16="http://schemas.microsoft.com/office/drawing/2014/main" val="20003"/>
                    </a:ext>
                  </a:extLst>
                </a:gridCol>
                <a:gridCol w="1995720">
                  <a:extLst>
                    <a:ext uri="{9D8B030D-6E8A-4147-A177-3AD203B41FA5}">
                      <a16:colId xmlns:a16="http://schemas.microsoft.com/office/drawing/2014/main" val="20004"/>
                    </a:ext>
                  </a:extLst>
                </a:gridCol>
              </a:tblGrid>
              <a:tr h="370840">
                <a:tc>
                  <a:txBody>
                    <a:bodyPr/>
                    <a:lstStyle/>
                    <a:p>
                      <a:pPr marL="0" algn="ctr" defTabSz="914400" rtl="0" eaLnBrk="1" latinLnBrk="0" hangingPunct="1"/>
                      <a:endParaRPr lang="en-AU" sz="1100" b="1" kern="1200" dirty="0">
                        <a:solidFill>
                          <a:schemeClr val="tx1"/>
                        </a:solidFill>
                        <a:latin typeface="+mn-lt"/>
                        <a:ea typeface="+mn-ea"/>
                        <a:cs typeface="+mn-cs"/>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Key people / parties</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Role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RACI</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Oversight</a:t>
                      </a:r>
                      <a:r>
                        <a:rPr lang="en-AU" sz="1100" baseline="0" dirty="0">
                          <a:solidFill>
                            <a:schemeClr val="tx1"/>
                          </a:solidFill>
                        </a:rPr>
                        <a:t> and reporting lines</a:t>
                      </a:r>
                      <a:endParaRPr lang="en-AU" sz="1100" dirty="0">
                        <a:solidFill>
                          <a:schemeClr val="tx1"/>
                        </a:solidFill>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370840">
                <a:tc>
                  <a:txBody>
                    <a:bodyPr/>
                    <a:lstStyle/>
                    <a:p>
                      <a:pPr algn="ctr"/>
                      <a:endParaRPr lang="en-AU" sz="900" b="1" i="1" dirty="0">
                        <a:solidFill>
                          <a:schemeClr val="tx1"/>
                        </a:solidFill>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900" i="1" dirty="0">
                          <a:solidFill>
                            <a:schemeClr val="tx1"/>
                          </a:solidFill>
                        </a:rPr>
                        <a:t>Who</a:t>
                      </a:r>
                      <a:r>
                        <a:rPr lang="en-AU" sz="900" i="1" baseline="0" dirty="0">
                          <a:solidFill>
                            <a:schemeClr val="tx1"/>
                          </a:solidFill>
                        </a:rPr>
                        <a:t> makes up this group?</a:t>
                      </a:r>
                      <a:endParaRPr lang="en-AU" sz="900" i="1" dirty="0">
                        <a:solidFill>
                          <a:schemeClr val="tx1"/>
                        </a:solidFill>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algn="ctr"/>
                      <a:r>
                        <a:rPr lang="en-AU" sz="900" i="1" dirty="0">
                          <a:solidFill>
                            <a:schemeClr val="tx1"/>
                          </a:solidFill>
                        </a:rPr>
                        <a:t>What is their role in the SBN Tanzania?</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algn="ctr"/>
                      <a:r>
                        <a:rPr lang="en-AU" sz="700" i="1" dirty="0">
                          <a:solidFill>
                            <a:schemeClr val="tx1"/>
                          </a:solidFill>
                        </a:rPr>
                        <a:t>What is their level of responsibility for the SBN’s progress in Tanzania?</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algn="ctr"/>
                      <a:r>
                        <a:rPr lang="en-AU" sz="900" i="1" dirty="0">
                          <a:solidFill>
                            <a:schemeClr val="tx1"/>
                          </a:solidFill>
                        </a:rPr>
                        <a:t>Who do they report to</a:t>
                      </a:r>
                      <a:r>
                        <a:rPr lang="en-AU" sz="900" i="1" baseline="0" dirty="0">
                          <a:solidFill>
                            <a:schemeClr val="tx1"/>
                          </a:solidFill>
                        </a:rPr>
                        <a:t> and / or provide oversight for?</a:t>
                      </a:r>
                      <a:endParaRPr lang="en-AU" sz="900" i="1" dirty="0">
                        <a:solidFill>
                          <a:schemeClr val="tx1"/>
                        </a:solidFill>
                      </a:endParaRP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extLst>
                  <a:ext uri="{0D108BD9-81ED-4DB2-BD59-A6C34878D82A}">
                    <a16:rowId xmlns:a16="http://schemas.microsoft.com/office/drawing/2014/main" val="10001"/>
                  </a:ext>
                </a:extLst>
              </a:tr>
              <a:tr h="370840">
                <a:tc>
                  <a:txBody>
                    <a:bodyPr/>
                    <a:lstStyle/>
                    <a:p>
                      <a:pPr algn="ctr"/>
                      <a:r>
                        <a:rPr lang="en-AU" sz="1050" b="1" baseline="0" dirty="0">
                          <a:solidFill>
                            <a:schemeClr val="tx1"/>
                          </a:solidFill>
                        </a:rPr>
                        <a:t>SBN Global co-facilitators</a:t>
                      </a:r>
                      <a:endParaRPr lang="en-AU" sz="1050" b="1" dirty="0">
                        <a:solidFill>
                          <a:schemeClr val="tx1"/>
                        </a:solidFill>
                      </a:endParaRPr>
                    </a:p>
                  </a:txBody>
                  <a:tcP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r>
                        <a:rPr lang="en-AU" sz="900" dirty="0">
                          <a:solidFill>
                            <a:schemeClr val="tx1"/>
                          </a:solidFill>
                        </a:rPr>
                        <a:t>World</a:t>
                      </a:r>
                      <a:r>
                        <a:rPr lang="en-AU" sz="900" baseline="0" dirty="0">
                          <a:solidFill>
                            <a:schemeClr val="tx1"/>
                          </a:solidFill>
                        </a:rPr>
                        <a:t> Food Programme (WFP) and the Global Alliance for Improved Nutrition (GAIN)</a:t>
                      </a:r>
                      <a:endParaRPr lang="en-AU" sz="900" dirty="0">
                        <a:solidFill>
                          <a:schemeClr val="tx1"/>
                        </a:solidFill>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Provide</a:t>
                      </a:r>
                      <a:r>
                        <a:rPr lang="en-AU" sz="900" kern="1200" baseline="0" dirty="0">
                          <a:solidFill>
                            <a:schemeClr val="tx1"/>
                          </a:solidFill>
                          <a:latin typeface="+mn-lt"/>
                          <a:ea typeface="+mn-ea"/>
                          <a:cs typeface="+mn-cs"/>
                        </a:rPr>
                        <a:t> high level support as part of the broader SUN Movement</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b="1" kern="1200" dirty="0">
                          <a:solidFill>
                            <a:schemeClr val="tx1"/>
                          </a:solidFill>
                          <a:latin typeface="+mn-lt"/>
                          <a:ea typeface="+mn-ea"/>
                          <a:cs typeface="+mn-cs"/>
                        </a:rPr>
                        <a:t>I</a:t>
                      </a:r>
                      <a:r>
                        <a:rPr lang="en-AU" sz="900" kern="1200" dirty="0">
                          <a:solidFill>
                            <a:schemeClr val="tx1"/>
                          </a:solidFill>
                          <a:latin typeface="+mn-lt"/>
                          <a:ea typeface="+mn-ea"/>
                          <a:cs typeface="+mn-cs"/>
                        </a:rPr>
                        <a:t> </a:t>
                      </a:r>
                      <a:r>
                        <a:rPr lang="en-AU" sz="900" i="1" kern="1200" dirty="0">
                          <a:solidFill>
                            <a:schemeClr val="tx1"/>
                          </a:solidFill>
                          <a:latin typeface="+mn-lt"/>
                          <a:ea typeface="+mn-ea"/>
                          <a:cs typeface="+mn-cs"/>
                        </a:rPr>
                        <a:t>(Informed)</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WFP</a:t>
                      </a:r>
                      <a:r>
                        <a:rPr lang="en-AU" sz="900" kern="1200" baseline="0" dirty="0">
                          <a:solidFill>
                            <a:schemeClr val="tx1"/>
                          </a:solidFill>
                          <a:latin typeface="+mn-lt"/>
                          <a:ea typeface="+mn-ea"/>
                          <a:cs typeface="+mn-cs"/>
                        </a:rPr>
                        <a:t> &amp; GAIN are represented in the global SBN Advisory Group by Ertharin Cousin &amp; Jay Aldous (WFP) &amp; Marc Van Ameringen (GAIN)</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AU" sz="1050" b="1" dirty="0">
                          <a:solidFill>
                            <a:schemeClr val="tx1"/>
                          </a:solidFill>
                        </a:rPr>
                        <a:t>SBN Global Advisory Group</a:t>
                      </a:r>
                      <a:r>
                        <a:rPr lang="en-AU" sz="1050" b="1" baseline="0" dirty="0">
                          <a:solidFill>
                            <a:schemeClr val="tx1"/>
                          </a:solidFill>
                        </a:rPr>
                        <a:t> and Team</a:t>
                      </a:r>
                      <a:endParaRPr lang="en-AU" sz="1050" b="1" dirty="0">
                        <a:solidFill>
                          <a:schemeClr val="tx1"/>
                        </a:solidFill>
                      </a:endParaRPr>
                    </a:p>
                  </a:txBody>
                  <a:tcP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85725" indent="-85725" algn="l" defTabSz="914400" rtl="0" eaLnBrk="1" latinLnBrk="0" hangingPunct="1">
                        <a:buFont typeface="Arial" panose="020B0604020202020204" pitchFamily="34" charset="0"/>
                        <a:buChar char="•"/>
                      </a:pPr>
                      <a:r>
                        <a:rPr lang="en-AU" sz="900" kern="1200" dirty="0">
                          <a:solidFill>
                            <a:schemeClr val="tx1"/>
                          </a:solidFill>
                          <a:latin typeface="+mn-lt"/>
                          <a:ea typeface="+mn-ea"/>
                          <a:cs typeface="+mn-cs"/>
                        </a:rPr>
                        <a:t>Advisory Group comprised of several senior business leaders, WFP &amp; GAIN directors</a:t>
                      </a:r>
                    </a:p>
                    <a:p>
                      <a:pPr marL="85725" indent="-85725">
                        <a:buFont typeface="Arial" panose="020B0604020202020204" pitchFamily="34" charset="0"/>
                        <a:buChar char="•"/>
                      </a:pPr>
                      <a:r>
                        <a:rPr lang="en-AU" sz="900" dirty="0">
                          <a:solidFill>
                            <a:schemeClr val="tx1"/>
                          </a:solidFill>
                        </a:rPr>
                        <a:t>Jonathan</a:t>
                      </a:r>
                      <a:r>
                        <a:rPr lang="en-AU" sz="900" baseline="0" dirty="0">
                          <a:solidFill>
                            <a:schemeClr val="tx1"/>
                          </a:solidFill>
                        </a:rPr>
                        <a:t> Tench leads the global team, based at GAIN London</a:t>
                      </a:r>
                      <a:endParaRPr lang="en-AU" sz="900" dirty="0">
                        <a:solidFill>
                          <a:schemeClr val="tx1"/>
                        </a:solidFill>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Determine</a:t>
                      </a:r>
                      <a:r>
                        <a:rPr lang="en-AU" sz="900" kern="1200" baseline="0" dirty="0">
                          <a:solidFill>
                            <a:schemeClr val="tx1"/>
                          </a:solidFill>
                          <a:latin typeface="+mn-lt"/>
                          <a:ea typeface="+mn-ea"/>
                          <a:cs typeface="+mn-cs"/>
                        </a:rPr>
                        <a:t> the strategic direction of the Network at a global level and collectively coordinate the efforts of member countries</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b="1" kern="1200" dirty="0">
                          <a:solidFill>
                            <a:schemeClr val="tx1"/>
                          </a:solidFill>
                          <a:latin typeface="+mn-lt"/>
                          <a:ea typeface="+mn-ea"/>
                          <a:cs typeface="+mn-cs"/>
                        </a:rPr>
                        <a:t>C</a:t>
                      </a:r>
                      <a:r>
                        <a:rPr lang="en-AU" sz="900" kern="1200" dirty="0">
                          <a:solidFill>
                            <a:schemeClr val="tx1"/>
                          </a:solidFill>
                          <a:latin typeface="+mn-lt"/>
                          <a:ea typeface="+mn-ea"/>
                          <a:cs typeface="+mn-cs"/>
                        </a:rPr>
                        <a:t> </a:t>
                      </a:r>
                      <a:r>
                        <a:rPr lang="en-AU" sz="900" i="1" kern="1200" dirty="0">
                          <a:solidFill>
                            <a:schemeClr val="tx1"/>
                          </a:solidFill>
                          <a:latin typeface="+mn-lt"/>
                          <a:ea typeface="+mn-ea"/>
                          <a:cs typeface="+mn-cs"/>
                        </a:rPr>
                        <a:t>(Consulted).</a:t>
                      </a:r>
                      <a:r>
                        <a:rPr lang="en-AU" sz="900" i="1" kern="1200" baseline="0" dirty="0">
                          <a:solidFill>
                            <a:schemeClr val="tx1"/>
                          </a:solidFill>
                          <a:latin typeface="+mn-lt"/>
                          <a:ea typeface="+mn-ea"/>
                          <a:cs typeface="+mn-cs"/>
                        </a:rPr>
                        <a:t> </a:t>
                      </a:r>
                      <a:r>
                        <a:rPr lang="en-AU" sz="900" i="0" kern="1200" baseline="0" dirty="0">
                          <a:solidFill>
                            <a:schemeClr val="tx1"/>
                          </a:solidFill>
                          <a:latin typeface="+mn-lt"/>
                          <a:ea typeface="+mn-ea"/>
                          <a:cs typeface="+mn-cs"/>
                        </a:rPr>
                        <a:t>The opinions and guidance of the global team is sought regularly</a:t>
                      </a:r>
                      <a:endParaRPr lang="en-AU" sz="900" i="1"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SBN Global team reports directly to the Advisory</a:t>
                      </a:r>
                      <a:r>
                        <a:rPr lang="en-AU" sz="900" kern="1200" baseline="0" dirty="0">
                          <a:solidFill>
                            <a:schemeClr val="tx1"/>
                          </a:solidFill>
                          <a:latin typeface="+mn-lt"/>
                          <a:ea typeface="+mn-ea"/>
                          <a:cs typeface="+mn-cs"/>
                        </a:rPr>
                        <a:t> Group and relevant stakeholders within GAIN and WFP</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AU" sz="1050" b="1" kern="1200" dirty="0">
                          <a:solidFill>
                            <a:schemeClr val="tx1"/>
                          </a:solidFill>
                          <a:latin typeface="+mn-lt"/>
                          <a:ea typeface="+mn-ea"/>
                          <a:cs typeface="+mn-cs"/>
                        </a:rPr>
                        <a:t>Prime Minister’s Office (PMO)</a:t>
                      </a:r>
                    </a:p>
                  </a:txBody>
                  <a:tcP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85725" indent="-85725" algn="l" defTabSz="914400" rtl="0" eaLnBrk="1" latinLnBrk="0" hangingPunct="1">
                        <a:buFont typeface="Arial" panose="020B0604020202020204" pitchFamily="34" charset="0"/>
                        <a:buChar char="•"/>
                      </a:pPr>
                      <a:r>
                        <a:rPr lang="en-AU" sz="900" kern="1200" baseline="0" dirty="0">
                          <a:solidFill>
                            <a:schemeClr val="tx1"/>
                          </a:solidFill>
                          <a:latin typeface="+mn-lt"/>
                          <a:ea typeface="+mn-ea"/>
                          <a:cs typeface="+mn-cs"/>
                        </a:rPr>
                        <a:t>Director of Government Business and SUN Movement, SBN </a:t>
                      </a:r>
                      <a:r>
                        <a:rPr lang="en-AU" sz="900" kern="1200" baseline="0">
                          <a:solidFill>
                            <a:schemeClr val="tx1"/>
                          </a:solidFill>
                          <a:latin typeface="+mn-lt"/>
                          <a:ea typeface="+mn-ea"/>
                          <a:cs typeface="+mn-cs"/>
                        </a:rPr>
                        <a:t>focal point</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Government body leading the efforts of SBN in Tanzania</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b="1" kern="1200" dirty="0">
                          <a:solidFill>
                            <a:schemeClr val="tx1"/>
                          </a:solidFill>
                          <a:latin typeface="+mn-lt"/>
                          <a:ea typeface="+mn-ea"/>
                          <a:cs typeface="+mn-cs"/>
                        </a:rPr>
                        <a:t>C</a:t>
                      </a:r>
                      <a:r>
                        <a:rPr lang="en-AU" sz="900" kern="1200" dirty="0">
                          <a:solidFill>
                            <a:schemeClr val="tx1"/>
                          </a:solidFill>
                          <a:latin typeface="+mn-lt"/>
                          <a:ea typeface="+mn-ea"/>
                          <a:cs typeface="+mn-cs"/>
                        </a:rPr>
                        <a:t> </a:t>
                      </a:r>
                      <a:r>
                        <a:rPr lang="en-AU" sz="900" i="1" kern="1200" dirty="0">
                          <a:solidFill>
                            <a:schemeClr val="tx1"/>
                          </a:solidFill>
                          <a:latin typeface="+mn-lt"/>
                          <a:ea typeface="+mn-ea"/>
                          <a:cs typeface="+mn-cs"/>
                        </a:rPr>
                        <a:t>(Consulted)</a:t>
                      </a:r>
                      <a:r>
                        <a:rPr lang="en-AU" sz="900" kern="1200" dirty="0">
                          <a:solidFill>
                            <a:schemeClr val="tx1"/>
                          </a:solidFill>
                          <a:latin typeface="+mn-lt"/>
                          <a:ea typeface="+mn-ea"/>
                          <a:cs typeface="+mn-cs"/>
                        </a:rPr>
                        <a:t>. Input</a:t>
                      </a:r>
                      <a:r>
                        <a:rPr lang="en-AU" sz="900" kern="1200" baseline="0" dirty="0">
                          <a:solidFill>
                            <a:schemeClr val="tx1"/>
                          </a:solidFill>
                          <a:latin typeface="+mn-lt"/>
                          <a:ea typeface="+mn-ea"/>
                          <a:cs typeface="+mn-cs"/>
                        </a:rPr>
                        <a:t> is sought on a regular basis</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Leading government body for SUN. Oversees all SUN</a:t>
                      </a:r>
                      <a:r>
                        <a:rPr lang="en-AU" sz="900" kern="1200" baseline="0" dirty="0">
                          <a:solidFill>
                            <a:schemeClr val="tx1"/>
                          </a:solidFill>
                          <a:latin typeface="+mn-lt"/>
                          <a:ea typeface="+mn-ea"/>
                          <a:cs typeface="+mn-cs"/>
                        </a:rPr>
                        <a:t> initiatives in Tanzania and reports to the Prime Minister</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AU" sz="1050" b="1" dirty="0">
                          <a:solidFill>
                            <a:schemeClr val="tx1"/>
                          </a:solidFill>
                        </a:rPr>
                        <a:t>Tanzania Food and Nutrition Centre (TFNC)</a:t>
                      </a:r>
                    </a:p>
                  </a:txBody>
                  <a:tcP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85725" indent="-85725" algn="l" defTabSz="914400" rtl="0" eaLnBrk="1" latinLnBrk="0" hangingPunct="1">
                        <a:buFont typeface="Arial" panose="020B0604020202020204" pitchFamily="34" charset="0"/>
                        <a:buChar char="•"/>
                      </a:pPr>
                      <a:r>
                        <a:rPr lang="en-AU" sz="900" kern="1200" dirty="0" err="1">
                          <a:solidFill>
                            <a:schemeClr val="tx1"/>
                          </a:solidFill>
                          <a:latin typeface="+mn-lt"/>
                          <a:ea typeface="+mn-ea"/>
                          <a:cs typeface="+mn-cs"/>
                        </a:rPr>
                        <a:t>Joyceline</a:t>
                      </a:r>
                      <a:r>
                        <a:rPr lang="en-AU" sz="900" kern="1200" baseline="0" dirty="0">
                          <a:solidFill>
                            <a:schemeClr val="tx1"/>
                          </a:solidFill>
                          <a:latin typeface="+mn-lt"/>
                          <a:ea typeface="+mn-ea"/>
                          <a:cs typeface="+mn-cs"/>
                        </a:rPr>
                        <a:t> </a:t>
                      </a:r>
                      <a:r>
                        <a:rPr lang="en-AU" sz="900" kern="1200" baseline="0" dirty="0" err="1">
                          <a:solidFill>
                            <a:schemeClr val="tx1"/>
                          </a:solidFill>
                          <a:latin typeface="+mn-lt"/>
                          <a:ea typeface="+mn-ea"/>
                          <a:cs typeface="+mn-cs"/>
                        </a:rPr>
                        <a:t>Kaganda</a:t>
                      </a:r>
                      <a:r>
                        <a:rPr lang="en-AU" sz="900" kern="1200" baseline="0" dirty="0">
                          <a:solidFill>
                            <a:schemeClr val="tx1"/>
                          </a:solidFill>
                          <a:latin typeface="+mn-lt"/>
                          <a:ea typeface="+mn-ea"/>
                          <a:cs typeface="+mn-cs"/>
                        </a:rPr>
                        <a:t> (incumbent MD)</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Independent</a:t>
                      </a:r>
                      <a:r>
                        <a:rPr lang="en-AU" sz="900" kern="1200" baseline="0" dirty="0">
                          <a:solidFill>
                            <a:schemeClr val="tx1"/>
                          </a:solidFill>
                          <a:latin typeface="+mn-lt"/>
                          <a:ea typeface="+mn-ea"/>
                          <a:cs typeface="+mn-cs"/>
                        </a:rPr>
                        <a:t> government body responsible for implementing major public nutrition initiatives</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b="1" kern="1200" dirty="0">
                          <a:solidFill>
                            <a:schemeClr val="tx1"/>
                          </a:solidFill>
                          <a:latin typeface="+mn-lt"/>
                          <a:ea typeface="+mn-ea"/>
                          <a:cs typeface="+mn-cs"/>
                        </a:rPr>
                        <a:t>I </a:t>
                      </a:r>
                      <a:r>
                        <a:rPr lang="en-AU" sz="900" i="1" kern="1200" dirty="0">
                          <a:solidFill>
                            <a:schemeClr val="tx1"/>
                          </a:solidFill>
                          <a:latin typeface="+mn-lt"/>
                          <a:ea typeface="+mn-ea"/>
                          <a:cs typeface="+mn-cs"/>
                        </a:rPr>
                        <a:t>(Informed).</a:t>
                      </a:r>
                      <a:r>
                        <a:rPr lang="en-AU" sz="900" i="1" kern="1200" baseline="0" dirty="0">
                          <a:solidFill>
                            <a:schemeClr val="tx1"/>
                          </a:solidFill>
                          <a:latin typeface="+mn-lt"/>
                          <a:ea typeface="+mn-ea"/>
                          <a:cs typeface="+mn-cs"/>
                        </a:rPr>
                        <a:t> </a:t>
                      </a:r>
                      <a:r>
                        <a:rPr lang="en-AU" sz="900" kern="1200" baseline="0" dirty="0">
                          <a:solidFill>
                            <a:schemeClr val="tx1"/>
                          </a:solidFill>
                          <a:latin typeface="+mn-lt"/>
                          <a:ea typeface="+mn-ea"/>
                          <a:cs typeface="+mn-cs"/>
                        </a:rPr>
                        <a:t>Kept up to date on progress</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Within</a:t>
                      </a:r>
                      <a:r>
                        <a:rPr lang="en-AU" sz="900" kern="1200" baseline="0" dirty="0">
                          <a:solidFill>
                            <a:schemeClr val="tx1"/>
                          </a:solidFill>
                          <a:latin typeface="+mn-lt"/>
                          <a:ea typeface="+mn-ea"/>
                          <a:cs typeface="+mn-cs"/>
                        </a:rPr>
                        <a:t> the remit of, but independent from, the Ministry of Health. Reports to the Minister of Health</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AU" sz="1050" b="1" dirty="0">
                          <a:solidFill>
                            <a:schemeClr val="tx1"/>
                          </a:solidFill>
                        </a:rPr>
                        <a:t>SBN</a:t>
                      </a:r>
                      <a:r>
                        <a:rPr lang="en-AU" sz="1050" b="1" baseline="0" dirty="0">
                          <a:solidFill>
                            <a:schemeClr val="tx1"/>
                          </a:solidFill>
                        </a:rPr>
                        <a:t> Tanzania Advisory Group</a:t>
                      </a:r>
                      <a:r>
                        <a:rPr lang="en-AU" sz="1050" b="1" baseline="0" dirty="0">
                          <a:solidFill>
                            <a:schemeClr val="accent1">
                              <a:lumMod val="50000"/>
                            </a:schemeClr>
                          </a:solidFill>
                        </a:rPr>
                        <a:t>*</a:t>
                      </a:r>
                      <a:endParaRPr lang="en-AU" sz="1050" b="1" dirty="0">
                        <a:solidFill>
                          <a:schemeClr val="accent1">
                            <a:lumMod val="50000"/>
                          </a:schemeClr>
                        </a:solidFill>
                      </a:endParaRPr>
                    </a:p>
                  </a:txBody>
                  <a:tcP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85725" indent="-85725" algn="l" defTabSz="914400" rtl="0" eaLnBrk="1" latinLnBrk="0" hangingPunct="1">
                        <a:buFont typeface="Arial" panose="020B0604020202020204" pitchFamily="34" charset="0"/>
                        <a:buChar char="•"/>
                      </a:pPr>
                      <a:r>
                        <a:rPr lang="en-AU" sz="900" kern="1200" dirty="0">
                          <a:solidFill>
                            <a:schemeClr val="tx1"/>
                          </a:solidFill>
                          <a:latin typeface="+mn-lt"/>
                          <a:ea typeface="+mn-ea"/>
                          <a:cs typeface="+mn-cs"/>
                        </a:rPr>
                        <a:t>Various</a:t>
                      </a:r>
                      <a:r>
                        <a:rPr lang="en-AU" sz="900" kern="1200" baseline="0" dirty="0">
                          <a:solidFill>
                            <a:schemeClr val="tx1"/>
                          </a:solidFill>
                          <a:latin typeface="+mn-lt"/>
                          <a:ea typeface="+mn-ea"/>
                          <a:cs typeface="+mn-cs"/>
                        </a:rPr>
                        <a:t> stakeholders as outlined on the following slide</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Meet quarterly to</a:t>
                      </a:r>
                      <a:r>
                        <a:rPr lang="en-AU" sz="900" kern="1200" baseline="0" dirty="0">
                          <a:solidFill>
                            <a:schemeClr val="tx1"/>
                          </a:solidFill>
                          <a:latin typeface="+mn-lt"/>
                          <a:ea typeface="+mn-ea"/>
                          <a:cs typeface="+mn-cs"/>
                        </a:rPr>
                        <a:t> provide strategic guidance and input</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b="1" kern="1200" dirty="0">
                          <a:solidFill>
                            <a:schemeClr val="tx1"/>
                          </a:solidFill>
                          <a:latin typeface="+mn-lt"/>
                          <a:ea typeface="+mn-ea"/>
                          <a:cs typeface="+mn-cs"/>
                        </a:rPr>
                        <a:t>C</a:t>
                      </a:r>
                      <a:r>
                        <a:rPr lang="en-AU" sz="900" kern="1200" dirty="0">
                          <a:solidFill>
                            <a:schemeClr val="tx1"/>
                          </a:solidFill>
                          <a:latin typeface="+mn-lt"/>
                          <a:ea typeface="+mn-ea"/>
                          <a:cs typeface="+mn-cs"/>
                        </a:rPr>
                        <a:t> </a:t>
                      </a:r>
                      <a:r>
                        <a:rPr lang="en-AU" sz="900" i="1" kern="1200" dirty="0">
                          <a:solidFill>
                            <a:schemeClr val="tx1"/>
                          </a:solidFill>
                          <a:latin typeface="+mn-lt"/>
                          <a:ea typeface="+mn-ea"/>
                          <a:cs typeface="+mn-cs"/>
                        </a:rPr>
                        <a:t>(Consulted). </a:t>
                      </a:r>
                      <a:r>
                        <a:rPr lang="en-AU" sz="900" kern="1200" dirty="0">
                          <a:solidFill>
                            <a:schemeClr val="tx1"/>
                          </a:solidFill>
                          <a:latin typeface="+mn-lt"/>
                          <a:ea typeface="+mn-ea"/>
                          <a:cs typeface="+mn-cs"/>
                        </a:rPr>
                        <a:t>Will transition to Accountable in future years (beyond 2018)</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No formal reporting lines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AU" sz="1050" b="1" dirty="0">
                          <a:solidFill>
                            <a:schemeClr val="tx1"/>
                          </a:solidFill>
                        </a:rPr>
                        <a:t>SBN Tanzania</a:t>
                      </a:r>
                      <a:r>
                        <a:rPr lang="en-AU" sz="1050" b="1" baseline="0" dirty="0">
                          <a:solidFill>
                            <a:schemeClr val="tx1"/>
                          </a:solidFill>
                        </a:rPr>
                        <a:t> team (within GAIN Tanzania)</a:t>
                      </a:r>
                      <a:endParaRPr lang="en-AU" sz="1050" b="1" dirty="0">
                        <a:solidFill>
                          <a:schemeClr val="tx1"/>
                        </a:solidFill>
                      </a:endParaRPr>
                    </a:p>
                  </a:txBody>
                  <a:tcP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85725" indent="-85725" algn="l" defTabSz="914400" rtl="0" eaLnBrk="1" latinLnBrk="0" hangingPunct="1">
                        <a:buFont typeface="Arial" panose="020B0604020202020204" pitchFamily="34" charset="0"/>
                        <a:buChar char="•"/>
                      </a:pPr>
                      <a:r>
                        <a:rPr lang="en-AU" sz="900" kern="1200" dirty="0" err="1">
                          <a:solidFill>
                            <a:schemeClr val="tx1"/>
                          </a:solidFill>
                          <a:latin typeface="+mn-lt"/>
                          <a:ea typeface="+mn-ea"/>
                          <a:cs typeface="+mn-cs"/>
                        </a:rPr>
                        <a:t>Enock</a:t>
                      </a:r>
                      <a:r>
                        <a:rPr lang="en-AU" sz="900" kern="1200" dirty="0">
                          <a:solidFill>
                            <a:schemeClr val="tx1"/>
                          </a:solidFill>
                          <a:latin typeface="+mn-lt"/>
                          <a:ea typeface="+mn-ea"/>
                          <a:cs typeface="+mn-cs"/>
                        </a:rPr>
                        <a:t> </a:t>
                      </a:r>
                      <a:r>
                        <a:rPr lang="en-AU" sz="900" kern="1200" dirty="0" err="1">
                          <a:solidFill>
                            <a:schemeClr val="tx1"/>
                          </a:solidFill>
                          <a:latin typeface="+mn-lt"/>
                          <a:ea typeface="+mn-ea"/>
                          <a:cs typeface="+mn-cs"/>
                        </a:rPr>
                        <a:t>Musinguzi</a:t>
                      </a:r>
                      <a:r>
                        <a:rPr lang="en-AU" sz="900" kern="1200" dirty="0">
                          <a:solidFill>
                            <a:schemeClr val="tx1"/>
                          </a:solidFill>
                          <a:latin typeface="+mn-lt"/>
                          <a:ea typeface="+mn-ea"/>
                          <a:cs typeface="+mn-cs"/>
                        </a:rPr>
                        <a:t> (Coordinator)</a:t>
                      </a:r>
                    </a:p>
                    <a:p>
                      <a:pPr marL="85725" indent="-85725" algn="l" defTabSz="914400" rtl="0" eaLnBrk="1" latinLnBrk="0" hangingPunct="1">
                        <a:buFont typeface="Arial" panose="020B0604020202020204" pitchFamily="34" charset="0"/>
                        <a:buChar char="•"/>
                      </a:pPr>
                      <a:r>
                        <a:rPr lang="en-AU" sz="900" kern="1200" baseline="0" dirty="0">
                          <a:solidFill>
                            <a:schemeClr val="tx1"/>
                          </a:solidFill>
                          <a:latin typeface="+mn-lt"/>
                          <a:ea typeface="+mn-ea"/>
                          <a:cs typeface="+mn-cs"/>
                        </a:rPr>
                        <a:t>Analyst (TBC)</a:t>
                      </a:r>
                    </a:p>
                    <a:p>
                      <a:pPr marL="85725" indent="-85725" algn="l" defTabSz="914400" rtl="0" eaLnBrk="1" latinLnBrk="0" hangingPunct="1">
                        <a:buFont typeface="Arial" panose="020B0604020202020204" pitchFamily="34" charset="0"/>
                        <a:buChar char="•"/>
                      </a:pPr>
                      <a:r>
                        <a:rPr lang="en-AU" sz="900" kern="1200" baseline="0" dirty="0">
                          <a:solidFill>
                            <a:schemeClr val="tx1"/>
                          </a:solidFill>
                          <a:latin typeface="+mn-lt"/>
                          <a:ea typeface="+mn-ea"/>
                          <a:cs typeface="+mn-cs"/>
                        </a:rPr>
                        <a:t>Ongoing interns and other support roles</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Coordinate</a:t>
                      </a:r>
                      <a:r>
                        <a:rPr lang="en-AU" sz="900" kern="1200" baseline="0" dirty="0">
                          <a:solidFill>
                            <a:schemeClr val="tx1"/>
                          </a:solidFill>
                          <a:latin typeface="+mn-lt"/>
                          <a:ea typeface="+mn-ea"/>
                          <a:cs typeface="+mn-cs"/>
                        </a:rPr>
                        <a:t> the activities of the Network on a day-to-day basis</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b="1" kern="1200" dirty="0">
                          <a:solidFill>
                            <a:schemeClr val="tx1"/>
                          </a:solidFill>
                          <a:latin typeface="+mn-lt"/>
                          <a:ea typeface="+mn-ea"/>
                          <a:cs typeface="+mn-cs"/>
                        </a:rPr>
                        <a:t>A</a:t>
                      </a:r>
                      <a:r>
                        <a:rPr lang="en-AU" sz="900" kern="1200" dirty="0">
                          <a:solidFill>
                            <a:schemeClr val="tx1"/>
                          </a:solidFill>
                          <a:latin typeface="+mn-lt"/>
                          <a:ea typeface="+mn-ea"/>
                          <a:cs typeface="+mn-cs"/>
                        </a:rPr>
                        <a:t> </a:t>
                      </a:r>
                      <a:r>
                        <a:rPr lang="en-AU" sz="900" i="1" kern="1200" dirty="0">
                          <a:solidFill>
                            <a:schemeClr val="tx1"/>
                          </a:solidFill>
                          <a:latin typeface="+mn-lt"/>
                          <a:ea typeface="+mn-ea"/>
                          <a:cs typeface="+mn-cs"/>
                        </a:rPr>
                        <a:t>(Accountable) </a:t>
                      </a:r>
                      <a:r>
                        <a:rPr lang="en-AU" sz="900" i="0" kern="1200" dirty="0">
                          <a:solidFill>
                            <a:schemeClr val="tx1"/>
                          </a:solidFill>
                          <a:latin typeface="+mn-lt"/>
                          <a:ea typeface="+mn-ea"/>
                          <a:cs typeface="+mn-cs"/>
                        </a:rPr>
                        <a:t>and </a:t>
                      </a:r>
                      <a:r>
                        <a:rPr lang="en-AU" sz="900" b="1" i="0" kern="1200" dirty="0">
                          <a:solidFill>
                            <a:schemeClr val="tx1"/>
                          </a:solidFill>
                          <a:latin typeface="+mn-lt"/>
                          <a:ea typeface="+mn-ea"/>
                          <a:cs typeface="+mn-cs"/>
                        </a:rPr>
                        <a:t>R</a:t>
                      </a:r>
                      <a:r>
                        <a:rPr lang="en-AU" sz="900" i="0" kern="1200" dirty="0">
                          <a:solidFill>
                            <a:schemeClr val="tx1"/>
                          </a:solidFill>
                          <a:latin typeface="+mn-lt"/>
                          <a:ea typeface="+mn-ea"/>
                          <a:cs typeface="+mn-cs"/>
                        </a:rPr>
                        <a:t> </a:t>
                      </a:r>
                      <a:r>
                        <a:rPr lang="en-AU" sz="900" i="1" kern="1200" dirty="0">
                          <a:solidFill>
                            <a:schemeClr val="tx1"/>
                          </a:solidFill>
                          <a:latin typeface="+mn-lt"/>
                          <a:ea typeface="+mn-ea"/>
                          <a:cs typeface="+mn-cs"/>
                        </a:rPr>
                        <a:t>(Responsible). </a:t>
                      </a:r>
                      <a:r>
                        <a:rPr lang="en-AU" sz="900" kern="1200" dirty="0">
                          <a:solidFill>
                            <a:schemeClr val="tx1"/>
                          </a:solidFill>
                          <a:latin typeface="+mn-lt"/>
                          <a:ea typeface="+mn-ea"/>
                          <a:cs typeface="+mn-cs"/>
                        </a:rPr>
                        <a:t>Accountable for the Network’s progress and responsible for day-to-day</a:t>
                      </a:r>
                      <a:r>
                        <a:rPr lang="en-AU" sz="900" kern="1200" baseline="0" dirty="0">
                          <a:solidFill>
                            <a:schemeClr val="tx1"/>
                          </a:solidFill>
                          <a:latin typeface="+mn-lt"/>
                          <a:ea typeface="+mn-ea"/>
                          <a:cs typeface="+mn-cs"/>
                        </a:rPr>
                        <a:t> management</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l" defTabSz="914400" rtl="0" eaLnBrk="1" latinLnBrk="0" hangingPunct="1">
                        <a:buFont typeface="Arial" panose="020B0604020202020204" pitchFamily="34" charset="0"/>
                        <a:buNone/>
                      </a:pPr>
                      <a:r>
                        <a:rPr lang="en-AU" sz="900" kern="1200" dirty="0">
                          <a:solidFill>
                            <a:schemeClr val="tx1"/>
                          </a:solidFill>
                          <a:latin typeface="+mn-lt"/>
                          <a:ea typeface="+mn-ea"/>
                          <a:cs typeface="+mn-cs"/>
                        </a:rPr>
                        <a:t>Reports</a:t>
                      </a:r>
                      <a:r>
                        <a:rPr lang="en-AU" sz="900" kern="1200" baseline="0" dirty="0">
                          <a:solidFill>
                            <a:schemeClr val="tx1"/>
                          </a:solidFill>
                          <a:latin typeface="+mn-lt"/>
                          <a:ea typeface="+mn-ea"/>
                          <a:cs typeface="+mn-cs"/>
                        </a:rPr>
                        <a:t> directly to the SBN Global team</a:t>
                      </a:r>
                      <a:endParaRPr lang="en-AU" sz="900" kern="1200" dirty="0">
                        <a:solidFill>
                          <a:schemeClr val="tx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0" name="Rectangle 9"/>
          <p:cNvSpPr/>
          <p:nvPr/>
        </p:nvSpPr>
        <p:spPr>
          <a:xfrm>
            <a:off x="299754" y="6089650"/>
            <a:ext cx="8717245"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50" dirty="0">
                <a:solidFill>
                  <a:schemeClr val="tx1">
                    <a:lumMod val="65000"/>
                    <a:lumOff val="35000"/>
                  </a:schemeClr>
                </a:solidFill>
              </a:rPr>
              <a:t>It is planned that the SBN Tanzania will eventually transition to a predominantly private sector led Network. As such, the above framework will be modified as roles and responsibilities change.</a:t>
            </a:r>
          </a:p>
          <a:p>
            <a:endParaRPr lang="en-AU" sz="200" dirty="0">
              <a:solidFill>
                <a:schemeClr val="tx1">
                  <a:lumMod val="65000"/>
                  <a:lumOff val="35000"/>
                </a:schemeClr>
              </a:solidFill>
            </a:endParaRPr>
          </a:p>
          <a:p>
            <a:r>
              <a:rPr lang="en-AU" sz="1000" i="1" dirty="0">
                <a:solidFill>
                  <a:schemeClr val="tx1">
                    <a:lumMod val="65000"/>
                    <a:lumOff val="35000"/>
                  </a:schemeClr>
                </a:solidFill>
              </a:rPr>
              <a:t>*Further details on the proposed Advisory Group are included on the following page </a:t>
            </a:r>
          </a:p>
        </p:txBody>
      </p:sp>
      <p:cxnSp>
        <p:nvCxnSpPr>
          <p:cNvPr id="12"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6. Governance &amp; resourcing</a:t>
            </a:r>
          </a:p>
        </p:txBody>
      </p:sp>
    </p:spTree>
    <p:extLst>
      <p:ext uri="{BB962C8B-B14F-4D97-AF65-F5344CB8AC3E}">
        <p14:creationId xmlns:p14="http://schemas.microsoft.com/office/powerpoint/2010/main" val="174506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67559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3200" b="1" i="1" dirty="0">
                <a:solidFill>
                  <a:schemeClr val="accent1">
                    <a:lumMod val="50000"/>
                  </a:schemeClr>
                </a:solidFill>
                <a:latin typeface="Georgia" panose="02040502050405020303" pitchFamily="18" charset="0"/>
              </a:rPr>
              <a:t>Contents</a:t>
            </a:r>
          </a:p>
        </p:txBody>
      </p:sp>
      <p:graphicFrame>
        <p:nvGraphicFramePr>
          <p:cNvPr id="7" name="Table 6"/>
          <p:cNvGraphicFramePr>
            <a:graphicFrameLocks noGrp="1"/>
          </p:cNvGraphicFramePr>
          <p:nvPr>
            <p:extLst>
              <p:ext uri="{D42A27DB-BD31-4B8C-83A1-F6EECF244321}">
                <p14:modId xmlns:p14="http://schemas.microsoft.com/office/powerpoint/2010/main" val="405363422"/>
              </p:ext>
            </p:extLst>
          </p:nvPr>
        </p:nvGraphicFramePr>
        <p:xfrm>
          <a:off x="378939" y="1455257"/>
          <a:ext cx="8501673" cy="4320000"/>
        </p:xfrm>
        <a:graphic>
          <a:graphicData uri="http://schemas.openxmlformats.org/drawingml/2006/table">
            <a:tbl>
              <a:tblPr firstRow="1" bandRow="1">
                <a:tableStyleId>{5C22544A-7EE6-4342-B048-85BDC9FD1C3A}</a:tableStyleId>
              </a:tblPr>
              <a:tblGrid>
                <a:gridCol w="903796">
                  <a:extLst>
                    <a:ext uri="{9D8B030D-6E8A-4147-A177-3AD203B41FA5}">
                      <a16:colId xmlns:a16="http://schemas.microsoft.com/office/drawing/2014/main" val="20000"/>
                    </a:ext>
                  </a:extLst>
                </a:gridCol>
                <a:gridCol w="6664477">
                  <a:extLst>
                    <a:ext uri="{9D8B030D-6E8A-4147-A177-3AD203B41FA5}">
                      <a16:colId xmlns:a16="http://schemas.microsoft.com/office/drawing/2014/main" val="20001"/>
                    </a:ext>
                  </a:extLst>
                </a:gridCol>
                <a:gridCol w="933400">
                  <a:extLst>
                    <a:ext uri="{9D8B030D-6E8A-4147-A177-3AD203B41FA5}">
                      <a16:colId xmlns:a16="http://schemas.microsoft.com/office/drawing/2014/main" val="20002"/>
                    </a:ext>
                  </a:extLst>
                </a:gridCol>
              </a:tblGrid>
              <a:tr h="360000">
                <a:tc>
                  <a:txBody>
                    <a:bodyPr/>
                    <a:lstStyle/>
                    <a:p>
                      <a:pPr algn="ctr"/>
                      <a:r>
                        <a:rPr lang="en-AU" sz="1600" dirty="0">
                          <a:solidFill>
                            <a:schemeClr val="tx1"/>
                          </a:solidFill>
                          <a:latin typeface="Georgia" panose="02040502050405020303" pitchFamily="18" charset="0"/>
                        </a:rPr>
                        <a:t>Section</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600" dirty="0">
                          <a:solidFill>
                            <a:schemeClr val="tx1"/>
                          </a:solidFill>
                          <a:latin typeface="Georgia" panose="02040502050405020303" pitchFamily="18" charset="0"/>
                        </a:rPr>
                        <a:t>Section Title</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600" dirty="0">
                          <a:solidFill>
                            <a:schemeClr val="tx1"/>
                          </a:solidFill>
                          <a:latin typeface="Georgia" panose="02040502050405020303" pitchFamily="18" charset="0"/>
                        </a:rPr>
                        <a:t>Page</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Background</a:t>
                      </a:r>
                      <a:r>
                        <a:rPr lang="en-AU" sz="1600" b="0" i="0" kern="1200" baseline="0" dirty="0">
                          <a:solidFill>
                            <a:schemeClr val="dk1"/>
                          </a:solidFill>
                          <a:latin typeface="Georgia" panose="02040502050405020303" pitchFamily="18" charset="0"/>
                          <a:ea typeface="+mn-ea"/>
                          <a:cs typeface="+mn-cs"/>
                        </a:rPr>
                        <a:t> &amp; Overview</a:t>
                      </a:r>
                      <a:endParaRPr lang="en-AU" sz="1600" b="0" i="0" kern="1200" dirty="0">
                        <a:solidFill>
                          <a:schemeClr val="dk1"/>
                        </a:solidFill>
                        <a:latin typeface="Georgia" panose="02040502050405020303" pitchFamily="18" charset="0"/>
                        <a:ea typeface="+mn-ea"/>
                        <a:cs typeface="+mn-cs"/>
                      </a:endParaRP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5</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Strategy on a Page (SOAP)</a:t>
                      </a: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12</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3</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The Strategy explained</a:t>
                      </a: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14</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gridSpan="2">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  Appendices</a:t>
                      </a:r>
                      <a:r>
                        <a:rPr lang="en-AU" sz="1600" b="0" i="0" kern="1200" baseline="0" dirty="0">
                          <a:solidFill>
                            <a:schemeClr val="dk1"/>
                          </a:solidFill>
                          <a:latin typeface="Georgia" panose="02040502050405020303" pitchFamily="18" charset="0"/>
                          <a:ea typeface="+mn-ea"/>
                          <a:cs typeface="+mn-cs"/>
                        </a:rPr>
                        <a:t>:</a:t>
                      </a:r>
                      <a:endParaRPr lang="en-AU" sz="1600" b="0" i="0" kern="1200" dirty="0">
                        <a:solidFill>
                          <a:schemeClr val="dk1"/>
                        </a:solidFill>
                        <a:latin typeface="Georgia" panose="02040502050405020303" pitchFamily="18" charset="0"/>
                        <a:ea typeface="+mn-ea"/>
                        <a:cs typeface="+mn-cs"/>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hMerge="1">
                  <a:txBody>
                    <a:bodyPr/>
                    <a:lstStyle/>
                    <a:p>
                      <a:pPr marL="0" indent="0" algn="l" defTabSz="914400" rtl="0" eaLnBrk="1" latinLnBrk="0" hangingPunct="1">
                        <a:buFont typeface="Arial" panose="020B0604020202020204" pitchFamily="34" charset="0"/>
                        <a:buNone/>
                      </a:pPr>
                      <a:endParaRPr lang="en-AU" sz="1600" b="0" i="0" kern="1200" dirty="0">
                        <a:solidFill>
                          <a:schemeClr val="dk1"/>
                        </a:solidFill>
                        <a:latin typeface="Georgia" panose="02040502050405020303" pitchFamily="18" charset="0"/>
                        <a:ea typeface="+mn-ea"/>
                        <a:cs typeface="+mn-cs"/>
                      </a:endParaRP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30</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A1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Timeline &amp; current activities</a:t>
                      </a: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31</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A2</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The big picture</a:t>
                      </a: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35</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A3</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Governance &amp; resourcing</a:t>
                      </a: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37</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A4</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Membership</a:t>
                      </a:r>
                      <a:r>
                        <a:rPr lang="en-AU" sz="1600" b="0" i="0" kern="1200" baseline="0" dirty="0">
                          <a:solidFill>
                            <a:schemeClr val="dk1"/>
                          </a:solidFill>
                          <a:latin typeface="Georgia" panose="02040502050405020303" pitchFamily="18" charset="0"/>
                          <a:ea typeface="+mn-ea"/>
                          <a:cs typeface="+mn-cs"/>
                        </a:rPr>
                        <a:t> platform</a:t>
                      </a:r>
                      <a:endParaRPr lang="en-AU" sz="1600" b="0" i="0" kern="1200" dirty="0">
                        <a:solidFill>
                          <a:schemeClr val="dk1"/>
                        </a:solidFill>
                        <a:latin typeface="Georgia" panose="02040502050405020303" pitchFamily="18" charset="0"/>
                        <a:ea typeface="+mn-ea"/>
                        <a:cs typeface="+mn-cs"/>
                      </a:endParaRP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42</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A5</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Budget &amp; funding</a:t>
                      </a: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47</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A6</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Alignment &amp; contribution</a:t>
                      </a:r>
                      <a:r>
                        <a:rPr lang="en-AU" sz="1600" b="0" i="0" kern="1200" baseline="0" dirty="0">
                          <a:solidFill>
                            <a:schemeClr val="dk1"/>
                          </a:solidFill>
                          <a:latin typeface="Georgia" panose="02040502050405020303" pitchFamily="18" charset="0"/>
                          <a:ea typeface="+mn-ea"/>
                          <a:cs typeface="+mn-cs"/>
                        </a:rPr>
                        <a:t> to national nutrition goals</a:t>
                      </a:r>
                      <a:endParaRPr lang="en-AU" sz="1600" b="0" i="0" kern="1200" dirty="0">
                        <a:solidFill>
                          <a:schemeClr val="dk1"/>
                        </a:solidFill>
                        <a:latin typeface="Georgia" panose="02040502050405020303" pitchFamily="18" charset="0"/>
                        <a:ea typeface="+mn-ea"/>
                        <a:cs typeface="+mn-cs"/>
                      </a:endParaRP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50</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dirty="0">
                          <a:latin typeface="Georgia" panose="02040502050405020303" pitchFamily="18" charset="0"/>
                        </a:rPr>
                        <a:t>A7</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indent="0" algn="l" defTabSz="914400" rtl="0" eaLnBrk="1" latinLnBrk="0" hangingPunct="1">
                        <a:buFont typeface="Arial" panose="020B0604020202020204" pitchFamily="34" charset="0"/>
                        <a:buNone/>
                      </a:pPr>
                      <a:r>
                        <a:rPr lang="en-AU" sz="1600" b="0" i="0" kern="1200" dirty="0">
                          <a:solidFill>
                            <a:schemeClr val="dk1"/>
                          </a:solidFill>
                          <a:latin typeface="Georgia" panose="02040502050405020303" pitchFamily="18" charset="0"/>
                          <a:ea typeface="+mn-ea"/>
                          <a:cs typeface="+mn-cs"/>
                        </a:rPr>
                        <a:t>The nutrition private sector</a:t>
                      </a:r>
                    </a:p>
                  </a:txBody>
                  <a:tcPr marL="72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AU" sz="1600" b="0" i="0" kern="1200" dirty="0">
                          <a:solidFill>
                            <a:schemeClr val="tx1"/>
                          </a:solidFill>
                          <a:latin typeface="Georgia" panose="02040502050405020303" pitchFamily="18" charset="0"/>
                          <a:ea typeface="+mn-ea"/>
                          <a:cs typeface="+mn-cs"/>
                        </a:rPr>
                        <a:t>53</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cxnSp>
        <p:nvCxnSpPr>
          <p:cNvPr id="8"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2559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4"/>
            <a:ext cx="8555459" cy="9271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SBN Tanzania Advisory Group</a:t>
            </a:r>
          </a:p>
          <a:p>
            <a:pPr algn="l">
              <a:lnSpc>
                <a:spcPct val="100000"/>
              </a:lnSpc>
            </a:pPr>
            <a:r>
              <a:rPr lang="en-AU" sz="1800" dirty="0">
                <a:latin typeface="Georgia" panose="02040502050405020303" pitchFamily="18" charset="0"/>
              </a:rPr>
              <a:t>Terms of reference</a:t>
            </a:r>
          </a:p>
        </p:txBody>
      </p:sp>
      <p:sp>
        <p:nvSpPr>
          <p:cNvPr id="6" name="Rectangle 5"/>
          <p:cNvSpPr/>
          <p:nvPr/>
        </p:nvSpPr>
        <p:spPr>
          <a:xfrm>
            <a:off x="325154" y="1225540"/>
            <a:ext cx="8609248" cy="438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900" b="1" dirty="0">
                <a:solidFill>
                  <a:schemeClr val="tx1"/>
                </a:solidFill>
              </a:rPr>
              <a:t>Purpose:</a:t>
            </a:r>
          </a:p>
          <a:p>
            <a:pPr marL="177800" indent="-177800">
              <a:buFont typeface="Arial" panose="020B0604020202020204" pitchFamily="34" charset="0"/>
              <a:buChar char="•"/>
            </a:pPr>
            <a:r>
              <a:rPr lang="en-AU" sz="900" dirty="0">
                <a:solidFill>
                  <a:schemeClr val="tx1"/>
                </a:solidFill>
              </a:rPr>
              <a:t>To provide strategic guidance to the SUN Business Network in Tanzania and to champion the role of the private sector in scaling up nutrition</a:t>
            </a:r>
          </a:p>
        </p:txBody>
      </p:sp>
      <p:sp>
        <p:nvSpPr>
          <p:cNvPr id="8" name="Rectangle 7"/>
          <p:cNvSpPr/>
          <p:nvPr/>
        </p:nvSpPr>
        <p:spPr>
          <a:xfrm>
            <a:off x="325154" y="1578065"/>
            <a:ext cx="4885021" cy="167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900" b="1" dirty="0">
                <a:solidFill>
                  <a:schemeClr val="tx1"/>
                </a:solidFill>
              </a:rPr>
              <a:t>Scope – </a:t>
            </a:r>
            <a:r>
              <a:rPr lang="en-AU" sz="900" i="1" dirty="0">
                <a:solidFill>
                  <a:schemeClr val="tx1"/>
                </a:solidFill>
              </a:rPr>
              <a:t>Collectively, the Advisory Group’s role is to:</a:t>
            </a:r>
          </a:p>
          <a:p>
            <a:pPr marL="177800" lvl="0" indent="-177800">
              <a:buFont typeface="Arial" panose="020B0604020202020204" pitchFamily="34" charset="0"/>
              <a:buChar char="•"/>
            </a:pPr>
            <a:r>
              <a:rPr lang="en-GB" sz="900" dirty="0">
                <a:solidFill>
                  <a:schemeClr val="tx1"/>
                </a:solidFill>
              </a:rPr>
              <a:t>Mobilise business in support of the SUN Movement</a:t>
            </a:r>
            <a:r>
              <a:rPr lang="en-US" sz="900" dirty="0">
                <a:solidFill>
                  <a:schemeClr val="tx1"/>
                </a:solidFill>
              </a:rPr>
              <a:t> and support the network to: </a:t>
            </a:r>
            <a:endParaRPr lang="en-AU" sz="900" dirty="0">
              <a:solidFill>
                <a:schemeClr val="tx1"/>
              </a:solidFill>
            </a:endParaRPr>
          </a:p>
          <a:p>
            <a:pPr marL="635000" lvl="2" indent="-177800">
              <a:buFont typeface="Arial" panose="020B0604020202020204" pitchFamily="34" charset="0"/>
              <a:buChar char="•"/>
            </a:pPr>
            <a:r>
              <a:rPr lang="en-US" sz="900" dirty="0">
                <a:solidFill>
                  <a:schemeClr val="tx1"/>
                </a:solidFill>
              </a:rPr>
              <a:t>Recruit new companies to the Network</a:t>
            </a:r>
            <a:endParaRPr lang="en-AU" sz="900" dirty="0">
              <a:solidFill>
                <a:schemeClr val="tx1"/>
              </a:solidFill>
            </a:endParaRPr>
          </a:p>
          <a:p>
            <a:pPr marL="635000" lvl="2" indent="-177800">
              <a:buFont typeface="Arial" panose="020B0604020202020204" pitchFamily="34" charset="0"/>
              <a:buChar char="•"/>
            </a:pPr>
            <a:r>
              <a:rPr lang="en-US" sz="900" dirty="0">
                <a:solidFill>
                  <a:schemeClr val="tx1"/>
                </a:solidFill>
              </a:rPr>
              <a:t>Develop its support for members</a:t>
            </a:r>
            <a:endParaRPr lang="en-AU" sz="900" dirty="0">
              <a:solidFill>
                <a:schemeClr val="tx1"/>
              </a:solidFill>
            </a:endParaRPr>
          </a:p>
          <a:p>
            <a:pPr marL="635000" lvl="1" indent="-177800">
              <a:buFont typeface="Arial" panose="020B0604020202020204" pitchFamily="34" charset="0"/>
              <a:buChar char="•"/>
            </a:pPr>
            <a:r>
              <a:rPr lang="en-US" sz="900" dirty="0">
                <a:solidFill>
                  <a:schemeClr val="tx1"/>
                </a:solidFill>
              </a:rPr>
              <a:t>Champion the role of business in a multi-stakeholder approach to scaling up nutrition at the regional and national level</a:t>
            </a:r>
            <a:endParaRPr lang="en-AU" sz="900" dirty="0">
              <a:solidFill>
                <a:schemeClr val="tx1"/>
              </a:solidFill>
            </a:endParaRPr>
          </a:p>
          <a:p>
            <a:pPr marL="635000" lvl="1" indent="-177800">
              <a:buFont typeface="Arial" panose="020B0604020202020204" pitchFamily="34" charset="0"/>
              <a:buChar char="•"/>
            </a:pPr>
            <a:r>
              <a:rPr lang="en-GB" sz="900" dirty="0">
                <a:solidFill>
                  <a:schemeClr val="tx1"/>
                </a:solidFill>
              </a:rPr>
              <a:t>Provide strategic advice on regional and national business and nutrition priorities </a:t>
            </a:r>
            <a:endParaRPr lang="en-AU" sz="900" dirty="0">
              <a:solidFill>
                <a:schemeClr val="tx1"/>
              </a:solidFill>
            </a:endParaRPr>
          </a:p>
        </p:txBody>
      </p:sp>
      <p:sp>
        <p:nvSpPr>
          <p:cNvPr id="9" name="Rectangle 8"/>
          <p:cNvSpPr/>
          <p:nvPr/>
        </p:nvSpPr>
        <p:spPr>
          <a:xfrm>
            <a:off x="5210175" y="1567478"/>
            <a:ext cx="3670438" cy="1542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900" b="1" dirty="0">
                <a:solidFill>
                  <a:schemeClr val="tx1"/>
                </a:solidFill>
              </a:rPr>
              <a:t>Accountability and decision making:</a:t>
            </a:r>
            <a:endParaRPr lang="en-AU" sz="900" i="1" dirty="0">
              <a:solidFill>
                <a:schemeClr val="tx1"/>
              </a:solidFill>
            </a:endParaRPr>
          </a:p>
          <a:p>
            <a:pPr marL="177800" indent="-177800">
              <a:buFont typeface="Arial" panose="020B0604020202020204" pitchFamily="34" charset="0"/>
              <a:buChar char="•"/>
            </a:pPr>
            <a:r>
              <a:rPr lang="en-AU" sz="900" dirty="0">
                <a:solidFill>
                  <a:schemeClr val="tx1"/>
                </a:solidFill>
              </a:rPr>
              <a:t>At this stage, it is proposed that the Advisory Group will not be accountable for the performance of the SUN Business Network</a:t>
            </a:r>
          </a:p>
          <a:p>
            <a:pPr marL="177800" indent="-177800">
              <a:buFont typeface="Arial" panose="020B0604020202020204" pitchFamily="34" charset="0"/>
              <a:buChar char="•"/>
            </a:pPr>
            <a:r>
              <a:rPr lang="en-GB" sz="900" dirty="0">
                <a:solidFill>
                  <a:schemeClr val="tx1"/>
                </a:solidFill>
              </a:rPr>
              <a:t>GAIN, WFP and the SBN Manager will retain management of the daily operations of the network, its </a:t>
            </a:r>
            <a:r>
              <a:rPr lang="en-GB" sz="900" dirty="0" err="1">
                <a:solidFill>
                  <a:schemeClr val="tx1"/>
                </a:solidFill>
              </a:rPr>
              <a:t>workplan</a:t>
            </a:r>
            <a:r>
              <a:rPr lang="en-GB" sz="900" dirty="0">
                <a:solidFill>
                  <a:schemeClr val="tx1"/>
                </a:solidFill>
              </a:rPr>
              <a:t>, budget and strategy.  Members will not be liable for the decisions and financing of the SUN Business Network in Tanzania. </a:t>
            </a:r>
            <a:endParaRPr lang="en-AU" sz="900" dirty="0">
              <a:solidFill>
                <a:schemeClr val="tx1"/>
              </a:solidFill>
              <a:effectLst/>
            </a:endParaRPr>
          </a:p>
        </p:txBody>
      </p:sp>
      <p:sp>
        <p:nvSpPr>
          <p:cNvPr id="10" name="Rectangle 9"/>
          <p:cNvSpPr/>
          <p:nvPr/>
        </p:nvSpPr>
        <p:spPr>
          <a:xfrm>
            <a:off x="294630" y="2615278"/>
            <a:ext cx="3980146" cy="1085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900" b="1" dirty="0">
                <a:solidFill>
                  <a:schemeClr val="tx1"/>
                </a:solidFill>
              </a:rPr>
              <a:t>Establishing the Advisory Group:</a:t>
            </a:r>
            <a:endParaRPr lang="en-AU" sz="900" i="1" dirty="0">
              <a:solidFill>
                <a:schemeClr val="tx1"/>
              </a:solidFill>
            </a:endParaRPr>
          </a:p>
          <a:p>
            <a:pPr marL="171450" indent="-171450">
              <a:buFont typeface="Arial" panose="020B0604020202020204" pitchFamily="34" charset="0"/>
              <a:buChar char="•"/>
            </a:pPr>
            <a:r>
              <a:rPr lang="en-AU" sz="900" b="1" dirty="0">
                <a:solidFill>
                  <a:schemeClr val="tx1"/>
                </a:solidFill>
              </a:rPr>
              <a:t>Term:</a:t>
            </a:r>
            <a:r>
              <a:rPr lang="en-AU" sz="900" dirty="0">
                <a:solidFill>
                  <a:schemeClr val="tx1"/>
                </a:solidFill>
              </a:rPr>
              <a:t> </a:t>
            </a:r>
            <a:r>
              <a:rPr lang="en-US" sz="900" dirty="0">
                <a:solidFill>
                  <a:schemeClr val="tx1"/>
                </a:solidFill>
              </a:rPr>
              <a:t>Initial appointments will be for the period to September 2016. Governance from September 2016 will be discussed in line with governance arrangements for the SUN Movement’s </a:t>
            </a:r>
            <a:r>
              <a:rPr lang="en-AU" sz="900" dirty="0">
                <a:solidFill>
                  <a:schemeClr val="tx1"/>
                </a:solidFill>
              </a:rPr>
              <a:t>2016 – 2018 Strategy</a:t>
            </a:r>
          </a:p>
          <a:p>
            <a:pPr marL="171450" indent="-171450">
              <a:buFont typeface="Arial" panose="020B0604020202020204" pitchFamily="34" charset="0"/>
              <a:buChar char="•"/>
            </a:pPr>
            <a:r>
              <a:rPr lang="en-AU" sz="900" b="1" dirty="0">
                <a:solidFill>
                  <a:schemeClr val="tx1"/>
                </a:solidFill>
              </a:rPr>
              <a:t>Meetings:</a:t>
            </a:r>
            <a:r>
              <a:rPr lang="en-AU" sz="900" dirty="0">
                <a:solidFill>
                  <a:schemeClr val="tx1"/>
                </a:solidFill>
              </a:rPr>
              <a:t> </a:t>
            </a:r>
            <a:r>
              <a:rPr lang="en-GB" sz="900" dirty="0">
                <a:solidFill>
                  <a:schemeClr val="tx1"/>
                </a:solidFill>
              </a:rPr>
              <a:t>The Advisory group will meet once a quarter and each meeting will last no longer than one hour. Meetings may be held virtually to save time. However, the network will seek where possible to arrange at least one face-to-face meeting each year, potentially on the margins of major SUN and other external events. Virtual participation will be accepted at every meeting</a:t>
            </a:r>
          </a:p>
          <a:p>
            <a:pPr marL="171450" indent="-171450">
              <a:buFont typeface="Arial" panose="020B0604020202020204" pitchFamily="34" charset="0"/>
              <a:buChar char="•"/>
            </a:pPr>
            <a:r>
              <a:rPr lang="en-GB" sz="900" b="1" dirty="0">
                <a:solidFill>
                  <a:schemeClr val="tx1"/>
                </a:solidFill>
              </a:rPr>
              <a:t>Attendance and substitutes: </a:t>
            </a:r>
            <a:r>
              <a:rPr lang="en-GB" sz="900" dirty="0">
                <a:solidFill>
                  <a:schemeClr val="tx1"/>
                </a:solidFill>
              </a:rPr>
              <a:t>Full attendance from principal members is expected. Substitutes will only be allowed at the discretion of the SBN coordinator under whose observance these meetings will be. Input and advice on key strategic issues will be sought from principal members</a:t>
            </a:r>
          </a:p>
          <a:p>
            <a:pPr marL="171450" indent="-171450">
              <a:buFont typeface="Arial" panose="020B0604020202020204" pitchFamily="34" charset="0"/>
              <a:buChar char="•"/>
            </a:pPr>
            <a:r>
              <a:rPr lang="en-GB" sz="900" b="1" dirty="0">
                <a:solidFill>
                  <a:schemeClr val="tx1"/>
                </a:solidFill>
              </a:rPr>
              <a:t>Transparency: </a:t>
            </a:r>
            <a:r>
              <a:rPr lang="en-GB" sz="900" dirty="0">
                <a:solidFill>
                  <a:schemeClr val="tx1"/>
                </a:solidFill>
              </a:rPr>
              <a:t>Minutes and agendas from Advisory Group meetings will be shared. SBN Tanzania also asks Members and observers to discuss their experience in public and private. </a:t>
            </a:r>
            <a:r>
              <a:rPr lang="en-US" sz="900" dirty="0">
                <a:solidFill>
                  <a:schemeClr val="tx1"/>
                </a:solidFill>
              </a:rPr>
              <a:t>All reports, including financial reports, will be made available upon request</a:t>
            </a:r>
            <a:endParaRPr lang="en-AU" sz="900" dirty="0">
              <a:solidFill>
                <a:schemeClr val="tx1"/>
              </a:solidFill>
            </a:endParaRPr>
          </a:p>
          <a:p>
            <a:pPr marL="171450" indent="-171450">
              <a:buFont typeface="Arial" panose="020B0604020202020204" pitchFamily="34" charset="0"/>
              <a:buChar char="•"/>
            </a:pPr>
            <a:r>
              <a:rPr lang="en-AU" sz="900" b="1" dirty="0">
                <a:solidFill>
                  <a:schemeClr val="tx1"/>
                </a:solidFill>
              </a:rPr>
              <a:t>Admin: </a:t>
            </a:r>
            <a:r>
              <a:rPr lang="en-US" sz="900" dirty="0">
                <a:solidFill>
                  <a:schemeClr val="tx1"/>
                </a:solidFill>
              </a:rPr>
              <a:t>The Co-Chairs will be appointed by the Country SUN Movement Coordinator in consultation with SBN Coordinator, and will be selected based on their experience, ability, suitability and general acceptance. The SUN Business Network Coordinator, or his/her designate,  will act as secretary to the Advisory group and will agree the agenda with the co-chairs and with input from GAIN &amp; WFP. </a:t>
            </a:r>
            <a:r>
              <a:rPr lang="en-GB" sz="900" dirty="0">
                <a:solidFill>
                  <a:schemeClr val="tx1"/>
                </a:solidFill>
              </a:rPr>
              <a:t>Minutes will be circulated and will be made available on the SBN-Tanzania and SUN-Tanzania websites. </a:t>
            </a:r>
            <a:r>
              <a:rPr lang="en-US" sz="900" dirty="0">
                <a:solidFill>
                  <a:schemeClr val="tx1"/>
                </a:solidFill>
              </a:rPr>
              <a:t>The SUN Business Network Coordinator </a:t>
            </a:r>
            <a:r>
              <a:rPr lang="en-GB" sz="900" dirty="0">
                <a:solidFill>
                  <a:schemeClr val="tx1"/>
                </a:solidFill>
              </a:rPr>
              <a:t>will oversee all relevant background materials for the Group.</a:t>
            </a:r>
            <a:endParaRPr lang="en-AU" sz="900" dirty="0">
              <a:solidFill>
                <a:schemeClr val="tx1"/>
              </a:solidFill>
            </a:endParaRPr>
          </a:p>
          <a:p>
            <a:pPr marL="171450" indent="-171450">
              <a:buFont typeface="Arial" panose="020B0604020202020204" pitchFamily="34" charset="0"/>
              <a:buChar char="•"/>
            </a:pPr>
            <a:endParaRPr lang="en-AU" sz="900" dirty="0">
              <a:solidFill>
                <a:schemeClr val="tx1"/>
              </a:solidFill>
            </a:endParaRPr>
          </a:p>
          <a:p>
            <a:pPr marL="171450" indent="-171450">
              <a:buFont typeface="Arial" panose="020B0604020202020204" pitchFamily="34" charset="0"/>
              <a:buChar char="•"/>
            </a:pPr>
            <a:endParaRPr lang="en-AU" sz="900" dirty="0">
              <a:solidFill>
                <a:schemeClr val="tx1"/>
              </a:solidFill>
            </a:endParaRPr>
          </a:p>
        </p:txBody>
      </p:sp>
      <p:cxnSp>
        <p:nvCxnSpPr>
          <p:cNvPr id="1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150455495"/>
              </p:ext>
            </p:extLst>
          </p:nvPr>
        </p:nvGraphicFramePr>
        <p:xfrm>
          <a:off x="4556818" y="2845301"/>
          <a:ext cx="4323794" cy="3027814"/>
        </p:xfrm>
        <a:graphic>
          <a:graphicData uri="http://schemas.openxmlformats.org/drawingml/2006/table">
            <a:tbl>
              <a:tblPr firstRow="1" firstCol="1" bandRow="1">
                <a:tableStyleId>{22838BEF-8BB2-4498-84A7-C5851F593DF1}</a:tableStyleId>
              </a:tblPr>
              <a:tblGrid>
                <a:gridCol w="1321315">
                  <a:extLst>
                    <a:ext uri="{9D8B030D-6E8A-4147-A177-3AD203B41FA5}">
                      <a16:colId xmlns:a16="http://schemas.microsoft.com/office/drawing/2014/main" val="20000"/>
                    </a:ext>
                  </a:extLst>
                </a:gridCol>
                <a:gridCol w="1396248">
                  <a:extLst>
                    <a:ext uri="{9D8B030D-6E8A-4147-A177-3AD203B41FA5}">
                      <a16:colId xmlns:a16="http://schemas.microsoft.com/office/drawing/2014/main" val="20001"/>
                    </a:ext>
                  </a:extLst>
                </a:gridCol>
                <a:gridCol w="1606231">
                  <a:extLst>
                    <a:ext uri="{9D8B030D-6E8A-4147-A177-3AD203B41FA5}">
                      <a16:colId xmlns:a16="http://schemas.microsoft.com/office/drawing/2014/main" val="20002"/>
                    </a:ext>
                  </a:extLst>
                </a:gridCol>
              </a:tblGrid>
              <a:tr h="240799">
                <a:tc>
                  <a:txBody>
                    <a:bodyPr/>
                    <a:lstStyle/>
                    <a:p>
                      <a:pPr algn="ctr">
                        <a:spcAft>
                          <a:spcPts val="0"/>
                        </a:spcAft>
                      </a:pPr>
                      <a:r>
                        <a:rPr lang="en-GB" sz="1100" dirty="0">
                          <a:effectLst/>
                        </a:rPr>
                        <a:t>Name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spcAft>
                          <a:spcPts val="0"/>
                        </a:spcAft>
                      </a:pPr>
                      <a:r>
                        <a:rPr lang="en-GB" sz="1100" dirty="0">
                          <a:effectLst/>
                        </a:rPr>
                        <a:t>Title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spcAft>
                          <a:spcPts val="0"/>
                        </a:spcAft>
                      </a:pPr>
                      <a:r>
                        <a:rPr lang="en-GB" sz="1100" dirty="0">
                          <a:effectLst/>
                        </a:rPr>
                        <a:t>Organisation</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219075">
                <a:tc>
                  <a:txBody>
                    <a:bodyPr/>
                    <a:lstStyle/>
                    <a:p>
                      <a:pPr algn="l">
                        <a:spcAft>
                          <a:spcPts val="0"/>
                        </a:spcAft>
                      </a:pPr>
                      <a:r>
                        <a:rPr lang="en-GB" sz="900" dirty="0" err="1">
                          <a:effectLst/>
                        </a:rPr>
                        <a:t>Tumaini</a:t>
                      </a:r>
                      <a:r>
                        <a:rPr lang="en-GB" sz="900" dirty="0">
                          <a:effectLst/>
                        </a:rPr>
                        <a:t> </a:t>
                      </a:r>
                      <a:r>
                        <a:rPr lang="en-GB" sz="900" dirty="0" err="1">
                          <a:effectLst/>
                        </a:rPr>
                        <a:t>Mikindo</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dirty="0">
                          <a:effectLst/>
                        </a:rPr>
                        <a:t>National Coordinator</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PANITA</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r h="209550">
                <a:tc>
                  <a:txBody>
                    <a:bodyPr/>
                    <a:lstStyle/>
                    <a:p>
                      <a:pPr algn="l">
                        <a:spcAft>
                          <a:spcPts val="0"/>
                        </a:spcAft>
                      </a:pPr>
                      <a:r>
                        <a:rPr lang="en-GB" sz="900" dirty="0">
                          <a:effectLst/>
                        </a:rPr>
                        <a:t>Joyce </a:t>
                      </a:r>
                      <a:r>
                        <a:rPr lang="en-GB" sz="900" dirty="0" err="1">
                          <a:effectLst/>
                        </a:rPr>
                        <a:t>Ngegba</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dirty="0">
                          <a:effectLst/>
                        </a:rPr>
                        <a:t>National  coordinator</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UN REACH</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a:spcAft>
                          <a:spcPts val="0"/>
                        </a:spcAft>
                      </a:pPr>
                      <a:r>
                        <a:rPr lang="en-GB" sz="900" dirty="0">
                          <a:effectLst/>
                        </a:rPr>
                        <a:t>Anne </a:t>
                      </a:r>
                      <a:r>
                        <a:rPr lang="en-GB" sz="900" dirty="0" err="1">
                          <a:effectLst/>
                        </a:rPr>
                        <a:t>Temu</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dirty="0">
                          <a:effectLst/>
                        </a:rPr>
                        <a:t>Professor</a:t>
                      </a:r>
                      <a:endParaRPr lang="en-AU" sz="1100" dirty="0">
                        <a:effectLst/>
                      </a:endParaRPr>
                    </a:p>
                    <a:p>
                      <a:pPr algn="l">
                        <a:spcAft>
                          <a:spcPts val="0"/>
                        </a:spcAft>
                      </a:pPr>
                      <a:r>
                        <a:rPr lang="en-GB" sz="800" dirty="0">
                          <a:effectLst/>
                        </a:rPr>
                        <a:t>Chairperson</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marL="0" lvl="0" indent="0" algn="l">
                        <a:spcAft>
                          <a:spcPts val="0"/>
                        </a:spcAft>
                        <a:buFont typeface="Symbol" panose="05050102010706020507" pitchFamily="18" charset="2"/>
                        <a:buNone/>
                      </a:pPr>
                      <a:r>
                        <a:rPr lang="en-GB" sz="800" dirty="0" err="1">
                          <a:effectLst/>
                        </a:rPr>
                        <a:t>Sokoine</a:t>
                      </a:r>
                      <a:r>
                        <a:rPr lang="en-GB" sz="800" dirty="0">
                          <a:effectLst/>
                        </a:rPr>
                        <a:t> University of Agriculture</a:t>
                      </a:r>
                      <a:r>
                        <a:rPr lang="en-AU" sz="1100" dirty="0">
                          <a:effectLst/>
                        </a:rPr>
                        <a:t>,</a:t>
                      </a:r>
                      <a:r>
                        <a:rPr lang="en-AU" sz="1100" baseline="0" dirty="0">
                          <a:effectLst/>
                        </a:rPr>
                        <a:t> </a:t>
                      </a:r>
                      <a:r>
                        <a:rPr lang="en-GB" sz="800" dirty="0">
                          <a:effectLst/>
                        </a:rPr>
                        <a:t>Entrepreneurs Cooperative Society</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r h="287655">
                <a:tc>
                  <a:txBody>
                    <a:bodyPr/>
                    <a:lstStyle/>
                    <a:p>
                      <a:pPr algn="l">
                        <a:spcAft>
                          <a:spcPts val="0"/>
                        </a:spcAft>
                      </a:pPr>
                      <a:r>
                        <a:rPr lang="en-GB" sz="900" dirty="0" err="1">
                          <a:effectLst/>
                        </a:rPr>
                        <a:t>Iddi</a:t>
                      </a:r>
                      <a:r>
                        <a:rPr lang="en-GB" sz="900" dirty="0">
                          <a:effectLst/>
                        </a:rPr>
                        <a:t> </a:t>
                      </a:r>
                      <a:r>
                        <a:rPr lang="en-GB" sz="900" dirty="0" err="1">
                          <a:effectLst/>
                        </a:rPr>
                        <a:t>Hatibu</a:t>
                      </a:r>
                      <a:r>
                        <a:rPr lang="en-GB" sz="900" dirty="0">
                          <a:effectLst/>
                        </a:rPr>
                        <a:t> </a:t>
                      </a:r>
                      <a:r>
                        <a:rPr lang="en-GB" sz="900" dirty="0" err="1">
                          <a:effectLst/>
                        </a:rPr>
                        <a:t>Mvungi</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dirty="0">
                          <a:effectLst/>
                        </a:rPr>
                        <a:t>Miller and Quality Assurance Manager</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err="1">
                          <a:effectLst/>
                        </a:rPr>
                        <a:t>Bakhresa</a:t>
                      </a:r>
                      <a:r>
                        <a:rPr lang="en-GB" sz="800" dirty="0">
                          <a:effectLst/>
                        </a:rPr>
                        <a:t>  Group of Companies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4"/>
                  </a:ext>
                </a:extLst>
              </a:tr>
              <a:tr h="285750">
                <a:tc>
                  <a:txBody>
                    <a:bodyPr/>
                    <a:lstStyle/>
                    <a:p>
                      <a:pPr algn="l">
                        <a:spcAft>
                          <a:spcPts val="0"/>
                        </a:spcAft>
                      </a:pPr>
                      <a:r>
                        <a:rPr lang="en-GB" sz="900" dirty="0">
                          <a:effectLst/>
                        </a:rPr>
                        <a:t>Randy Chester</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dirty="0">
                          <a:effectLst/>
                        </a:rPr>
                        <a:t>Director</a:t>
                      </a:r>
                      <a:r>
                        <a:rPr lang="en-GB" sz="800" baseline="0" dirty="0">
                          <a:effectLst/>
                        </a:rPr>
                        <a:t> – </a:t>
                      </a:r>
                      <a:r>
                        <a:rPr lang="en-GB" sz="800" dirty="0">
                          <a:effectLst/>
                        </a:rPr>
                        <a:t>Economic Growth Office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USAID</a:t>
                      </a:r>
                      <a:endParaRPr lang="en-AU" sz="1200" dirty="0">
                        <a:effectLst/>
                      </a:endParaRPr>
                    </a:p>
                    <a:p>
                      <a:pPr algn="l">
                        <a:spcAft>
                          <a:spcPts val="0"/>
                        </a:spcAft>
                      </a:pPr>
                      <a:r>
                        <a:rPr lang="en-GB" sz="800" dirty="0">
                          <a:effectLst/>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5"/>
                  </a:ext>
                </a:extLst>
              </a:tr>
              <a:tr h="276225">
                <a:tc>
                  <a:txBody>
                    <a:bodyPr/>
                    <a:lstStyle/>
                    <a:p>
                      <a:pPr algn="l">
                        <a:spcAft>
                          <a:spcPts val="0"/>
                        </a:spcAft>
                      </a:pPr>
                      <a:r>
                        <a:rPr lang="en-GB" sz="900" dirty="0">
                          <a:effectLst/>
                        </a:rPr>
                        <a:t>Kirsten </a:t>
                      </a:r>
                      <a:r>
                        <a:rPr lang="en-GB" sz="900" dirty="0" err="1">
                          <a:effectLst/>
                        </a:rPr>
                        <a:t>Havermann</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dirty="0">
                          <a:effectLst/>
                        </a:rPr>
                        <a:t>Counsellor</a:t>
                      </a:r>
                      <a:r>
                        <a:rPr lang="en-GB" sz="800" baseline="0" dirty="0">
                          <a:effectLst/>
                        </a:rPr>
                        <a:t> – </a:t>
                      </a:r>
                      <a:r>
                        <a:rPr lang="en-GB" sz="800" dirty="0">
                          <a:effectLst/>
                        </a:rPr>
                        <a:t>Development and Health</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Embassy of Denmark</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l">
                        <a:spcAft>
                          <a:spcPts val="0"/>
                        </a:spcAft>
                      </a:pPr>
                      <a:r>
                        <a:rPr lang="en-GB" sz="900" dirty="0">
                          <a:effectLst/>
                        </a:rPr>
                        <a:t>Godfrey </a:t>
                      </a:r>
                      <a:r>
                        <a:rPr lang="en-GB" sz="900" dirty="0" err="1">
                          <a:effectLst/>
                        </a:rPr>
                        <a:t>Simbeye</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dirty="0">
                          <a:effectLst/>
                        </a:rPr>
                        <a:t>Executive Director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Tanzania Private Sector Foundation (TPSF)</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l">
                        <a:spcAft>
                          <a:spcPts val="0"/>
                        </a:spcAft>
                      </a:pPr>
                      <a:r>
                        <a:rPr lang="en-GB" sz="900" dirty="0">
                          <a:effectLst/>
                        </a:rPr>
                        <a:t>Geoffrey </a:t>
                      </a:r>
                      <a:r>
                        <a:rPr lang="en-GB" sz="900" dirty="0" err="1">
                          <a:effectLst/>
                        </a:rPr>
                        <a:t>Kirenga</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a:effectLst/>
                        </a:rPr>
                        <a:t>Chief Executive Officer</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Southern Agricultural Growth Corridor of Tanzania (SAGCOT)</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l">
                        <a:spcAft>
                          <a:spcPts val="0"/>
                        </a:spcAft>
                      </a:pPr>
                      <a:r>
                        <a:rPr lang="en-GB" sz="900" dirty="0">
                          <a:effectLst/>
                        </a:rPr>
                        <a:t>Obey </a:t>
                      </a:r>
                      <a:r>
                        <a:rPr lang="en-GB" sz="900" dirty="0" err="1">
                          <a:effectLst/>
                        </a:rPr>
                        <a:t>Assery</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a:effectLst/>
                        </a:rPr>
                        <a:t>Director</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Government Business and SUN Movement Coordination Office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l">
                        <a:spcAft>
                          <a:spcPts val="0"/>
                        </a:spcAft>
                      </a:pPr>
                      <a:r>
                        <a:rPr lang="en-GB" sz="900" dirty="0">
                          <a:effectLst/>
                        </a:rPr>
                        <a:t>Vincent </a:t>
                      </a:r>
                      <a:r>
                        <a:rPr lang="en-GB" sz="900" dirty="0" err="1">
                          <a:effectLst/>
                        </a:rPr>
                        <a:t>Assey</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a:effectLst/>
                        </a:rPr>
                        <a:t>Assistant Director</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Ministry of Health and Social Welfare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pPr algn="l">
                        <a:spcAft>
                          <a:spcPts val="0"/>
                        </a:spcAft>
                      </a:pPr>
                      <a:r>
                        <a:rPr lang="en-GB" sz="900" dirty="0" err="1">
                          <a:effectLst/>
                        </a:rPr>
                        <a:t>Joyceline</a:t>
                      </a:r>
                      <a:r>
                        <a:rPr lang="en-GB" sz="900" dirty="0">
                          <a:effectLst/>
                        </a:rPr>
                        <a:t> </a:t>
                      </a:r>
                      <a:r>
                        <a:rPr lang="en-GB" sz="900" dirty="0" err="1">
                          <a:effectLst/>
                        </a:rPr>
                        <a:t>Kaganda</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a:spcAft>
                          <a:spcPts val="0"/>
                        </a:spcAft>
                      </a:pPr>
                      <a:r>
                        <a:rPr lang="en-GB" sz="800">
                          <a:effectLst/>
                        </a:rPr>
                        <a:t>Managing Director</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tc>
                  <a:txBody>
                    <a:bodyPr/>
                    <a:lstStyle/>
                    <a:p>
                      <a:pPr algn="l">
                        <a:spcAft>
                          <a:spcPts val="0"/>
                        </a:spcAft>
                      </a:pPr>
                      <a:r>
                        <a:rPr lang="en-GB" sz="800" dirty="0">
                          <a:effectLst/>
                        </a:rPr>
                        <a:t>Tanzania Food and Nutrition Centre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7" name="Rectangle 16"/>
          <p:cNvSpPr/>
          <p:nvPr/>
        </p:nvSpPr>
        <p:spPr>
          <a:xfrm>
            <a:off x="4482944" y="2591609"/>
            <a:ext cx="3980146" cy="1085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900" b="1" dirty="0">
                <a:solidFill>
                  <a:schemeClr val="tx1"/>
                </a:solidFill>
              </a:rPr>
              <a:t>Composition for 2016:</a:t>
            </a:r>
            <a:endParaRPr lang="en-AU" sz="900" i="1" dirty="0">
              <a:solidFill>
                <a:schemeClr val="tx1"/>
              </a:solidFill>
            </a:endParaRPr>
          </a:p>
        </p:txBody>
      </p:sp>
      <p:sp>
        <p:nvSpPr>
          <p:cNvPr id="11"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6. Governance &amp; resourcing</a:t>
            </a:r>
          </a:p>
        </p:txBody>
      </p:sp>
    </p:spTree>
    <p:extLst>
      <p:ext uri="{BB962C8B-B14F-4D97-AF65-F5344CB8AC3E}">
        <p14:creationId xmlns:p14="http://schemas.microsoft.com/office/powerpoint/2010/main" val="3317221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8504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Resourcing</a:t>
            </a:r>
          </a:p>
          <a:p>
            <a:pPr algn="l">
              <a:lnSpc>
                <a:spcPct val="100000"/>
              </a:lnSpc>
            </a:pPr>
            <a:r>
              <a:rPr lang="en-AU" sz="1800" dirty="0">
                <a:latin typeface="Georgia" panose="02040502050405020303" pitchFamily="18" charset="0"/>
              </a:rPr>
              <a:t>An overview of the staff required and expected to be available to achieve our strategy</a:t>
            </a:r>
          </a:p>
        </p:txBody>
      </p:sp>
      <p:sp>
        <p:nvSpPr>
          <p:cNvPr id="8" name="Rectangle 7"/>
          <p:cNvSpPr/>
          <p:nvPr/>
        </p:nvSpPr>
        <p:spPr>
          <a:xfrm>
            <a:off x="325155" y="1565834"/>
            <a:ext cx="8555458" cy="1012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1400" dirty="0">
                <a:solidFill>
                  <a:schemeClr val="tx1"/>
                </a:solidFill>
              </a:rPr>
              <a:t>The strategy has been developed with the following staffing levels in mind. Obviously, the level of funding available will dictate the SBN’s ability to take on staff</a:t>
            </a:r>
          </a:p>
          <a:p>
            <a:pPr marL="177800" indent="-177800">
              <a:buFont typeface="Arial" panose="020B0604020202020204" pitchFamily="34" charset="0"/>
              <a:buChar char="•"/>
            </a:pPr>
            <a:r>
              <a:rPr lang="en-AU" sz="1400" dirty="0">
                <a:solidFill>
                  <a:schemeClr val="tx1"/>
                </a:solidFill>
              </a:rPr>
              <a:t>This does not take into account potential, additional projects which go above and beyond the remit of the SBN. E.g. if the SBN was approached to support on a nutrition initiative with some major partners related to nutrition sensitive agriculture, the SBN would look to taking on additional resources to undertake this so as to not compromise the day-to-day activities of the Network</a:t>
            </a:r>
          </a:p>
          <a:p>
            <a:pPr marL="177800" indent="-177800">
              <a:buFont typeface="Arial" panose="020B0604020202020204" pitchFamily="34" charset="0"/>
              <a:buChar char="•"/>
            </a:pPr>
            <a:r>
              <a:rPr lang="en-AU" sz="1400" dirty="0">
                <a:solidFill>
                  <a:schemeClr val="tx1"/>
                </a:solidFill>
              </a:rPr>
              <a:t>Below is a summary of the planned staffing arrangement for 2016, with a description of the areas of responsibility</a:t>
            </a:r>
          </a:p>
          <a:p>
            <a:pPr marL="177800" indent="-177800">
              <a:buFont typeface="Arial" panose="020B0604020202020204" pitchFamily="34" charset="0"/>
              <a:buChar char="•"/>
            </a:pPr>
            <a:endParaRPr lang="en-AU" sz="1400" dirty="0">
              <a:solidFill>
                <a:schemeClr val="tx1"/>
              </a:solidFill>
            </a:endParaRPr>
          </a:p>
          <a:p>
            <a:endParaRPr lang="en-AU" sz="1400" dirty="0">
              <a:solidFill>
                <a:schemeClr val="tx1"/>
              </a:solidFill>
            </a:endParaRPr>
          </a:p>
        </p:txBody>
      </p:sp>
      <p:cxnSp>
        <p:nvCxnSpPr>
          <p:cNvPr id="11"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6" name="Rounded Rectangle 25"/>
          <p:cNvSpPr/>
          <p:nvPr/>
        </p:nvSpPr>
        <p:spPr>
          <a:xfrm>
            <a:off x="318486" y="3492287"/>
            <a:ext cx="1872000" cy="2868172"/>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endParaRPr lang="en-AU" sz="1400" dirty="0">
              <a:solidFill>
                <a:schemeClr val="tx1"/>
              </a:solidFill>
            </a:endParaRPr>
          </a:p>
          <a:p>
            <a:pPr marL="171450" indent="-171450">
              <a:buFont typeface="Arial" panose="020B0604020202020204" pitchFamily="34" charset="0"/>
              <a:buChar char="•"/>
            </a:pPr>
            <a:endParaRPr lang="en-AU" sz="1400" dirty="0">
              <a:solidFill>
                <a:schemeClr val="tx1"/>
              </a:solidFill>
            </a:endParaRPr>
          </a:p>
          <a:p>
            <a:pPr algn="ctr"/>
            <a:endParaRPr lang="en-AU" sz="1400" dirty="0">
              <a:solidFill>
                <a:schemeClr val="tx1"/>
              </a:solidFill>
            </a:endParaRPr>
          </a:p>
          <a:p>
            <a:pPr algn="ctr"/>
            <a:r>
              <a:rPr lang="en-AU" sz="1400" b="1" dirty="0">
                <a:solidFill>
                  <a:schemeClr val="tx1"/>
                </a:solidFill>
              </a:rPr>
              <a:t>SBN Coordinator</a:t>
            </a:r>
          </a:p>
          <a:p>
            <a:pPr marL="88900" indent="-88900">
              <a:buFont typeface="Arial" panose="020B0604020202020204" pitchFamily="34" charset="0"/>
              <a:buChar char="•"/>
            </a:pPr>
            <a:r>
              <a:rPr lang="en-AU" sz="1000" dirty="0">
                <a:solidFill>
                  <a:schemeClr val="tx1"/>
                </a:solidFill>
              </a:rPr>
              <a:t>Overall accountability for the SBN</a:t>
            </a:r>
          </a:p>
          <a:p>
            <a:pPr marL="88900" indent="-88900">
              <a:buFont typeface="Arial" panose="020B0604020202020204" pitchFamily="34" charset="0"/>
              <a:buChar char="•"/>
            </a:pPr>
            <a:r>
              <a:rPr lang="en-AU" sz="1000" dirty="0">
                <a:solidFill>
                  <a:schemeClr val="tx1"/>
                </a:solidFill>
              </a:rPr>
              <a:t>Lead on the membership drive and meeting with stakeholders</a:t>
            </a:r>
          </a:p>
          <a:p>
            <a:pPr marL="88900" indent="-88900">
              <a:buFont typeface="Arial" panose="020B0604020202020204" pitchFamily="34" charset="0"/>
              <a:buChar char="•"/>
            </a:pPr>
            <a:r>
              <a:rPr lang="en-AU" sz="1000" dirty="0">
                <a:solidFill>
                  <a:schemeClr val="tx1"/>
                </a:solidFill>
              </a:rPr>
              <a:t>Lead on government all interaction</a:t>
            </a:r>
          </a:p>
          <a:p>
            <a:pPr marL="88900" indent="-88900">
              <a:buFont typeface="Arial" panose="020B0604020202020204" pitchFamily="34" charset="0"/>
              <a:buChar char="•"/>
            </a:pPr>
            <a:r>
              <a:rPr lang="en-AU" sz="1000" dirty="0">
                <a:solidFill>
                  <a:schemeClr val="tx1"/>
                </a:solidFill>
              </a:rPr>
              <a:t>Act as the spokesperson and primary contact for the SBN</a:t>
            </a:r>
          </a:p>
          <a:p>
            <a:pPr marL="88900" indent="-88900">
              <a:buFont typeface="Arial" panose="020B0604020202020204" pitchFamily="34" charset="0"/>
              <a:buChar char="•"/>
            </a:pPr>
            <a:r>
              <a:rPr lang="en-AU" sz="1000" dirty="0">
                <a:solidFill>
                  <a:schemeClr val="tx1"/>
                </a:solidFill>
              </a:rPr>
              <a:t>Liaise with donors</a:t>
            </a:r>
          </a:p>
          <a:p>
            <a:pPr marL="88900" indent="-88900">
              <a:buFont typeface="Arial" panose="020B0604020202020204" pitchFamily="34" charset="0"/>
              <a:buChar char="•"/>
            </a:pPr>
            <a:r>
              <a:rPr lang="en-AU" sz="1000" dirty="0">
                <a:solidFill>
                  <a:schemeClr val="tx1"/>
                </a:solidFill>
              </a:rPr>
              <a:t>Manage contracts, events, media &amp; </a:t>
            </a:r>
            <a:r>
              <a:rPr lang="en-AU" sz="1000" dirty="0" err="1">
                <a:solidFill>
                  <a:schemeClr val="tx1"/>
                </a:solidFill>
              </a:rPr>
              <a:t>comms</a:t>
            </a:r>
            <a:endParaRPr lang="en-AU" sz="1000" dirty="0">
              <a:solidFill>
                <a:schemeClr val="tx1"/>
              </a:solidFill>
            </a:endParaRPr>
          </a:p>
        </p:txBody>
      </p:sp>
      <p:sp>
        <p:nvSpPr>
          <p:cNvPr id="24" name="Freeform 4843"/>
          <p:cNvSpPr>
            <a:spLocks noEditPoints="1"/>
          </p:cNvSpPr>
          <p:nvPr/>
        </p:nvSpPr>
        <p:spPr bwMode="auto">
          <a:xfrm>
            <a:off x="977992" y="3636178"/>
            <a:ext cx="552988" cy="536882"/>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0" name="Rounded Rectangle 29"/>
          <p:cNvSpPr/>
          <p:nvPr/>
        </p:nvSpPr>
        <p:spPr>
          <a:xfrm>
            <a:off x="2634058" y="3492287"/>
            <a:ext cx="1872000" cy="2868172"/>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endParaRPr lang="en-AU" sz="1400" dirty="0">
              <a:solidFill>
                <a:schemeClr val="tx1"/>
              </a:solidFill>
            </a:endParaRPr>
          </a:p>
          <a:p>
            <a:pPr marL="171450" indent="-171450">
              <a:buFont typeface="Arial" panose="020B0604020202020204" pitchFamily="34" charset="0"/>
              <a:buChar char="•"/>
            </a:pPr>
            <a:endParaRPr lang="en-AU" sz="1400" dirty="0">
              <a:solidFill>
                <a:schemeClr val="tx1"/>
              </a:solidFill>
            </a:endParaRPr>
          </a:p>
          <a:p>
            <a:pPr algn="ctr"/>
            <a:endParaRPr lang="en-AU" sz="1400" dirty="0">
              <a:solidFill>
                <a:schemeClr val="tx1"/>
              </a:solidFill>
            </a:endParaRPr>
          </a:p>
          <a:p>
            <a:pPr algn="ctr"/>
            <a:r>
              <a:rPr lang="en-AU" sz="1400" b="1" dirty="0">
                <a:solidFill>
                  <a:schemeClr val="tx1"/>
                </a:solidFill>
              </a:rPr>
              <a:t>Junior Analyst</a:t>
            </a:r>
          </a:p>
          <a:p>
            <a:pPr marL="88900" indent="-88900">
              <a:buFont typeface="Arial" panose="020B0604020202020204" pitchFamily="34" charset="0"/>
              <a:buChar char="•"/>
            </a:pPr>
            <a:r>
              <a:rPr lang="en-AU" sz="1000" dirty="0">
                <a:solidFill>
                  <a:schemeClr val="tx1"/>
                </a:solidFill>
              </a:rPr>
              <a:t>Responsible for all document support and maintaining key forms and spreadsheets</a:t>
            </a:r>
          </a:p>
          <a:p>
            <a:pPr marL="88900" indent="-88900">
              <a:buFont typeface="Arial" panose="020B0604020202020204" pitchFamily="34" charset="0"/>
              <a:buChar char="•"/>
            </a:pPr>
            <a:r>
              <a:rPr lang="en-AU" sz="1000" dirty="0">
                <a:solidFill>
                  <a:schemeClr val="tx1"/>
                </a:solidFill>
              </a:rPr>
              <a:t>Maintain stakeholder list</a:t>
            </a:r>
          </a:p>
          <a:p>
            <a:pPr marL="88900" indent="-88900">
              <a:buFont typeface="Arial" panose="020B0604020202020204" pitchFamily="34" charset="0"/>
              <a:buChar char="•"/>
            </a:pPr>
            <a:r>
              <a:rPr lang="en-AU" sz="1000" dirty="0">
                <a:solidFill>
                  <a:schemeClr val="tx1"/>
                </a:solidFill>
              </a:rPr>
              <a:t>Develop newsletters and advocacy material</a:t>
            </a:r>
          </a:p>
          <a:p>
            <a:pPr marL="88900" indent="-88900">
              <a:buFont typeface="Arial" panose="020B0604020202020204" pitchFamily="34" charset="0"/>
              <a:buChar char="•"/>
            </a:pPr>
            <a:r>
              <a:rPr lang="en-AU" sz="1000" dirty="0">
                <a:solidFill>
                  <a:schemeClr val="tx1"/>
                </a:solidFill>
              </a:rPr>
              <a:t>Monitor member commitments</a:t>
            </a:r>
          </a:p>
          <a:p>
            <a:pPr marL="88900" indent="-88900">
              <a:buFont typeface="Arial" panose="020B0604020202020204" pitchFamily="34" charset="0"/>
              <a:buChar char="•"/>
            </a:pPr>
            <a:r>
              <a:rPr lang="en-AU" sz="1000" dirty="0">
                <a:solidFill>
                  <a:schemeClr val="tx1"/>
                </a:solidFill>
              </a:rPr>
              <a:t>Keep track of interactions with members</a:t>
            </a:r>
          </a:p>
          <a:p>
            <a:pPr marL="88900" indent="-88900">
              <a:buFont typeface="Arial" panose="020B0604020202020204" pitchFamily="34" charset="0"/>
              <a:buChar char="•"/>
            </a:pPr>
            <a:r>
              <a:rPr lang="en-AU" sz="1000" dirty="0">
                <a:solidFill>
                  <a:schemeClr val="tx1"/>
                </a:solidFill>
              </a:rPr>
              <a:t>Develop reports for government and SBN global</a:t>
            </a:r>
          </a:p>
          <a:p>
            <a:pPr marL="88900" indent="-88900">
              <a:buFont typeface="Arial" panose="020B0604020202020204" pitchFamily="34" charset="0"/>
              <a:buChar char="•"/>
            </a:pPr>
            <a:endParaRPr lang="en-AU" sz="1000" dirty="0">
              <a:solidFill>
                <a:schemeClr val="tx1"/>
              </a:solidFill>
            </a:endParaRPr>
          </a:p>
        </p:txBody>
      </p:sp>
      <p:sp>
        <p:nvSpPr>
          <p:cNvPr id="21" name="Freeform 4919"/>
          <p:cNvSpPr>
            <a:spLocks noEditPoints="1"/>
          </p:cNvSpPr>
          <p:nvPr/>
        </p:nvSpPr>
        <p:spPr bwMode="auto">
          <a:xfrm>
            <a:off x="3377876" y="3617354"/>
            <a:ext cx="384363" cy="604441"/>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1" name="Rounded Rectangle 30"/>
          <p:cNvSpPr/>
          <p:nvPr/>
        </p:nvSpPr>
        <p:spPr>
          <a:xfrm>
            <a:off x="4821335" y="3522096"/>
            <a:ext cx="1872000" cy="2868172"/>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endParaRPr lang="en-AU" sz="1400" dirty="0">
              <a:solidFill>
                <a:schemeClr val="tx1"/>
              </a:solidFill>
            </a:endParaRPr>
          </a:p>
          <a:p>
            <a:pPr marL="171450" indent="-171450">
              <a:buFont typeface="Arial" panose="020B0604020202020204" pitchFamily="34" charset="0"/>
              <a:buChar char="•"/>
            </a:pPr>
            <a:endParaRPr lang="en-AU" sz="1400" dirty="0">
              <a:solidFill>
                <a:schemeClr val="tx1"/>
              </a:solidFill>
            </a:endParaRPr>
          </a:p>
          <a:p>
            <a:pPr algn="ctr"/>
            <a:endParaRPr lang="en-AU" sz="1400" dirty="0">
              <a:solidFill>
                <a:schemeClr val="tx1"/>
              </a:solidFill>
            </a:endParaRPr>
          </a:p>
          <a:p>
            <a:pPr algn="ctr"/>
            <a:r>
              <a:rPr lang="en-AU" sz="1400" b="1" dirty="0">
                <a:solidFill>
                  <a:schemeClr val="tx1"/>
                </a:solidFill>
              </a:rPr>
              <a:t>Consultants</a:t>
            </a:r>
          </a:p>
          <a:p>
            <a:pPr marL="88900" indent="-88900">
              <a:buFont typeface="Arial" panose="020B0604020202020204" pitchFamily="34" charset="0"/>
              <a:buChar char="•"/>
            </a:pPr>
            <a:r>
              <a:rPr lang="en-AU" sz="1000" dirty="0">
                <a:solidFill>
                  <a:schemeClr val="tx1"/>
                </a:solidFill>
              </a:rPr>
              <a:t>Consultant 1: Work on Core Objective 4 ‘Facilitate meaningful partnerships and investment options’. Develop and implement the partnerships / investment model</a:t>
            </a:r>
          </a:p>
          <a:p>
            <a:pPr marL="88900" indent="-88900">
              <a:buFont typeface="Arial" panose="020B0604020202020204" pitchFamily="34" charset="0"/>
              <a:buChar char="•"/>
            </a:pPr>
            <a:r>
              <a:rPr lang="en-AU" sz="1000" dirty="0">
                <a:solidFill>
                  <a:schemeClr val="tx1"/>
                </a:solidFill>
              </a:rPr>
              <a:t>Consultant 2: Work on Core Objective 6 ‘Increase availability of fortified products and supplements’. Underway</a:t>
            </a:r>
          </a:p>
          <a:p>
            <a:pPr marL="88900" indent="-88900">
              <a:buFont typeface="Arial" panose="020B0604020202020204" pitchFamily="34" charset="0"/>
              <a:buChar char="•"/>
            </a:pPr>
            <a:endParaRPr lang="en-AU" sz="1000" dirty="0">
              <a:solidFill>
                <a:schemeClr val="tx1"/>
              </a:solidFill>
            </a:endParaRPr>
          </a:p>
        </p:txBody>
      </p:sp>
      <p:sp>
        <p:nvSpPr>
          <p:cNvPr id="15" name="Freeform 4851"/>
          <p:cNvSpPr>
            <a:spLocks noEditPoints="1"/>
          </p:cNvSpPr>
          <p:nvPr/>
        </p:nvSpPr>
        <p:spPr bwMode="auto">
          <a:xfrm>
            <a:off x="5478336" y="3632797"/>
            <a:ext cx="557999" cy="588998"/>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2" name="Rounded Rectangle 31"/>
          <p:cNvSpPr/>
          <p:nvPr/>
        </p:nvSpPr>
        <p:spPr>
          <a:xfrm>
            <a:off x="7008613" y="3492287"/>
            <a:ext cx="1872000" cy="2868172"/>
          </a:xfrm>
          <a:prstGeom prst="roundRect">
            <a:avLst/>
          </a:prstGeom>
          <a:solidFill>
            <a:srgbClr val="EDF6F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endParaRPr lang="en-AU" sz="1400" dirty="0">
              <a:solidFill>
                <a:schemeClr val="tx1"/>
              </a:solidFill>
            </a:endParaRPr>
          </a:p>
          <a:p>
            <a:pPr marL="171450" indent="-171450">
              <a:buFont typeface="Arial" panose="020B0604020202020204" pitchFamily="34" charset="0"/>
              <a:buChar char="•"/>
            </a:pPr>
            <a:endParaRPr lang="en-AU" sz="1400" dirty="0">
              <a:solidFill>
                <a:schemeClr val="tx1"/>
              </a:solidFill>
            </a:endParaRPr>
          </a:p>
          <a:p>
            <a:pPr algn="ctr"/>
            <a:endParaRPr lang="en-AU" sz="1400" dirty="0">
              <a:solidFill>
                <a:schemeClr val="tx1"/>
              </a:solidFill>
            </a:endParaRPr>
          </a:p>
          <a:p>
            <a:pPr algn="ctr"/>
            <a:r>
              <a:rPr lang="en-AU" sz="1400" b="1" dirty="0">
                <a:solidFill>
                  <a:schemeClr val="tx1"/>
                </a:solidFill>
              </a:rPr>
              <a:t>Intern</a:t>
            </a:r>
          </a:p>
          <a:p>
            <a:pPr marL="88900" indent="-88900">
              <a:buFont typeface="Arial" panose="020B0604020202020204" pitchFamily="34" charset="0"/>
              <a:buChar char="•"/>
            </a:pPr>
            <a:r>
              <a:rPr lang="en-AU" sz="1000" dirty="0">
                <a:solidFill>
                  <a:schemeClr val="tx1"/>
                </a:solidFill>
              </a:rPr>
              <a:t>Support on a variety of tasks as required</a:t>
            </a:r>
          </a:p>
          <a:p>
            <a:pPr marL="88900" indent="-88900">
              <a:buFont typeface="Arial" panose="020B0604020202020204" pitchFamily="34" charset="0"/>
              <a:buChar char="•"/>
            </a:pPr>
            <a:r>
              <a:rPr lang="en-AU" sz="1000" dirty="0">
                <a:solidFill>
                  <a:schemeClr val="tx1"/>
                </a:solidFill>
              </a:rPr>
              <a:t>Assist with research on global best practices</a:t>
            </a:r>
          </a:p>
          <a:p>
            <a:pPr marL="88900" indent="-88900">
              <a:buFont typeface="Arial" panose="020B0604020202020204" pitchFamily="34" charset="0"/>
              <a:buChar char="•"/>
            </a:pPr>
            <a:r>
              <a:rPr lang="en-AU" sz="1000" dirty="0">
                <a:solidFill>
                  <a:schemeClr val="tx1"/>
                </a:solidFill>
              </a:rPr>
              <a:t>Assist with document development and maintenance</a:t>
            </a:r>
          </a:p>
          <a:p>
            <a:pPr marL="88900" indent="-88900">
              <a:buFont typeface="Arial" panose="020B0604020202020204" pitchFamily="34" charset="0"/>
              <a:buChar char="•"/>
            </a:pPr>
            <a:r>
              <a:rPr lang="en-AU" sz="1000" dirty="0">
                <a:solidFill>
                  <a:schemeClr val="tx1"/>
                </a:solidFill>
              </a:rPr>
              <a:t>Assist in building the stakeholder list of potential members through research and networking</a:t>
            </a:r>
          </a:p>
          <a:p>
            <a:pPr marL="88900" indent="-88900">
              <a:buFont typeface="Arial" panose="020B0604020202020204" pitchFamily="34" charset="0"/>
              <a:buChar char="•"/>
            </a:pPr>
            <a:endParaRPr lang="en-AU" sz="1000" dirty="0">
              <a:solidFill>
                <a:schemeClr val="tx1"/>
              </a:solidFill>
            </a:endParaRPr>
          </a:p>
        </p:txBody>
      </p:sp>
      <p:sp>
        <p:nvSpPr>
          <p:cNvPr id="12" name="Freeform 4926"/>
          <p:cNvSpPr>
            <a:spLocks noEditPoints="1"/>
          </p:cNvSpPr>
          <p:nvPr/>
        </p:nvSpPr>
        <p:spPr bwMode="auto">
          <a:xfrm>
            <a:off x="7641577" y="3719362"/>
            <a:ext cx="606072" cy="415868"/>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6. Governance &amp; resourcing</a:t>
            </a:r>
          </a:p>
        </p:txBody>
      </p:sp>
    </p:spTree>
    <p:extLst>
      <p:ext uri="{BB962C8B-B14F-4D97-AF65-F5344CB8AC3E}">
        <p14:creationId xmlns:p14="http://schemas.microsoft.com/office/powerpoint/2010/main" val="348514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2447366" y="2663080"/>
            <a:ext cx="6668656"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AU" sz="26200" b="1" i="1" dirty="0">
                <a:solidFill>
                  <a:schemeClr val="accent1">
                    <a:lumMod val="50000"/>
                  </a:schemeClr>
                </a:solidFill>
                <a:latin typeface="Georgia" panose="02040502050405020303" pitchFamily="18" charset="0"/>
              </a:rPr>
              <a:t>A4</a:t>
            </a:r>
          </a:p>
        </p:txBody>
      </p:sp>
      <p:sp>
        <p:nvSpPr>
          <p:cNvPr id="5" name="Title 11"/>
          <p:cNvSpPr txBox="1">
            <a:spLocks/>
          </p:cNvSpPr>
          <p:nvPr/>
        </p:nvSpPr>
        <p:spPr>
          <a:xfrm>
            <a:off x="378943" y="1805301"/>
            <a:ext cx="8262781"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Membership platform</a:t>
            </a:r>
          </a:p>
          <a:p>
            <a:pPr algn="l">
              <a:lnSpc>
                <a:spcPct val="100000"/>
              </a:lnSpc>
            </a:pPr>
            <a:r>
              <a:rPr lang="en-AU" sz="2200" dirty="0">
                <a:latin typeface="Georgia" panose="02040502050405020303" pitchFamily="18" charset="0"/>
              </a:rPr>
              <a:t>The lifeblood of the SBN in Tanzania</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504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927959" y="4523120"/>
            <a:ext cx="968442" cy="1290078"/>
          </a:xfrm>
          <a:prstGeom prst="rect">
            <a:avLst/>
          </a:prstGeom>
        </p:spPr>
      </p:pic>
      <p:sp>
        <p:nvSpPr>
          <p:cNvPr id="5" name="Title 11"/>
          <p:cNvSpPr txBox="1">
            <a:spLocks/>
          </p:cNvSpPr>
          <p:nvPr/>
        </p:nvSpPr>
        <p:spPr>
          <a:xfrm>
            <a:off x="378943" y="561535"/>
            <a:ext cx="8555459" cy="10790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Target members of the SUN Business Network</a:t>
            </a:r>
          </a:p>
          <a:p>
            <a:pPr algn="l">
              <a:lnSpc>
                <a:spcPct val="100000"/>
              </a:lnSpc>
            </a:pPr>
            <a:r>
              <a:rPr lang="en-AU" sz="1800" dirty="0">
                <a:latin typeface="Georgia" panose="02040502050405020303" pitchFamily="18" charset="0"/>
              </a:rPr>
              <a:t>Overview of the membership framework</a:t>
            </a:r>
          </a:p>
        </p:txBody>
      </p:sp>
      <p:sp>
        <p:nvSpPr>
          <p:cNvPr id="15" name="Rectangle 14"/>
          <p:cNvSpPr/>
          <p:nvPr/>
        </p:nvSpPr>
        <p:spPr>
          <a:xfrm>
            <a:off x="378943" y="1269319"/>
            <a:ext cx="8501670" cy="767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1200" dirty="0">
                <a:solidFill>
                  <a:schemeClr val="tx1"/>
                </a:solidFill>
              </a:rPr>
              <a:t>As outlined in the ‘Strategy on a page’, a priority SBN initiative is to ‘recruit and retain members, tracking their commitments’</a:t>
            </a:r>
          </a:p>
          <a:p>
            <a:pPr marL="177800" indent="-177800">
              <a:buFont typeface="Arial" panose="020B0604020202020204" pitchFamily="34" charset="0"/>
              <a:buChar char="•"/>
            </a:pPr>
            <a:r>
              <a:rPr lang="en-AU" sz="1200" dirty="0">
                <a:solidFill>
                  <a:schemeClr val="tx1"/>
                </a:solidFill>
              </a:rPr>
              <a:t>Below is an overview of the various groups the SBN aims to target for membership in Tanzania</a:t>
            </a:r>
          </a:p>
          <a:p>
            <a:pPr marL="177800" indent="-177800">
              <a:buFont typeface="Arial" panose="020B0604020202020204" pitchFamily="34" charset="0"/>
              <a:buChar char="•"/>
            </a:pPr>
            <a:r>
              <a:rPr lang="en-AU" sz="1200" dirty="0">
                <a:solidFill>
                  <a:schemeClr val="tx1"/>
                </a:solidFill>
              </a:rPr>
              <a:t>The SBN aims to formally sign up 20+ members by the end of 2016 (building on the target of 10+ members by the end of 2015)</a:t>
            </a:r>
          </a:p>
        </p:txBody>
      </p:sp>
      <p:graphicFrame>
        <p:nvGraphicFramePr>
          <p:cNvPr id="2" name="Table 1"/>
          <p:cNvGraphicFramePr>
            <a:graphicFrameLocks noGrp="1"/>
          </p:cNvGraphicFramePr>
          <p:nvPr>
            <p:extLst>
              <p:ext uri="{D42A27DB-BD31-4B8C-83A1-F6EECF244321}">
                <p14:modId xmlns:p14="http://schemas.microsoft.com/office/powerpoint/2010/main" val="1984305367"/>
              </p:ext>
            </p:extLst>
          </p:nvPr>
        </p:nvGraphicFramePr>
        <p:xfrm>
          <a:off x="378944" y="2348971"/>
          <a:ext cx="4161306" cy="4196609"/>
        </p:xfrm>
        <a:graphic>
          <a:graphicData uri="http://schemas.openxmlformats.org/drawingml/2006/table">
            <a:tbl>
              <a:tblPr firstRow="1" bandRow="1">
                <a:tableStyleId>{5C22544A-7EE6-4342-B048-85BDC9FD1C3A}</a:tableStyleId>
              </a:tblPr>
              <a:tblGrid>
                <a:gridCol w="1097431">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tblGrid>
              <a:tr h="0">
                <a:tc>
                  <a:txBody>
                    <a:bodyPr/>
                    <a:lstStyle/>
                    <a:p>
                      <a:pPr algn="ctr"/>
                      <a:r>
                        <a:rPr lang="en-AU" sz="900" dirty="0">
                          <a:solidFill>
                            <a:schemeClr val="tx1"/>
                          </a:solidFill>
                        </a:rPr>
                        <a:t>Industry</a:t>
                      </a:r>
                      <a:r>
                        <a:rPr lang="en-AU" sz="900" baseline="0" dirty="0">
                          <a:solidFill>
                            <a:schemeClr val="tx1"/>
                          </a:solidFill>
                        </a:rPr>
                        <a:t> group</a:t>
                      </a:r>
                      <a:endParaRPr lang="en-AU" sz="900" dirty="0">
                        <a:solidFill>
                          <a:schemeClr val="tx1"/>
                        </a:solidFill>
                      </a:endParaRP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900" dirty="0">
                          <a:solidFill>
                            <a:schemeClr val="tx1"/>
                          </a:solidFill>
                        </a:rPr>
                        <a:t>Rationale for SBN</a:t>
                      </a:r>
                      <a:r>
                        <a:rPr lang="en-AU" sz="900" baseline="0" dirty="0">
                          <a:solidFill>
                            <a:schemeClr val="tx1"/>
                          </a:solidFill>
                        </a:rPr>
                        <a:t> Membership</a:t>
                      </a:r>
                      <a:endParaRPr lang="en-AU" sz="900" dirty="0">
                        <a:solidFill>
                          <a:schemeClr val="tx1"/>
                        </a:solidFill>
                      </a:endParaRP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491380">
                <a:tc>
                  <a:txBody>
                    <a:bodyPr/>
                    <a:lstStyle/>
                    <a:p>
                      <a:pPr algn="l" fontAlgn="b"/>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Work</a:t>
                      </a:r>
                      <a:r>
                        <a:rPr lang="en-AU" sz="700" b="0" i="0" u="none" strike="noStrike" kern="1200" baseline="0" dirty="0">
                          <a:solidFill>
                            <a:schemeClr val="tx1"/>
                          </a:solidFill>
                          <a:effectLst/>
                          <a:latin typeface="Calibri" panose="020F0502020204030204" pitchFamily="34" charset="0"/>
                          <a:ea typeface="+mn-ea"/>
                          <a:cs typeface="+mn-cs"/>
                        </a:rPr>
                        <a:t> together to raise awareness and generate market demand for nutritious foods and drinks</a:t>
                      </a:r>
                    </a:p>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Advocate for an improved regulatory environment to improve the ease of doing business in food and nutrition</a:t>
                      </a:r>
                    </a:p>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Receive training, tools and templates on building a strong business strategies around nutrition</a:t>
                      </a:r>
                    </a:p>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Broaden the customer base and develop a better understanding of the market and the consumers</a:t>
                      </a:r>
                      <a:endParaRPr lang="en-AU" sz="700" b="0" i="0" u="none" strike="noStrike" kern="1200" dirty="0">
                        <a:solidFill>
                          <a:schemeClr val="tx1"/>
                        </a:solidFill>
                        <a:effectLst/>
                        <a:latin typeface="Calibri" panose="020F0502020204030204" pitchFamily="34" charset="0"/>
                        <a:ea typeface="+mn-ea"/>
                        <a:cs typeface="+mn-cs"/>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9614">
                <a:tc>
                  <a:txBody>
                    <a:bodyPr/>
                    <a:lstStyle/>
                    <a:p>
                      <a:pPr algn="l" fontAlgn="b"/>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Help to grow the market for a diversified food basket</a:t>
                      </a:r>
                    </a:p>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Support Tanzanian farmers by promoting local &amp; indigenous food products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5900">
                <a:tc>
                  <a:txBody>
                    <a:bodyPr/>
                    <a:lstStyle/>
                    <a:p>
                      <a:pPr algn="l" fontAlgn="b"/>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indent="0" algn="l" defTabSz="914400" rtl="0" eaLnBrk="1" fontAlgn="b" latinLnBrk="0" hangingPunct="1">
                        <a:buFont typeface="Arial" panose="020B0604020202020204" pitchFamily="34" charset="0"/>
                        <a:buNone/>
                      </a:pPr>
                      <a:r>
                        <a:rPr lang="en-AU" sz="700" b="0" i="0" u="none" strike="noStrike" kern="1200" dirty="0">
                          <a:solidFill>
                            <a:schemeClr val="tx1"/>
                          </a:solidFill>
                          <a:effectLst/>
                          <a:latin typeface="Calibri" panose="020F0502020204030204" pitchFamily="34" charset="0"/>
                          <a:ea typeface="+mn-ea"/>
                          <a:cs typeface="+mn-cs"/>
                        </a:rPr>
                        <a:t>Major food retailers: </a:t>
                      </a:r>
                    </a:p>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Network with organisations along the food value chain</a:t>
                      </a:r>
                    </a:p>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Discover new food and drink products, advocate for growing the market for nutritious foods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6531">
                <a:tc>
                  <a:txBody>
                    <a:bodyPr/>
                    <a:lstStyle/>
                    <a:p>
                      <a:pPr algn="l" fontAlgn="b"/>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0" indent="0" algn="l" defTabSz="914400" rtl="0" eaLnBrk="1" fontAlgn="b" latinLnBrk="0" hangingPunct="1">
                        <a:buFont typeface="Arial" panose="020B0604020202020204" pitchFamily="34" charset="0"/>
                        <a:buNone/>
                      </a:pPr>
                      <a:r>
                        <a:rPr lang="en-AU" sz="700" b="0" i="0" u="none" strike="noStrike" kern="1200" dirty="0">
                          <a:solidFill>
                            <a:schemeClr val="tx1"/>
                          </a:solidFill>
                          <a:effectLst/>
                          <a:latin typeface="Calibri" panose="020F0502020204030204" pitchFamily="34" charset="0"/>
                          <a:ea typeface="+mn-ea"/>
                          <a:cs typeface="+mn-cs"/>
                        </a:rPr>
                        <a:t>Banks</a:t>
                      </a:r>
                      <a:r>
                        <a:rPr lang="en-AU" sz="700" b="0" i="0" u="none" strike="noStrike" kern="1200" baseline="0" dirty="0">
                          <a:solidFill>
                            <a:schemeClr val="tx1"/>
                          </a:solidFill>
                          <a:effectLst/>
                          <a:latin typeface="Calibri" panose="020F0502020204030204" pitchFamily="34" charset="0"/>
                          <a:ea typeface="+mn-ea"/>
                          <a:cs typeface="+mn-cs"/>
                        </a:rPr>
                        <a:t> and financial institutions:</a:t>
                      </a:r>
                      <a:endParaRPr lang="en-AU" sz="700" b="0" i="0" u="none" strike="noStrike" kern="1200" dirty="0">
                        <a:solidFill>
                          <a:schemeClr val="tx1"/>
                        </a:solidFill>
                        <a:effectLst/>
                        <a:latin typeface="Calibri" panose="020F0502020204030204" pitchFamily="34" charset="0"/>
                        <a:ea typeface="+mn-ea"/>
                        <a:cs typeface="+mn-cs"/>
                      </a:endParaRPr>
                    </a:p>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Exposure to potential investment and financing opportunities in the food and nutrition industry</a:t>
                      </a:r>
                    </a:p>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Ignite</a:t>
                      </a:r>
                      <a:r>
                        <a:rPr lang="en-AU" sz="700" b="0" i="0" u="none" strike="noStrike" kern="1200" baseline="0" dirty="0">
                          <a:solidFill>
                            <a:schemeClr val="tx1"/>
                          </a:solidFill>
                          <a:effectLst/>
                          <a:latin typeface="Calibri" panose="020F0502020204030204" pitchFamily="34" charset="0"/>
                          <a:ea typeface="+mn-ea"/>
                          <a:cs typeface="+mn-cs"/>
                        </a:rPr>
                        <a:t> growth in nutrition by financing viable and high impact nutrition initiatives along the food value chain</a:t>
                      </a:r>
                      <a:endParaRPr lang="en-AU" sz="700" b="0" i="0" u="none" strike="noStrike" kern="1200" dirty="0">
                        <a:solidFill>
                          <a:schemeClr val="tx1"/>
                        </a:solidFill>
                        <a:effectLst/>
                        <a:latin typeface="Calibri" panose="020F0502020204030204" pitchFamily="34" charset="0"/>
                        <a:ea typeface="+mn-ea"/>
                        <a:cs typeface="+mn-cs"/>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6574">
                <a:tc>
                  <a:txBody>
                    <a:bodyPr/>
                    <a:lstStyle/>
                    <a:p>
                      <a:pPr algn="l" fontAlgn="b"/>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dirty="0">
                          <a:solidFill>
                            <a:srgbClr val="000000"/>
                          </a:solidFill>
                          <a:effectLst/>
                          <a:latin typeface="Calibri" panose="020F0502020204030204" pitchFamily="34" charset="0"/>
                          <a:ea typeface="+mn-ea"/>
                          <a:cs typeface="+mn-cs"/>
                        </a:rPr>
                        <a:t>Networking opportunities with organisations looking to expand their supply chains in Tanzania</a:t>
                      </a:r>
                    </a:p>
                    <a:p>
                      <a:pPr marL="85725" indent="-85725" algn="l" defTabSz="914400" rtl="0" eaLnBrk="1" fontAlgn="b" latinLnBrk="0" hangingPunct="1">
                        <a:buFont typeface="Arial" panose="020B0604020202020204" pitchFamily="34" charset="0"/>
                        <a:buChar char="•"/>
                      </a:pPr>
                      <a:r>
                        <a:rPr lang="en-AU" sz="700" b="0" i="0" u="none" strike="noStrike" kern="1200" dirty="0">
                          <a:solidFill>
                            <a:srgbClr val="000000"/>
                          </a:solidFill>
                          <a:effectLst/>
                          <a:latin typeface="Calibri" panose="020F0502020204030204" pitchFamily="34" charset="0"/>
                          <a:ea typeface="+mn-ea"/>
                          <a:cs typeface="+mn-cs"/>
                        </a:rPr>
                        <a:t>Work together to form distribution partnerships and leverage existing networks improve distribution efficiency</a:t>
                      </a:r>
                    </a:p>
                    <a:p>
                      <a:pPr marL="85725" indent="-85725" algn="l" defTabSz="914400" rtl="0" eaLnBrk="1" fontAlgn="b" latinLnBrk="0" hangingPunct="1">
                        <a:buFont typeface="Arial" panose="020B0604020202020204" pitchFamily="34" charset="0"/>
                        <a:buChar char="•"/>
                      </a:pPr>
                      <a:r>
                        <a:rPr lang="en-AU" sz="700" b="0" i="0" u="none" strike="noStrike" kern="1200" dirty="0">
                          <a:solidFill>
                            <a:srgbClr val="000000"/>
                          </a:solidFill>
                          <a:effectLst/>
                          <a:latin typeface="Calibri" panose="020F0502020204030204" pitchFamily="34" charset="0"/>
                          <a:ea typeface="+mn-ea"/>
                          <a:cs typeface="+mn-cs"/>
                        </a:rPr>
                        <a:t>Help to make</a:t>
                      </a:r>
                      <a:r>
                        <a:rPr lang="en-AU" sz="700" b="0" i="0" u="none" strike="noStrike" kern="1200" baseline="0" dirty="0">
                          <a:solidFill>
                            <a:srgbClr val="000000"/>
                          </a:solidFill>
                          <a:effectLst/>
                          <a:latin typeface="Calibri" panose="020F0502020204030204" pitchFamily="34" charset="0"/>
                          <a:ea typeface="+mn-ea"/>
                          <a:cs typeface="+mn-cs"/>
                        </a:rPr>
                        <a:t> nutritious foods more accessible and affordable by helping to drive down distribution costs</a:t>
                      </a:r>
                      <a:endParaRPr lang="en-AU" sz="700" b="0" i="0" u="none" strike="noStrike" kern="1200" dirty="0">
                        <a:solidFill>
                          <a:srgbClr val="000000"/>
                        </a:solidFill>
                        <a:effectLst/>
                        <a:latin typeface="Calibri" panose="020F0502020204030204" pitchFamily="34" charset="0"/>
                        <a:ea typeface="+mn-ea"/>
                        <a:cs typeface="+mn-cs"/>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76195">
                <a:tc>
                  <a:txBody>
                    <a:bodyPr/>
                    <a:lstStyle/>
                    <a:p>
                      <a:pPr algn="l" fontAlgn="b"/>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fontAlgn="b">
                        <a:buFont typeface="Arial" panose="020B0604020202020204" pitchFamily="34" charset="0"/>
                        <a:buChar char="•"/>
                      </a:pPr>
                      <a:r>
                        <a:rPr lang="en-AU" sz="700" b="0" i="0" u="none" strike="noStrike" dirty="0">
                          <a:solidFill>
                            <a:srgbClr val="000000"/>
                          </a:solidFill>
                          <a:effectLst/>
                          <a:latin typeface="Calibri" panose="020F0502020204030204" pitchFamily="34" charset="0"/>
                        </a:rPr>
                        <a:t>Establish workforce initiatives to</a:t>
                      </a:r>
                      <a:r>
                        <a:rPr lang="en-AU" sz="700" b="0" i="0" u="none" strike="noStrike" baseline="0" dirty="0">
                          <a:solidFill>
                            <a:srgbClr val="000000"/>
                          </a:solidFill>
                          <a:effectLst/>
                          <a:latin typeface="Calibri" panose="020F0502020204030204" pitchFamily="34" charset="0"/>
                        </a:rPr>
                        <a:t> improve nutrition. These can help to increase staff productivity, reduce the burden of sick leave and encourage better nutrition in families and communities of workers. </a:t>
                      </a:r>
                    </a:p>
                    <a:p>
                      <a:pPr marL="85725" indent="-85725" algn="l" fontAlgn="b">
                        <a:buFont typeface="Arial" panose="020B0604020202020204" pitchFamily="34" charset="0"/>
                        <a:buChar char="•"/>
                      </a:pPr>
                      <a:r>
                        <a:rPr lang="en-AU" sz="700" b="0" i="0" u="none" strike="noStrike" baseline="0" dirty="0">
                          <a:solidFill>
                            <a:srgbClr val="000000"/>
                          </a:solidFill>
                          <a:effectLst/>
                          <a:latin typeface="Calibri" panose="020F0502020204030204" pitchFamily="34" charset="0"/>
                        </a:rPr>
                        <a:t>Discover CSR opportunities in the fight against malnutrition</a:t>
                      </a:r>
                      <a:endParaRPr lang="en-AU" sz="7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18" name="Picture 12" descr="http://cdn.flaticon.com/png/256/27687.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265" y="2651910"/>
            <a:ext cx="383343" cy="3833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9" descr="http://www.clker.com/cliparts/l/E/A/d/m/X/shopping-cart-hi.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448" y="3850580"/>
            <a:ext cx="311577" cy="3022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5" descr="http://www.iconsdb.com/icons/preview/black/truck-xxl.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291" y="4930934"/>
            <a:ext cx="340747" cy="340747"/>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4803"/>
          <p:cNvSpPr>
            <a:spLocks noEditPoints="1"/>
          </p:cNvSpPr>
          <p:nvPr/>
        </p:nvSpPr>
        <p:spPr bwMode="auto">
          <a:xfrm>
            <a:off x="559357" y="4373087"/>
            <a:ext cx="364188" cy="276217"/>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22" name="Rectangle 21"/>
          <p:cNvSpPr/>
          <p:nvPr/>
        </p:nvSpPr>
        <p:spPr>
          <a:xfrm>
            <a:off x="780963" y="3512674"/>
            <a:ext cx="729934" cy="165036"/>
          </a:xfrm>
          <a:prstGeom prst="rect">
            <a:avLst/>
          </a:prstGeom>
        </p:spPr>
        <p:txBody>
          <a:bodyPr wrap="square" lIns="36000" tIns="36000" rIns="36000" bIns="36000">
            <a:spAutoFit/>
          </a:bodyPr>
          <a:lstStyle/>
          <a:p>
            <a:pPr algn="ctr">
              <a:spcBef>
                <a:spcPts val="277"/>
              </a:spcBef>
            </a:pPr>
            <a:r>
              <a:rPr lang="en-AU" sz="600" dirty="0"/>
              <a:t>Agriculture</a:t>
            </a:r>
          </a:p>
        </p:txBody>
      </p:sp>
      <p:sp>
        <p:nvSpPr>
          <p:cNvPr id="23" name="Freeform 4919"/>
          <p:cNvSpPr>
            <a:spLocks noEditPoints="1"/>
          </p:cNvSpPr>
          <p:nvPr/>
        </p:nvSpPr>
        <p:spPr bwMode="auto">
          <a:xfrm>
            <a:off x="495109" y="5539921"/>
            <a:ext cx="138413" cy="217665"/>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sz="1400" dirty="0"/>
          </a:p>
        </p:txBody>
      </p:sp>
      <p:pic>
        <p:nvPicPr>
          <p:cNvPr id="24" name="Picture 35" descr="Miner with mining helmet"/>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892" y="5978045"/>
            <a:ext cx="219330" cy="2193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7" descr="Construction tool vehicle with crane lifting materials"/>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255" y="5464778"/>
            <a:ext cx="315540" cy="3155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9" descr="Radio towe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280" y="5967792"/>
            <a:ext cx="216699" cy="2166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3" descr="Tracto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186" y="3430846"/>
            <a:ext cx="308749" cy="30874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98406" y="3074382"/>
            <a:ext cx="631185" cy="257369"/>
          </a:xfrm>
          <a:prstGeom prst="rect">
            <a:avLst/>
          </a:prstGeom>
        </p:spPr>
        <p:txBody>
          <a:bodyPr wrap="square" lIns="36000" tIns="36000" rIns="36000" bIns="36000">
            <a:spAutoFit/>
          </a:bodyPr>
          <a:lstStyle/>
          <a:p>
            <a:pPr algn="ctr">
              <a:spcBef>
                <a:spcPts val="277"/>
              </a:spcBef>
            </a:pPr>
            <a:r>
              <a:rPr lang="en-AU" sz="600" dirty="0"/>
              <a:t>Food production &amp; processing</a:t>
            </a:r>
          </a:p>
        </p:txBody>
      </p:sp>
      <p:sp>
        <p:nvSpPr>
          <p:cNvPr id="29" name="Rectangle 28"/>
          <p:cNvSpPr/>
          <p:nvPr/>
        </p:nvSpPr>
        <p:spPr>
          <a:xfrm>
            <a:off x="767314" y="4454932"/>
            <a:ext cx="729934" cy="165036"/>
          </a:xfrm>
          <a:prstGeom prst="rect">
            <a:avLst/>
          </a:prstGeom>
        </p:spPr>
        <p:txBody>
          <a:bodyPr wrap="square" lIns="36000" tIns="36000" rIns="36000" bIns="36000">
            <a:spAutoFit/>
          </a:bodyPr>
          <a:lstStyle/>
          <a:p>
            <a:pPr algn="ctr">
              <a:spcBef>
                <a:spcPts val="277"/>
              </a:spcBef>
            </a:pPr>
            <a:r>
              <a:rPr lang="en-AU" sz="600" dirty="0"/>
              <a:t>Finance</a:t>
            </a:r>
          </a:p>
        </p:txBody>
      </p:sp>
      <p:sp>
        <p:nvSpPr>
          <p:cNvPr id="30" name="Rectangle 29"/>
          <p:cNvSpPr/>
          <p:nvPr/>
        </p:nvSpPr>
        <p:spPr>
          <a:xfrm>
            <a:off x="731750" y="3927884"/>
            <a:ext cx="729934" cy="165036"/>
          </a:xfrm>
          <a:prstGeom prst="rect">
            <a:avLst/>
          </a:prstGeom>
        </p:spPr>
        <p:txBody>
          <a:bodyPr wrap="square" lIns="36000" tIns="36000" rIns="36000" bIns="36000">
            <a:spAutoFit/>
          </a:bodyPr>
          <a:lstStyle/>
          <a:p>
            <a:pPr algn="ctr">
              <a:spcBef>
                <a:spcPts val="277"/>
              </a:spcBef>
            </a:pPr>
            <a:r>
              <a:rPr lang="en-AU" sz="600" dirty="0"/>
              <a:t>Retail</a:t>
            </a:r>
          </a:p>
        </p:txBody>
      </p:sp>
      <p:sp>
        <p:nvSpPr>
          <p:cNvPr id="31" name="Rectangle 30"/>
          <p:cNvSpPr/>
          <p:nvPr/>
        </p:nvSpPr>
        <p:spPr>
          <a:xfrm>
            <a:off x="777244" y="5010275"/>
            <a:ext cx="729934" cy="257369"/>
          </a:xfrm>
          <a:prstGeom prst="rect">
            <a:avLst/>
          </a:prstGeom>
        </p:spPr>
        <p:txBody>
          <a:bodyPr wrap="square" lIns="36000" tIns="36000" rIns="36000" bIns="36000">
            <a:spAutoFit/>
          </a:bodyPr>
          <a:lstStyle/>
          <a:p>
            <a:pPr algn="ctr">
              <a:spcBef>
                <a:spcPts val="277"/>
              </a:spcBef>
            </a:pPr>
            <a:r>
              <a:rPr lang="en-AU" sz="600" dirty="0"/>
              <a:t>Transport &amp; distribution</a:t>
            </a:r>
          </a:p>
        </p:txBody>
      </p:sp>
      <p:sp>
        <p:nvSpPr>
          <p:cNvPr id="32" name="Rectangle 31"/>
          <p:cNvSpPr/>
          <p:nvPr/>
        </p:nvSpPr>
        <p:spPr>
          <a:xfrm>
            <a:off x="580114" y="5727628"/>
            <a:ext cx="729934" cy="149647"/>
          </a:xfrm>
          <a:prstGeom prst="rect">
            <a:avLst/>
          </a:prstGeom>
        </p:spPr>
        <p:txBody>
          <a:bodyPr wrap="square" lIns="36000" tIns="36000" rIns="36000" bIns="36000">
            <a:spAutoFit/>
          </a:bodyPr>
          <a:lstStyle/>
          <a:p>
            <a:pPr algn="ctr">
              <a:spcBef>
                <a:spcPts val="277"/>
              </a:spcBef>
            </a:pPr>
            <a:r>
              <a:rPr lang="en-AU" sz="500" dirty="0"/>
              <a:t>Construction</a:t>
            </a:r>
          </a:p>
        </p:txBody>
      </p:sp>
      <p:sp>
        <p:nvSpPr>
          <p:cNvPr id="33" name="Rectangle 32"/>
          <p:cNvSpPr/>
          <p:nvPr/>
        </p:nvSpPr>
        <p:spPr>
          <a:xfrm>
            <a:off x="362032" y="6177864"/>
            <a:ext cx="583049" cy="226591"/>
          </a:xfrm>
          <a:prstGeom prst="rect">
            <a:avLst/>
          </a:prstGeom>
        </p:spPr>
        <p:txBody>
          <a:bodyPr wrap="square" lIns="36000" tIns="36000" rIns="36000" bIns="36000">
            <a:spAutoFit/>
          </a:bodyPr>
          <a:lstStyle/>
          <a:p>
            <a:pPr algn="ctr">
              <a:spcBef>
                <a:spcPts val="277"/>
              </a:spcBef>
            </a:pPr>
            <a:r>
              <a:rPr lang="en-AU" sz="500" dirty="0"/>
              <a:t>Energy, utilities &amp; mining</a:t>
            </a:r>
          </a:p>
        </p:txBody>
      </p:sp>
      <p:sp>
        <p:nvSpPr>
          <p:cNvPr id="34" name="Rectangle 33"/>
          <p:cNvSpPr/>
          <p:nvPr/>
        </p:nvSpPr>
        <p:spPr>
          <a:xfrm>
            <a:off x="928694" y="6173307"/>
            <a:ext cx="522737" cy="226591"/>
          </a:xfrm>
          <a:prstGeom prst="rect">
            <a:avLst/>
          </a:prstGeom>
        </p:spPr>
        <p:txBody>
          <a:bodyPr wrap="square" lIns="36000" tIns="36000" rIns="36000" bIns="36000">
            <a:spAutoFit/>
          </a:bodyPr>
          <a:lstStyle/>
          <a:p>
            <a:pPr algn="ctr">
              <a:spcBef>
                <a:spcPts val="277"/>
              </a:spcBef>
            </a:pPr>
            <a:r>
              <a:rPr lang="en-AU" sz="500" dirty="0"/>
              <a:t>Mobile networks &amp; comms</a:t>
            </a:r>
          </a:p>
        </p:txBody>
      </p:sp>
      <p:sp>
        <p:nvSpPr>
          <p:cNvPr id="35" name="Rectangle 34"/>
          <p:cNvSpPr/>
          <p:nvPr/>
        </p:nvSpPr>
        <p:spPr>
          <a:xfrm>
            <a:off x="296045" y="5727628"/>
            <a:ext cx="514013" cy="226591"/>
          </a:xfrm>
          <a:prstGeom prst="rect">
            <a:avLst/>
          </a:prstGeom>
        </p:spPr>
        <p:txBody>
          <a:bodyPr wrap="square" lIns="36000" tIns="36000" rIns="36000" bIns="36000">
            <a:spAutoFit/>
          </a:bodyPr>
          <a:lstStyle/>
          <a:p>
            <a:pPr algn="ctr">
              <a:spcBef>
                <a:spcPts val="277"/>
              </a:spcBef>
            </a:pPr>
            <a:r>
              <a:rPr lang="en-AU" sz="500" dirty="0"/>
              <a:t>Professional services</a:t>
            </a:r>
          </a:p>
        </p:txBody>
      </p:sp>
      <p:sp>
        <p:nvSpPr>
          <p:cNvPr id="36" name="Freeform 4831"/>
          <p:cNvSpPr>
            <a:spLocks noEditPoints="1"/>
          </p:cNvSpPr>
          <p:nvPr/>
        </p:nvSpPr>
        <p:spPr bwMode="auto">
          <a:xfrm>
            <a:off x="4718226" y="6264684"/>
            <a:ext cx="351638" cy="189745"/>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pic>
        <p:nvPicPr>
          <p:cNvPr id="37" name="Picture 16" descr="http://fc01.deviantart.net/fs71/i/2013/087/7/e/un_icon_by_slamiticon-d5zbqh5.png"/>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22377" y="6270603"/>
            <a:ext cx="314945" cy="271228"/>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4838"/>
          <p:cNvSpPr>
            <a:spLocks noEditPoints="1"/>
          </p:cNvSpPr>
          <p:nvPr/>
        </p:nvSpPr>
        <p:spPr bwMode="auto">
          <a:xfrm>
            <a:off x="5630409" y="6183749"/>
            <a:ext cx="366418" cy="364263"/>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39" name="Freeform 4851"/>
          <p:cNvSpPr>
            <a:spLocks noEditPoints="1"/>
          </p:cNvSpPr>
          <p:nvPr/>
        </p:nvSpPr>
        <p:spPr bwMode="auto">
          <a:xfrm>
            <a:off x="8341317" y="6250818"/>
            <a:ext cx="217004" cy="22905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40" name="Freeform 4886"/>
          <p:cNvSpPr>
            <a:spLocks/>
          </p:cNvSpPr>
          <p:nvPr/>
        </p:nvSpPr>
        <p:spPr bwMode="auto">
          <a:xfrm>
            <a:off x="7387299" y="6285253"/>
            <a:ext cx="218508" cy="218508"/>
          </a:xfrm>
          <a:custGeom>
            <a:avLst/>
            <a:gdLst>
              <a:gd name="T0" fmla="*/ 320 w 320"/>
              <a:gd name="T1" fmla="*/ 124 h 320"/>
              <a:gd name="T2" fmla="*/ 320 w 320"/>
              <a:gd name="T3" fmla="*/ 196 h 320"/>
              <a:gd name="T4" fmla="*/ 320 w 320"/>
              <a:gd name="T5" fmla="*/ 196 h 320"/>
              <a:gd name="T6" fmla="*/ 318 w 320"/>
              <a:gd name="T7" fmla="*/ 202 h 320"/>
              <a:gd name="T8" fmla="*/ 316 w 320"/>
              <a:gd name="T9" fmla="*/ 208 h 320"/>
              <a:gd name="T10" fmla="*/ 310 w 320"/>
              <a:gd name="T11" fmla="*/ 210 h 320"/>
              <a:gd name="T12" fmla="*/ 304 w 320"/>
              <a:gd name="T13" fmla="*/ 212 h 320"/>
              <a:gd name="T14" fmla="*/ 212 w 320"/>
              <a:gd name="T15" fmla="*/ 212 h 320"/>
              <a:gd name="T16" fmla="*/ 212 w 320"/>
              <a:gd name="T17" fmla="*/ 304 h 320"/>
              <a:gd name="T18" fmla="*/ 212 w 320"/>
              <a:gd name="T19" fmla="*/ 304 h 320"/>
              <a:gd name="T20" fmla="*/ 210 w 320"/>
              <a:gd name="T21" fmla="*/ 310 h 320"/>
              <a:gd name="T22" fmla="*/ 208 w 320"/>
              <a:gd name="T23" fmla="*/ 316 h 320"/>
              <a:gd name="T24" fmla="*/ 202 w 320"/>
              <a:gd name="T25" fmla="*/ 318 h 320"/>
              <a:gd name="T26" fmla="*/ 196 w 320"/>
              <a:gd name="T27" fmla="*/ 320 h 320"/>
              <a:gd name="T28" fmla="*/ 124 w 320"/>
              <a:gd name="T29" fmla="*/ 320 h 320"/>
              <a:gd name="T30" fmla="*/ 124 w 320"/>
              <a:gd name="T31" fmla="*/ 320 h 320"/>
              <a:gd name="T32" fmla="*/ 118 w 320"/>
              <a:gd name="T33" fmla="*/ 318 h 320"/>
              <a:gd name="T34" fmla="*/ 112 w 320"/>
              <a:gd name="T35" fmla="*/ 316 h 320"/>
              <a:gd name="T36" fmla="*/ 110 w 320"/>
              <a:gd name="T37" fmla="*/ 310 h 320"/>
              <a:gd name="T38" fmla="*/ 108 w 320"/>
              <a:gd name="T39" fmla="*/ 304 h 320"/>
              <a:gd name="T40" fmla="*/ 108 w 320"/>
              <a:gd name="T41" fmla="*/ 212 h 320"/>
              <a:gd name="T42" fmla="*/ 16 w 320"/>
              <a:gd name="T43" fmla="*/ 212 h 320"/>
              <a:gd name="T44" fmla="*/ 16 w 320"/>
              <a:gd name="T45" fmla="*/ 212 h 320"/>
              <a:gd name="T46" fmla="*/ 10 w 320"/>
              <a:gd name="T47" fmla="*/ 210 h 320"/>
              <a:gd name="T48" fmla="*/ 4 w 320"/>
              <a:gd name="T49" fmla="*/ 208 h 320"/>
              <a:gd name="T50" fmla="*/ 2 w 320"/>
              <a:gd name="T51" fmla="*/ 202 h 320"/>
              <a:gd name="T52" fmla="*/ 0 w 320"/>
              <a:gd name="T53" fmla="*/ 196 h 320"/>
              <a:gd name="T54" fmla="*/ 0 w 320"/>
              <a:gd name="T55" fmla="*/ 124 h 320"/>
              <a:gd name="T56" fmla="*/ 0 w 320"/>
              <a:gd name="T57" fmla="*/ 124 h 320"/>
              <a:gd name="T58" fmla="*/ 2 w 320"/>
              <a:gd name="T59" fmla="*/ 118 h 320"/>
              <a:gd name="T60" fmla="*/ 4 w 320"/>
              <a:gd name="T61" fmla="*/ 112 h 320"/>
              <a:gd name="T62" fmla="*/ 10 w 320"/>
              <a:gd name="T63" fmla="*/ 110 h 320"/>
              <a:gd name="T64" fmla="*/ 16 w 320"/>
              <a:gd name="T65" fmla="*/ 108 h 320"/>
              <a:gd name="T66" fmla="*/ 108 w 320"/>
              <a:gd name="T67" fmla="*/ 108 h 320"/>
              <a:gd name="T68" fmla="*/ 108 w 320"/>
              <a:gd name="T69" fmla="*/ 16 h 320"/>
              <a:gd name="T70" fmla="*/ 108 w 320"/>
              <a:gd name="T71" fmla="*/ 16 h 320"/>
              <a:gd name="T72" fmla="*/ 110 w 320"/>
              <a:gd name="T73" fmla="*/ 10 h 320"/>
              <a:gd name="T74" fmla="*/ 112 w 320"/>
              <a:gd name="T75" fmla="*/ 4 h 320"/>
              <a:gd name="T76" fmla="*/ 118 w 320"/>
              <a:gd name="T77" fmla="*/ 2 h 320"/>
              <a:gd name="T78" fmla="*/ 124 w 320"/>
              <a:gd name="T79" fmla="*/ 0 h 320"/>
              <a:gd name="T80" fmla="*/ 196 w 320"/>
              <a:gd name="T81" fmla="*/ 0 h 320"/>
              <a:gd name="T82" fmla="*/ 196 w 320"/>
              <a:gd name="T83" fmla="*/ 0 h 320"/>
              <a:gd name="T84" fmla="*/ 202 w 320"/>
              <a:gd name="T85" fmla="*/ 2 h 320"/>
              <a:gd name="T86" fmla="*/ 208 w 320"/>
              <a:gd name="T87" fmla="*/ 4 h 320"/>
              <a:gd name="T88" fmla="*/ 210 w 320"/>
              <a:gd name="T89" fmla="*/ 10 h 320"/>
              <a:gd name="T90" fmla="*/ 212 w 320"/>
              <a:gd name="T91" fmla="*/ 16 h 320"/>
              <a:gd name="T92" fmla="*/ 212 w 320"/>
              <a:gd name="T93" fmla="*/ 108 h 320"/>
              <a:gd name="T94" fmla="*/ 304 w 320"/>
              <a:gd name="T95" fmla="*/ 108 h 320"/>
              <a:gd name="T96" fmla="*/ 304 w 320"/>
              <a:gd name="T97" fmla="*/ 108 h 320"/>
              <a:gd name="T98" fmla="*/ 310 w 320"/>
              <a:gd name="T99" fmla="*/ 110 h 320"/>
              <a:gd name="T100" fmla="*/ 316 w 320"/>
              <a:gd name="T101" fmla="*/ 112 h 320"/>
              <a:gd name="T102" fmla="*/ 318 w 320"/>
              <a:gd name="T103" fmla="*/ 118 h 320"/>
              <a:gd name="T104" fmla="*/ 320 w 320"/>
              <a:gd name="T105" fmla="*/ 124 h 320"/>
              <a:gd name="T106" fmla="*/ 320 w 320"/>
              <a:gd name="T107"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20">
                <a:moveTo>
                  <a:pt x="320" y="124"/>
                </a:moveTo>
                <a:lnTo>
                  <a:pt x="320" y="196"/>
                </a:lnTo>
                <a:lnTo>
                  <a:pt x="320" y="196"/>
                </a:lnTo>
                <a:lnTo>
                  <a:pt x="318" y="202"/>
                </a:lnTo>
                <a:lnTo>
                  <a:pt x="316" y="208"/>
                </a:lnTo>
                <a:lnTo>
                  <a:pt x="310" y="210"/>
                </a:lnTo>
                <a:lnTo>
                  <a:pt x="304" y="212"/>
                </a:lnTo>
                <a:lnTo>
                  <a:pt x="212" y="212"/>
                </a:lnTo>
                <a:lnTo>
                  <a:pt x="212" y="304"/>
                </a:lnTo>
                <a:lnTo>
                  <a:pt x="212" y="304"/>
                </a:lnTo>
                <a:lnTo>
                  <a:pt x="210" y="310"/>
                </a:lnTo>
                <a:lnTo>
                  <a:pt x="208" y="316"/>
                </a:lnTo>
                <a:lnTo>
                  <a:pt x="202" y="318"/>
                </a:lnTo>
                <a:lnTo>
                  <a:pt x="196" y="320"/>
                </a:lnTo>
                <a:lnTo>
                  <a:pt x="124" y="320"/>
                </a:lnTo>
                <a:lnTo>
                  <a:pt x="124" y="320"/>
                </a:lnTo>
                <a:lnTo>
                  <a:pt x="118" y="318"/>
                </a:lnTo>
                <a:lnTo>
                  <a:pt x="112" y="316"/>
                </a:lnTo>
                <a:lnTo>
                  <a:pt x="110" y="310"/>
                </a:lnTo>
                <a:lnTo>
                  <a:pt x="108" y="304"/>
                </a:lnTo>
                <a:lnTo>
                  <a:pt x="108" y="212"/>
                </a:lnTo>
                <a:lnTo>
                  <a:pt x="16" y="212"/>
                </a:lnTo>
                <a:lnTo>
                  <a:pt x="16" y="212"/>
                </a:lnTo>
                <a:lnTo>
                  <a:pt x="10" y="210"/>
                </a:lnTo>
                <a:lnTo>
                  <a:pt x="4" y="208"/>
                </a:lnTo>
                <a:lnTo>
                  <a:pt x="2" y="202"/>
                </a:lnTo>
                <a:lnTo>
                  <a:pt x="0" y="196"/>
                </a:lnTo>
                <a:lnTo>
                  <a:pt x="0" y="124"/>
                </a:lnTo>
                <a:lnTo>
                  <a:pt x="0" y="124"/>
                </a:lnTo>
                <a:lnTo>
                  <a:pt x="2" y="118"/>
                </a:lnTo>
                <a:lnTo>
                  <a:pt x="4" y="112"/>
                </a:lnTo>
                <a:lnTo>
                  <a:pt x="10" y="110"/>
                </a:lnTo>
                <a:lnTo>
                  <a:pt x="16" y="108"/>
                </a:lnTo>
                <a:lnTo>
                  <a:pt x="108" y="108"/>
                </a:lnTo>
                <a:lnTo>
                  <a:pt x="108" y="16"/>
                </a:lnTo>
                <a:lnTo>
                  <a:pt x="108" y="16"/>
                </a:lnTo>
                <a:lnTo>
                  <a:pt x="110" y="10"/>
                </a:lnTo>
                <a:lnTo>
                  <a:pt x="112" y="4"/>
                </a:lnTo>
                <a:lnTo>
                  <a:pt x="118" y="2"/>
                </a:lnTo>
                <a:lnTo>
                  <a:pt x="124" y="0"/>
                </a:lnTo>
                <a:lnTo>
                  <a:pt x="196" y="0"/>
                </a:lnTo>
                <a:lnTo>
                  <a:pt x="196" y="0"/>
                </a:lnTo>
                <a:lnTo>
                  <a:pt x="202" y="2"/>
                </a:lnTo>
                <a:lnTo>
                  <a:pt x="208" y="4"/>
                </a:lnTo>
                <a:lnTo>
                  <a:pt x="210" y="10"/>
                </a:lnTo>
                <a:lnTo>
                  <a:pt x="212" y="16"/>
                </a:lnTo>
                <a:lnTo>
                  <a:pt x="212" y="108"/>
                </a:lnTo>
                <a:lnTo>
                  <a:pt x="304" y="108"/>
                </a:lnTo>
                <a:lnTo>
                  <a:pt x="304" y="108"/>
                </a:lnTo>
                <a:lnTo>
                  <a:pt x="310" y="110"/>
                </a:lnTo>
                <a:lnTo>
                  <a:pt x="316" y="112"/>
                </a:lnTo>
                <a:lnTo>
                  <a:pt x="318" y="118"/>
                </a:lnTo>
                <a:lnTo>
                  <a:pt x="320" y="124"/>
                </a:lnTo>
                <a:lnTo>
                  <a:pt x="320" y="124"/>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sz="1400" dirty="0"/>
          </a:p>
        </p:txBody>
      </p:sp>
      <p:sp>
        <p:nvSpPr>
          <p:cNvPr id="41" name="Freeform 4926"/>
          <p:cNvSpPr>
            <a:spLocks noEditPoints="1"/>
          </p:cNvSpPr>
          <p:nvPr/>
        </p:nvSpPr>
        <p:spPr bwMode="auto">
          <a:xfrm>
            <a:off x="6733981" y="6263097"/>
            <a:ext cx="368823" cy="253075"/>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sz="1400" dirty="0"/>
          </a:p>
        </p:txBody>
      </p:sp>
      <p:sp>
        <p:nvSpPr>
          <p:cNvPr id="42" name="Freeform 4816"/>
          <p:cNvSpPr>
            <a:spLocks noEditPoints="1"/>
          </p:cNvSpPr>
          <p:nvPr/>
        </p:nvSpPr>
        <p:spPr bwMode="auto">
          <a:xfrm>
            <a:off x="5209389" y="6235119"/>
            <a:ext cx="304417" cy="262906"/>
          </a:xfrm>
          <a:custGeom>
            <a:avLst/>
            <a:gdLst>
              <a:gd name="T0" fmla="*/ 294 w 396"/>
              <a:gd name="T1" fmla="*/ 80 h 342"/>
              <a:gd name="T2" fmla="*/ 206 w 396"/>
              <a:gd name="T3" fmla="*/ 196 h 342"/>
              <a:gd name="T4" fmla="*/ 190 w 396"/>
              <a:gd name="T5" fmla="*/ 196 h 342"/>
              <a:gd name="T6" fmla="*/ 102 w 396"/>
              <a:gd name="T7" fmla="*/ 80 h 342"/>
              <a:gd name="T8" fmla="*/ 98 w 396"/>
              <a:gd name="T9" fmla="*/ 44 h 342"/>
              <a:gd name="T10" fmla="*/ 130 w 396"/>
              <a:gd name="T11" fmla="*/ 4 h 342"/>
              <a:gd name="T12" fmla="*/ 178 w 396"/>
              <a:gd name="T13" fmla="*/ 6 h 342"/>
              <a:gd name="T14" fmla="*/ 218 w 396"/>
              <a:gd name="T15" fmla="*/ 6 h 342"/>
              <a:gd name="T16" fmla="*/ 266 w 396"/>
              <a:gd name="T17" fmla="*/ 4 h 342"/>
              <a:gd name="T18" fmla="*/ 298 w 396"/>
              <a:gd name="T19" fmla="*/ 44 h 342"/>
              <a:gd name="T20" fmla="*/ 348 w 396"/>
              <a:gd name="T21" fmla="*/ 106 h 342"/>
              <a:gd name="T22" fmla="*/ 368 w 396"/>
              <a:gd name="T23" fmla="*/ 82 h 342"/>
              <a:gd name="T24" fmla="*/ 344 w 396"/>
              <a:gd name="T25" fmla="*/ 76 h 342"/>
              <a:gd name="T26" fmla="*/ 330 w 396"/>
              <a:gd name="T27" fmla="*/ 152 h 342"/>
              <a:gd name="T28" fmla="*/ 376 w 396"/>
              <a:gd name="T29" fmla="*/ 96 h 342"/>
              <a:gd name="T30" fmla="*/ 356 w 396"/>
              <a:gd name="T31" fmla="*/ 160 h 342"/>
              <a:gd name="T32" fmla="*/ 362 w 396"/>
              <a:gd name="T33" fmla="*/ 172 h 342"/>
              <a:gd name="T34" fmla="*/ 362 w 396"/>
              <a:gd name="T35" fmla="*/ 196 h 342"/>
              <a:gd name="T36" fmla="*/ 310 w 396"/>
              <a:gd name="T37" fmla="*/ 234 h 342"/>
              <a:gd name="T38" fmla="*/ 352 w 396"/>
              <a:gd name="T39" fmla="*/ 176 h 342"/>
              <a:gd name="T40" fmla="*/ 326 w 396"/>
              <a:gd name="T41" fmla="*/ 166 h 342"/>
              <a:gd name="T42" fmla="*/ 248 w 396"/>
              <a:gd name="T43" fmla="*/ 208 h 342"/>
              <a:gd name="T44" fmla="*/ 210 w 396"/>
              <a:gd name="T45" fmla="*/ 242 h 342"/>
              <a:gd name="T46" fmla="*/ 214 w 396"/>
              <a:gd name="T47" fmla="*/ 294 h 342"/>
              <a:gd name="T48" fmla="*/ 272 w 396"/>
              <a:gd name="T49" fmla="*/ 332 h 342"/>
              <a:gd name="T50" fmla="*/ 304 w 396"/>
              <a:gd name="T51" fmla="*/ 300 h 342"/>
              <a:gd name="T52" fmla="*/ 396 w 396"/>
              <a:gd name="T53" fmla="*/ 118 h 342"/>
              <a:gd name="T54" fmla="*/ 376 w 396"/>
              <a:gd name="T55" fmla="*/ 96 h 342"/>
              <a:gd name="T56" fmla="*/ 316 w 396"/>
              <a:gd name="T57" fmla="*/ 102 h 342"/>
              <a:gd name="T58" fmla="*/ 310 w 396"/>
              <a:gd name="T59" fmla="*/ 160 h 342"/>
              <a:gd name="T60" fmla="*/ 50 w 396"/>
              <a:gd name="T61" fmla="*/ 154 h 342"/>
              <a:gd name="T62" fmla="*/ 66 w 396"/>
              <a:gd name="T63" fmla="*/ 94 h 342"/>
              <a:gd name="T64" fmla="*/ 44 w 396"/>
              <a:gd name="T65" fmla="*/ 74 h 342"/>
              <a:gd name="T66" fmla="*/ 26 w 396"/>
              <a:gd name="T67" fmla="*/ 88 h 342"/>
              <a:gd name="T68" fmla="*/ 50 w 396"/>
              <a:gd name="T69" fmla="*/ 154 h 342"/>
              <a:gd name="T70" fmla="*/ 6 w 396"/>
              <a:gd name="T71" fmla="*/ 214 h 342"/>
              <a:gd name="T72" fmla="*/ 98 w 396"/>
              <a:gd name="T73" fmla="*/ 306 h 342"/>
              <a:gd name="T74" fmla="*/ 174 w 396"/>
              <a:gd name="T75" fmla="*/ 304 h 342"/>
              <a:gd name="T76" fmla="*/ 190 w 396"/>
              <a:gd name="T77" fmla="*/ 264 h 342"/>
              <a:gd name="T78" fmla="*/ 174 w 396"/>
              <a:gd name="T79" fmla="*/ 224 h 342"/>
              <a:gd name="T80" fmla="*/ 78 w 396"/>
              <a:gd name="T81" fmla="*/ 170 h 342"/>
              <a:gd name="T82" fmla="*/ 48 w 396"/>
              <a:gd name="T83" fmla="*/ 170 h 342"/>
              <a:gd name="T84" fmla="*/ 48 w 396"/>
              <a:gd name="T85" fmla="*/ 198 h 342"/>
              <a:gd name="T86" fmla="*/ 40 w 396"/>
              <a:gd name="T87" fmla="*/ 206 h 342"/>
              <a:gd name="T88" fmla="*/ 32 w 396"/>
              <a:gd name="T89" fmla="*/ 184 h 342"/>
              <a:gd name="T90" fmla="*/ 40 w 396"/>
              <a:gd name="T91" fmla="*/ 160 h 342"/>
              <a:gd name="T92" fmla="*/ 34 w 396"/>
              <a:gd name="T93" fmla="*/ 102 h 342"/>
              <a:gd name="T94" fmla="*/ 6 w 396"/>
              <a:gd name="T95" fmla="*/ 102 h 342"/>
              <a:gd name="T96" fmla="*/ 88 w 396"/>
              <a:gd name="T97" fmla="*/ 162 h 342"/>
              <a:gd name="T98" fmla="*/ 80 w 396"/>
              <a:gd name="T99" fmla="*/ 102 h 342"/>
              <a:gd name="T100" fmla="*/ 86 w 396"/>
              <a:gd name="T101" fmla="*/ 1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42">
                <a:moveTo>
                  <a:pt x="300" y="56"/>
                </a:moveTo>
                <a:lnTo>
                  <a:pt x="300" y="56"/>
                </a:lnTo>
                <a:lnTo>
                  <a:pt x="298" y="64"/>
                </a:lnTo>
                <a:lnTo>
                  <a:pt x="296" y="72"/>
                </a:lnTo>
                <a:lnTo>
                  <a:pt x="294" y="80"/>
                </a:lnTo>
                <a:lnTo>
                  <a:pt x="288" y="88"/>
                </a:lnTo>
                <a:lnTo>
                  <a:pt x="288" y="88"/>
                </a:lnTo>
                <a:lnTo>
                  <a:pt x="288" y="90"/>
                </a:lnTo>
                <a:lnTo>
                  <a:pt x="206" y="196"/>
                </a:lnTo>
                <a:lnTo>
                  <a:pt x="206" y="196"/>
                </a:lnTo>
                <a:lnTo>
                  <a:pt x="202" y="198"/>
                </a:lnTo>
                <a:lnTo>
                  <a:pt x="198" y="200"/>
                </a:lnTo>
                <a:lnTo>
                  <a:pt x="198" y="200"/>
                </a:lnTo>
                <a:lnTo>
                  <a:pt x="194" y="198"/>
                </a:lnTo>
                <a:lnTo>
                  <a:pt x="190" y="196"/>
                </a:lnTo>
                <a:lnTo>
                  <a:pt x="108" y="90"/>
                </a:lnTo>
                <a:lnTo>
                  <a:pt x="108" y="90"/>
                </a:lnTo>
                <a:lnTo>
                  <a:pt x="108" y="88"/>
                </a:lnTo>
                <a:lnTo>
                  <a:pt x="108" y="88"/>
                </a:lnTo>
                <a:lnTo>
                  <a:pt x="102" y="80"/>
                </a:lnTo>
                <a:lnTo>
                  <a:pt x="100" y="72"/>
                </a:lnTo>
                <a:lnTo>
                  <a:pt x="98" y="64"/>
                </a:lnTo>
                <a:lnTo>
                  <a:pt x="96" y="56"/>
                </a:lnTo>
                <a:lnTo>
                  <a:pt x="96" y="56"/>
                </a:lnTo>
                <a:lnTo>
                  <a:pt x="98" y="44"/>
                </a:lnTo>
                <a:lnTo>
                  <a:pt x="102" y="34"/>
                </a:lnTo>
                <a:lnTo>
                  <a:pt x="106" y="24"/>
                </a:lnTo>
                <a:lnTo>
                  <a:pt x="114" y="16"/>
                </a:lnTo>
                <a:lnTo>
                  <a:pt x="122" y="10"/>
                </a:lnTo>
                <a:lnTo>
                  <a:pt x="130" y="4"/>
                </a:lnTo>
                <a:lnTo>
                  <a:pt x="142" y="2"/>
                </a:lnTo>
                <a:lnTo>
                  <a:pt x="152" y="0"/>
                </a:lnTo>
                <a:lnTo>
                  <a:pt x="152" y="0"/>
                </a:lnTo>
                <a:lnTo>
                  <a:pt x="166" y="2"/>
                </a:lnTo>
                <a:lnTo>
                  <a:pt x="178" y="6"/>
                </a:lnTo>
                <a:lnTo>
                  <a:pt x="190" y="14"/>
                </a:lnTo>
                <a:lnTo>
                  <a:pt x="198" y="24"/>
                </a:lnTo>
                <a:lnTo>
                  <a:pt x="198" y="24"/>
                </a:lnTo>
                <a:lnTo>
                  <a:pt x="206" y="14"/>
                </a:lnTo>
                <a:lnTo>
                  <a:pt x="218" y="6"/>
                </a:lnTo>
                <a:lnTo>
                  <a:pt x="230" y="2"/>
                </a:lnTo>
                <a:lnTo>
                  <a:pt x="244" y="0"/>
                </a:lnTo>
                <a:lnTo>
                  <a:pt x="244" y="0"/>
                </a:lnTo>
                <a:lnTo>
                  <a:pt x="254" y="2"/>
                </a:lnTo>
                <a:lnTo>
                  <a:pt x="266" y="4"/>
                </a:lnTo>
                <a:lnTo>
                  <a:pt x="274" y="10"/>
                </a:lnTo>
                <a:lnTo>
                  <a:pt x="282" y="16"/>
                </a:lnTo>
                <a:lnTo>
                  <a:pt x="290" y="24"/>
                </a:lnTo>
                <a:lnTo>
                  <a:pt x="294" y="34"/>
                </a:lnTo>
                <a:lnTo>
                  <a:pt x="298" y="44"/>
                </a:lnTo>
                <a:lnTo>
                  <a:pt x="300" y="56"/>
                </a:lnTo>
                <a:lnTo>
                  <a:pt x="300" y="56"/>
                </a:lnTo>
                <a:close/>
                <a:moveTo>
                  <a:pt x="346" y="118"/>
                </a:moveTo>
                <a:lnTo>
                  <a:pt x="346" y="118"/>
                </a:lnTo>
                <a:lnTo>
                  <a:pt x="348" y="106"/>
                </a:lnTo>
                <a:lnTo>
                  <a:pt x="352" y="98"/>
                </a:lnTo>
                <a:lnTo>
                  <a:pt x="360" y="90"/>
                </a:lnTo>
                <a:lnTo>
                  <a:pt x="370" y="88"/>
                </a:lnTo>
                <a:lnTo>
                  <a:pt x="370" y="88"/>
                </a:lnTo>
                <a:lnTo>
                  <a:pt x="368" y="82"/>
                </a:lnTo>
                <a:lnTo>
                  <a:pt x="364" y="78"/>
                </a:lnTo>
                <a:lnTo>
                  <a:pt x="358" y="74"/>
                </a:lnTo>
                <a:lnTo>
                  <a:pt x="352" y="74"/>
                </a:lnTo>
                <a:lnTo>
                  <a:pt x="352" y="74"/>
                </a:lnTo>
                <a:lnTo>
                  <a:pt x="344" y="76"/>
                </a:lnTo>
                <a:lnTo>
                  <a:pt x="336" y="80"/>
                </a:lnTo>
                <a:lnTo>
                  <a:pt x="332" y="86"/>
                </a:lnTo>
                <a:lnTo>
                  <a:pt x="330" y="94"/>
                </a:lnTo>
                <a:lnTo>
                  <a:pt x="330" y="152"/>
                </a:lnTo>
                <a:lnTo>
                  <a:pt x="330" y="152"/>
                </a:lnTo>
                <a:lnTo>
                  <a:pt x="338" y="152"/>
                </a:lnTo>
                <a:lnTo>
                  <a:pt x="346" y="154"/>
                </a:lnTo>
                <a:lnTo>
                  <a:pt x="346" y="118"/>
                </a:lnTo>
                <a:close/>
                <a:moveTo>
                  <a:pt x="376" y="96"/>
                </a:moveTo>
                <a:lnTo>
                  <a:pt x="376" y="96"/>
                </a:lnTo>
                <a:lnTo>
                  <a:pt x="368" y="98"/>
                </a:lnTo>
                <a:lnTo>
                  <a:pt x="362" y="102"/>
                </a:lnTo>
                <a:lnTo>
                  <a:pt x="356" y="110"/>
                </a:lnTo>
                <a:lnTo>
                  <a:pt x="356" y="118"/>
                </a:lnTo>
                <a:lnTo>
                  <a:pt x="356" y="160"/>
                </a:lnTo>
                <a:lnTo>
                  <a:pt x="356" y="160"/>
                </a:lnTo>
                <a:lnTo>
                  <a:pt x="356" y="160"/>
                </a:lnTo>
                <a:lnTo>
                  <a:pt x="356" y="160"/>
                </a:lnTo>
                <a:lnTo>
                  <a:pt x="360" y="166"/>
                </a:lnTo>
                <a:lnTo>
                  <a:pt x="362" y="172"/>
                </a:lnTo>
                <a:lnTo>
                  <a:pt x="364" y="178"/>
                </a:lnTo>
                <a:lnTo>
                  <a:pt x="364" y="184"/>
                </a:lnTo>
                <a:lnTo>
                  <a:pt x="364" y="184"/>
                </a:lnTo>
                <a:lnTo>
                  <a:pt x="364" y="190"/>
                </a:lnTo>
                <a:lnTo>
                  <a:pt x="362" y="196"/>
                </a:lnTo>
                <a:lnTo>
                  <a:pt x="360" y="202"/>
                </a:lnTo>
                <a:lnTo>
                  <a:pt x="356" y="206"/>
                </a:lnTo>
                <a:lnTo>
                  <a:pt x="316" y="246"/>
                </a:lnTo>
                <a:lnTo>
                  <a:pt x="316" y="246"/>
                </a:lnTo>
                <a:lnTo>
                  <a:pt x="310" y="234"/>
                </a:lnTo>
                <a:lnTo>
                  <a:pt x="348" y="198"/>
                </a:lnTo>
                <a:lnTo>
                  <a:pt x="348" y="198"/>
                </a:lnTo>
                <a:lnTo>
                  <a:pt x="352" y="192"/>
                </a:lnTo>
                <a:lnTo>
                  <a:pt x="352" y="184"/>
                </a:lnTo>
                <a:lnTo>
                  <a:pt x="352" y="176"/>
                </a:lnTo>
                <a:lnTo>
                  <a:pt x="348" y="170"/>
                </a:lnTo>
                <a:lnTo>
                  <a:pt x="348" y="170"/>
                </a:lnTo>
                <a:lnTo>
                  <a:pt x="340" y="166"/>
                </a:lnTo>
                <a:lnTo>
                  <a:pt x="332" y="164"/>
                </a:lnTo>
                <a:lnTo>
                  <a:pt x="326" y="166"/>
                </a:lnTo>
                <a:lnTo>
                  <a:pt x="318" y="170"/>
                </a:lnTo>
                <a:lnTo>
                  <a:pt x="278" y="210"/>
                </a:lnTo>
                <a:lnTo>
                  <a:pt x="278" y="210"/>
                </a:lnTo>
                <a:lnTo>
                  <a:pt x="264" y="208"/>
                </a:lnTo>
                <a:lnTo>
                  <a:pt x="248" y="208"/>
                </a:lnTo>
                <a:lnTo>
                  <a:pt x="234" y="214"/>
                </a:lnTo>
                <a:lnTo>
                  <a:pt x="222" y="224"/>
                </a:lnTo>
                <a:lnTo>
                  <a:pt x="222" y="224"/>
                </a:lnTo>
                <a:lnTo>
                  <a:pt x="214" y="232"/>
                </a:lnTo>
                <a:lnTo>
                  <a:pt x="210" y="242"/>
                </a:lnTo>
                <a:lnTo>
                  <a:pt x="206" y="252"/>
                </a:lnTo>
                <a:lnTo>
                  <a:pt x="206" y="264"/>
                </a:lnTo>
                <a:lnTo>
                  <a:pt x="206" y="274"/>
                </a:lnTo>
                <a:lnTo>
                  <a:pt x="210" y="284"/>
                </a:lnTo>
                <a:lnTo>
                  <a:pt x="214" y="294"/>
                </a:lnTo>
                <a:lnTo>
                  <a:pt x="222" y="304"/>
                </a:lnTo>
                <a:lnTo>
                  <a:pt x="222" y="304"/>
                </a:lnTo>
                <a:lnTo>
                  <a:pt x="262" y="342"/>
                </a:lnTo>
                <a:lnTo>
                  <a:pt x="272" y="332"/>
                </a:lnTo>
                <a:lnTo>
                  <a:pt x="272" y="332"/>
                </a:lnTo>
                <a:lnTo>
                  <a:pt x="298" y="306"/>
                </a:lnTo>
                <a:lnTo>
                  <a:pt x="298" y="306"/>
                </a:lnTo>
                <a:lnTo>
                  <a:pt x="302" y="304"/>
                </a:lnTo>
                <a:lnTo>
                  <a:pt x="302" y="304"/>
                </a:lnTo>
                <a:lnTo>
                  <a:pt x="304" y="300"/>
                </a:lnTo>
                <a:lnTo>
                  <a:pt x="390" y="214"/>
                </a:lnTo>
                <a:lnTo>
                  <a:pt x="390" y="214"/>
                </a:lnTo>
                <a:lnTo>
                  <a:pt x="394" y="208"/>
                </a:lnTo>
                <a:lnTo>
                  <a:pt x="396" y="200"/>
                </a:lnTo>
                <a:lnTo>
                  <a:pt x="396" y="118"/>
                </a:lnTo>
                <a:lnTo>
                  <a:pt x="396" y="118"/>
                </a:lnTo>
                <a:lnTo>
                  <a:pt x="394" y="110"/>
                </a:lnTo>
                <a:lnTo>
                  <a:pt x="390" y="102"/>
                </a:lnTo>
                <a:lnTo>
                  <a:pt x="384" y="98"/>
                </a:lnTo>
                <a:lnTo>
                  <a:pt x="376" y="96"/>
                </a:lnTo>
                <a:lnTo>
                  <a:pt x="376" y="96"/>
                </a:lnTo>
                <a:close/>
                <a:moveTo>
                  <a:pt x="320" y="154"/>
                </a:moveTo>
                <a:lnTo>
                  <a:pt x="320" y="98"/>
                </a:lnTo>
                <a:lnTo>
                  <a:pt x="320" y="98"/>
                </a:lnTo>
                <a:lnTo>
                  <a:pt x="316" y="102"/>
                </a:lnTo>
                <a:lnTo>
                  <a:pt x="312" y="106"/>
                </a:lnTo>
                <a:lnTo>
                  <a:pt x="310" y="112"/>
                </a:lnTo>
                <a:lnTo>
                  <a:pt x="308" y="118"/>
                </a:lnTo>
                <a:lnTo>
                  <a:pt x="308" y="162"/>
                </a:lnTo>
                <a:lnTo>
                  <a:pt x="310" y="160"/>
                </a:lnTo>
                <a:lnTo>
                  <a:pt x="310" y="160"/>
                </a:lnTo>
                <a:lnTo>
                  <a:pt x="316" y="156"/>
                </a:lnTo>
                <a:lnTo>
                  <a:pt x="320" y="154"/>
                </a:lnTo>
                <a:lnTo>
                  <a:pt x="320" y="154"/>
                </a:lnTo>
                <a:close/>
                <a:moveTo>
                  <a:pt x="50" y="154"/>
                </a:moveTo>
                <a:lnTo>
                  <a:pt x="50" y="154"/>
                </a:lnTo>
                <a:lnTo>
                  <a:pt x="58" y="152"/>
                </a:lnTo>
                <a:lnTo>
                  <a:pt x="66" y="152"/>
                </a:lnTo>
                <a:lnTo>
                  <a:pt x="66" y="94"/>
                </a:lnTo>
                <a:lnTo>
                  <a:pt x="66" y="94"/>
                </a:lnTo>
                <a:lnTo>
                  <a:pt x="64" y="86"/>
                </a:lnTo>
                <a:lnTo>
                  <a:pt x="60" y="80"/>
                </a:lnTo>
                <a:lnTo>
                  <a:pt x="52" y="76"/>
                </a:lnTo>
                <a:lnTo>
                  <a:pt x="44" y="74"/>
                </a:lnTo>
                <a:lnTo>
                  <a:pt x="44" y="74"/>
                </a:lnTo>
                <a:lnTo>
                  <a:pt x="38" y="74"/>
                </a:lnTo>
                <a:lnTo>
                  <a:pt x="32" y="78"/>
                </a:lnTo>
                <a:lnTo>
                  <a:pt x="28" y="82"/>
                </a:lnTo>
                <a:lnTo>
                  <a:pt x="26" y="88"/>
                </a:lnTo>
                <a:lnTo>
                  <a:pt x="26" y="88"/>
                </a:lnTo>
                <a:lnTo>
                  <a:pt x="36" y="90"/>
                </a:lnTo>
                <a:lnTo>
                  <a:pt x="44" y="98"/>
                </a:lnTo>
                <a:lnTo>
                  <a:pt x="48" y="106"/>
                </a:lnTo>
                <a:lnTo>
                  <a:pt x="50" y="118"/>
                </a:lnTo>
                <a:lnTo>
                  <a:pt x="50" y="154"/>
                </a:lnTo>
                <a:close/>
                <a:moveTo>
                  <a:pt x="0" y="118"/>
                </a:moveTo>
                <a:lnTo>
                  <a:pt x="0" y="200"/>
                </a:lnTo>
                <a:lnTo>
                  <a:pt x="0" y="200"/>
                </a:lnTo>
                <a:lnTo>
                  <a:pt x="2" y="208"/>
                </a:lnTo>
                <a:lnTo>
                  <a:pt x="6" y="214"/>
                </a:lnTo>
                <a:lnTo>
                  <a:pt x="92" y="300"/>
                </a:lnTo>
                <a:lnTo>
                  <a:pt x="92" y="300"/>
                </a:lnTo>
                <a:lnTo>
                  <a:pt x="94" y="304"/>
                </a:lnTo>
                <a:lnTo>
                  <a:pt x="94" y="304"/>
                </a:lnTo>
                <a:lnTo>
                  <a:pt x="98" y="306"/>
                </a:lnTo>
                <a:lnTo>
                  <a:pt x="124" y="332"/>
                </a:lnTo>
                <a:lnTo>
                  <a:pt x="124" y="332"/>
                </a:lnTo>
                <a:lnTo>
                  <a:pt x="134" y="342"/>
                </a:lnTo>
                <a:lnTo>
                  <a:pt x="174" y="304"/>
                </a:lnTo>
                <a:lnTo>
                  <a:pt x="174" y="304"/>
                </a:lnTo>
                <a:lnTo>
                  <a:pt x="174" y="304"/>
                </a:lnTo>
                <a:lnTo>
                  <a:pt x="182" y="294"/>
                </a:lnTo>
                <a:lnTo>
                  <a:pt x="186" y="284"/>
                </a:lnTo>
                <a:lnTo>
                  <a:pt x="190" y="274"/>
                </a:lnTo>
                <a:lnTo>
                  <a:pt x="190" y="264"/>
                </a:lnTo>
                <a:lnTo>
                  <a:pt x="190" y="252"/>
                </a:lnTo>
                <a:lnTo>
                  <a:pt x="186" y="242"/>
                </a:lnTo>
                <a:lnTo>
                  <a:pt x="182" y="232"/>
                </a:lnTo>
                <a:lnTo>
                  <a:pt x="174" y="224"/>
                </a:lnTo>
                <a:lnTo>
                  <a:pt x="174" y="224"/>
                </a:lnTo>
                <a:lnTo>
                  <a:pt x="162" y="214"/>
                </a:lnTo>
                <a:lnTo>
                  <a:pt x="148" y="208"/>
                </a:lnTo>
                <a:lnTo>
                  <a:pt x="132" y="208"/>
                </a:lnTo>
                <a:lnTo>
                  <a:pt x="118" y="210"/>
                </a:lnTo>
                <a:lnTo>
                  <a:pt x="78" y="170"/>
                </a:lnTo>
                <a:lnTo>
                  <a:pt x="78" y="170"/>
                </a:lnTo>
                <a:lnTo>
                  <a:pt x="70" y="166"/>
                </a:lnTo>
                <a:lnTo>
                  <a:pt x="64" y="164"/>
                </a:lnTo>
                <a:lnTo>
                  <a:pt x="56" y="166"/>
                </a:lnTo>
                <a:lnTo>
                  <a:pt x="48" y="170"/>
                </a:lnTo>
                <a:lnTo>
                  <a:pt x="48" y="170"/>
                </a:lnTo>
                <a:lnTo>
                  <a:pt x="44" y="176"/>
                </a:lnTo>
                <a:lnTo>
                  <a:pt x="44" y="184"/>
                </a:lnTo>
                <a:lnTo>
                  <a:pt x="44" y="192"/>
                </a:lnTo>
                <a:lnTo>
                  <a:pt x="48" y="198"/>
                </a:lnTo>
                <a:lnTo>
                  <a:pt x="86" y="234"/>
                </a:lnTo>
                <a:lnTo>
                  <a:pt x="86" y="234"/>
                </a:lnTo>
                <a:lnTo>
                  <a:pt x="80" y="246"/>
                </a:lnTo>
                <a:lnTo>
                  <a:pt x="40" y="206"/>
                </a:lnTo>
                <a:lnTo>
                  <a:pt x="40" y="206"/>
                </a:lnTo>
                <a:lnTo>
                  <a:pt x="36" y="202"/>
                </a:lnTo>
                <a:lnTo>
                  <a:pt x="34" y="196"/>
                </a:lnTo>
                <a:lnTo>
                  <a:pt x="32" y="190"/>
                </a:lnTo>
                <a:lnTo>
                  <a:pt x="32" y="184"/>
                </a:lnTo>
                <a:lnTo>
                  <a:pt x="32" y="184"/>
                </a:lnTo>
                <a:lnTo>
                  <a:pt x="32" y="178"/>
                </a:lnTo>
                <a:lnTo>
                  <a:pt x="34" y="172"/>
                </a:lnTo>
                <a:lnTo>
                  <a:pt x="36" y="166"/>
                </a:lnTo>
                <a:lnTo>
                  <a:pt x="40" y="160"/>
                </a:lnTo>
                <a:lnTo>
                  <a:pt x="40" y="160"/>
                </a:lnTo>
                <a:lnTo>
                  <a:pt x="40" y="160"/>
                </a:lnTo>
                <a:lnTo>
                  <a:pt x="40" y="118"/>
                </a:lnTo>
                <a:lnTo>
                  <a:pt x="40" y="118"/>
                </a:lnTo>
                <a:lnTo>
                  <a:pt x="40" y="110"/>
                </a:lnTo>
                <a:lnTo>
                  <a:pt x="34" y="102"/>
                </a:lnTo>
                <a:lnTo>
                  <a:pt x="28" y="98"/>
                </a:lnTo>
                <a:lnTo>
                  <a:pt x="20" y="96"/>
                </a:lnTo>
                <a:lnTo>
                  <a:pt x="20" y="96"/>
                </a:lnTo>
                <a:lnTo>
                  <a:pt x="12" y="98"/>
                </a:lnTo>
                <a:lnTo>
                  <a:pt x="6" y="102"/>
                </a:lnTo>
                <a:lnTo>
                  <a:pt x="2" y="110"/>
                </a:lnTo>
                <a:lnTo>
                  <a:pt x="0" y="118"/>
                </a:lnTo>
                <a:lnTo>
                  <a:pt x="0" y="118"/>
                </a:lnTo>
                <a:close/>
                <a:moveTo>
                  <a:pt x="86" y="160"/>
                </a:moveTo>
                <a:lnTo>
                  <a:pt x="88" y="162"/>
                </a:lnTo>
                <a:lnTo>
                  <a:pt x="88" y="118"/>
                </a:lnTo>
                <a:lnTo>
                  <a:pt x="88" y="118"/>
                </a:lnTo>
                <a:lnTo>
                  <a:pt x="86" y="112"/>
                </a:lnTo>
                <a:lnTo>
                  <a:pt x="84" y="106"/>
                </a:lnTo>
                <a:lnTo>
                  <a:pt x="80" y="102"/>
                </a:lnTo>
                <a:lnTo>
                  <a:pt x="76" y="98"/>
                </a:lnTo>
                <a:lnTo>
                  <a:pt x="76" y="154"/>
                </a:lnTo>
                <a:lnTo>
                  <a:pt x="76" y="154"/>
                </a:lnTo>
                <a:lnTo>
                  <a:pt x="80" y="156"/>
                </a:lnTo>
                <a:lnTo>
                  <a:pt x="86" y="160"/>
                </a:lnTo>
                <a:lnTo>
                  <a:pt x="86" y="16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pic>
        <p:nvPicPr>
          <p:cNvPr id="43" name="Picture 51" descr="Users group"/>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8606" y="6250818"/>
            <a:ext cx="263905" cy="26390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5481687" y="6552666"/>
            <a:ext cx="631185" cy="165036"/>
          </a:xfrm>
          <a:prstGeom prst="rect">
            <a:avLst/>
          </a:prstGeom>
        </p:spPr>
        <p:txBody>
          <a:bodyPr wrap="square" lIns="36000" tIns="36000" rIns="36000" bIns="36000">
            <a:spAutoFit/>
          </a:bodyPr>
          <a:lstStyle/>
          <a:p>
            <a:pPr algn="ctr">
              <a:spcBef>
                <a:spcPts val="277"/>
              </a:spcBef>
            </a:pPr>
            <a:r>
              <a:rPr lang="en-AU" sz="600" dirty="0"/>
              <a:t>Government</a:t>
            </a:r>
          </a:p>
        </p:txBody>
      </p:sp>
      <p:sp>
        <p:nvSpPr>
          <p:cNvPr id="45" name="Rectangle 44"/>
          <p:cNvSpPr/>
          <p:nvPr/>
        </p:nvSpPr>
        <p:spPr>
          <a:xfrm>
            <a:off x="4552593" y="6456581"/>
            <a:ext cx="631185" cy="257369"/>
          </a:xfrm>
          <a:prstGeom prst="rect">
            <a:avLst/>
          </a:prstGeom>
        </p:spPr>
        <p:txBody>
          <a:bodyPr wrap="square" lIns="36000" tIns="36000" rIns="36000" bIns="36000">
            <a:spAutoFit/>
          </a:bodyPr>
          <a:lstStyle/>
          <a:p>
            <a:pPr algn="ctr">
              <a:spcBef>
                <a:spcPts val="277"/>
              </a:spcBef>
            </a:pPr>
            <a:r>
              <a:rPr lang="en-AU" sz="600" dirty="0"/>
              <a:t>Civil society organisations</a:t>
            </a:r>
          </a:p>
        </p:txBody>
      </p:sp>
      <p:sp>
        <p:nvSpPr>
          <p:cNvPr id="46" name="Rectangle 45"/>
          <p:cNvSpPr/>
          <p:nvPr/>
        </p:nvSpPr>
        <p:spPr>
          <a:xfrm>
            <a:off x="8134227" y="6477414"/>
            <a:ext cx="631185" cy="257369"/>
          </a:xfrm>
          <a:prstGeom prst="rect">
            <a:avLst/>
          </a:prstGeom>
        </p:spPr>
        <p:txBody>
          <a:bodyPr wrap="square" lIns="36000" tIns="36000" rIns="36000" bIns="36000">
            <a:spAutoFit/>
          </a:bodyPr>
          <a:lstStyle/>
          <a:p>
            <a:pPr algn="ctr">
              <a:spcBef>
                <a:spcPts val="277"/>
              </a:spcBef>
            </a:pPr>
            <a:r>
              <a:rPr lang="en-AU" sz="600" dirty="0"/>
              <a:t>Business associations</a:t>
            </a:r>
          </a:p>
        </p:txBody>
      </p:sp>
      <p:sp>
        <p:nvSpPr>
          <p:cNvPr id="47" name="Rectangle 46"/>
          <p:cNvSpPr/>
          <p:nvPr/>
        </p:nvSpPr>
        <p:spPr>
          <a:xfrm>
            <a:off x="7231098" y="6541831"/>
            <a:ext cx="505356" cy="165036"/>
          </a:xfrm>
          <a:prstGeom prst="rect">
            <a:avLst/>
          </a:prstGeom>
        </p:spPr>
        <p:txBody>
          <a:bodyPr wrap="square" lIns="36000" tIns="36000" rIns="36000" bIns="36000">
            <a:spAutoFit/>
          </a:bodyPr>
          <a:lstStyle/>
          <a:p>
            <a:pPr algn="ctr">
              <a:spcBef>
                <a:spcPts val="277"/>
              </a:spcBef>
            </a:pPr>
            <a:r>
              <a:rPr lang="en-AU" sz="600" dirty="0"/>
              <a:t>Healthcare</a:t>
            </a:r>
          </a:p>
        </p:txBody>
      </p:sp>
      <p:sp>
        <p:nvSpPr>
          <p:cNvPr id="48" name="Rectangle 47"/>
          <p:cNvSpPr/>
          <p:nvPr/>
        </p:nvSpPr>
        <p:spPr>
          <a:xfrm>
            <a:off x="7634965" y="6477414"/>
            <a:ext cx="631185" cy="257369"/>
          </a:xfrm>
          <a:prstGeom prst="rect">
            <a:avLst/>
          </a:prstGeom>
        </p:spPr>
        <p:txBody>
          <a:bodyPr wrap="square" lIns="36000" tIns="36000" rIns="36000" bIns="36000">
            <a:spAutoFit/>
          </a:bodyPr>
          <a:lstStyle/>
          <a:p>
            <a:pPr algn="ctr">
              <a:spcBef>
                <a:spcPts val="277"/>
              </a:spcBef>
            </a:pPr>
            <a:r>
              <a:rPr lang="en-AU" sz="600" dirty="0"/>
              <a:t>Nutrition community</a:t>
            </a:r>
          </a:p>
        </p:txBody>
      </p:sp>
      <p:sp>
        <p:nvSpPr>
          <p:cNvPr id="49" name="Rectangle 48"/>
          <p:cNvSpPr/>
          <p:nvPr/>
        </p:nvSpPr>
        <p:spPr>
          <a:xfrm>
            <a:off x="6611449" y="6502747"/>
            <a:ext cx="631185" cy="257369"/>
          </a:xfrm>
          <a:prstGeom prst="rect">
            <a:avLst/>
          </a:prstGeom>
        </p:spPr>
        <p:txBody>
          <a:bodyPr wrap="square" lIns="36000" tIns="36000" rIns="36000" bIns="36000">
            <a:spAutoFit/>
          </a:bodyPr>
          <a:lstStyle/>
          <a:p>
            <a:pPr algn="ctr">
              <a:spcBef>
                <a:spcPts val="277"/>
              </a:spcBef>
            </a:pPr>
            <a:r>
              <a:rPr lang="en-AU" sz="600" dirty="0"/>
              <a:t>Research &amp; education</a:t>
            </a:r>
          </a:p>
        </p:txBody>
      </p:sp>
      <p:sp>
        <p:nvSpPr>
          <p:cNvPr id="50" name="Rectangle 49"/>
          <p:cNvSpPr/>
          <p:nvPr/>
        </p:nvSpPr>
        <p:spPr>
          <a:xfrm>
            <a:off x="6056086" y="6548914"/>
            <a:ext cx="631185" cy="165036"/>
          </a:xfrm>
          <a:prstGeom prst="rect">
            <a:avLst/>
          </a:prstGeom>
        </p:spPr>
        <p:txBody>
          <a:bodyPr wrap="square" lIns="36000" tIns="36000" rIns="36000" bIns="36000">
            <a:spAutoFit/>
          </a:bodyPr>
          <a:lstStyle/>
          <a:p>
            <a:pPr algn="ctr">
              <a:spcBef>
                <a:spcPts val="277"/>
              </a:spcBef>
            </a:pPr>
            <a:r>
              <a:rPr lang="en-AU" sz="600" dirty="0"/>
              <a:t>United Nations</a:t>
            </a:r>
          </a:p>
        </p:txBody>
      </p:sp>
      <p:sp>
        <p:nvSpPr>
          <p:cNvPr id="51" name="Rectangle 50"/>
          <p:cNvSpPr/>
          <p:nvPr/>
        </p:nvSpPr>
        <p:spPr>
          <a:xfrm>
            <a:off x="5177603" y="6529131"/>
            <a:ext cx="361785" cy="165036"/>
          </a:xfrm>
          <a:prstGeom prst="rect">
            <a:avLst/>
          </a:prstGeom>
        </p:spPr>
        <p:txBody>
          <a:bodyPr wrap="square" lIns="36000" tIns="36000" rIns="36000" bIns="36000">
            <a:spAutoFit/>
          </a:bodyPr>
          <a:lstStyle/>
          <a:p>
            <a:pPr algn="ctr">
              <a:spcBef>
                <a:spcPts val="277"/>
              </a:spcBef>
            </a:pPr>
            <a:r>
              <a:rPr lang="en-AU" sz="600" dirty="0"/>
              <a:t>Donors</a:t>
            </a:r>
          </a:p>
        </p:txBody>
      </p:sp>
      <p:sp>
        <p:nvSpPr>
          <p:cNvPr id="57" name="Rectangle 56"/>
          <p:cNvSpPr/>
          <p:nvPr/>
        </p:nvSpPr>
        <p:spPr>
          <a:xfrm>
            <a:off x="304518" y="1983018"/>
            <a:ext cx="4089681"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rPr>
              <a:t>Private sector </a:t>
            </a:r>
            <a:r>
              <a:rPr lang="en-AU" sz="1200" i="1" dirty="0">
                <a:solidFill>
                  <a:schemeClr val="tx1"/>
                </a:solidFill>
              </a:rPr>
              <a:t>– To be targeted as members</a:t>
            </a:r>
          </a:p>
        </p:txBody>
      </p:sp>
      <p:sp>
        <p:nvSpPr>
          <p:cNvPr id="58" name="Rectangle 57"/>
          <p:cNvSpPr/>
          <p:nvPr/>
        </p:nvSpPr>
        <p:spPr>
          <a:xfrm>
            <a:off x="4602165" y="5856071"/>
            <a:ext cx="4236812"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rPr>
              <a:t>Non-Private sector </a:t>
            </a:r>
            <a:r>
              <a:rPr lang="en-AU" sz="1200" dirty="0">
                <a:solidFill>
                  <a:schemeClr val="tx1"/>
                </a:solidFill>
              </a:rPr>
              <a:t>– To be targeted as stakeholders only</a:t>
            </a:r>
            <a:endParaRPr lang="en-AU" sz="1200" i="1" dirty="0">
              <a:solidFill>
                <a:schemeClr val="tx1"/>
              </a:solidFill>
            </a:endParaRPr>
          </a:p>
        </p:txBody>
      </p:sp>
      <p:cxnSp>
        <p:nvCxnSpPr>
          <p:cNvPr id="55"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126123022"/>
              </p:ext>
            </p:extLst>
          </p:nvPr>
        </p:nvGraphicFramePr>
        <p:xfrm>
          <a:off x="4735095" y="2346402"/>
          <a:ext cx="4161306" cy="2088700"/>
        </p:xfrm>
        <a:graphic>
          <a:graphicData uri="http://schemas.openxmlformats.org/drawingml/2006/table">
            <a:tbl>
              <a:tblPr firstRow="1" bandRow="1">
                <a:tableStyleId>{5C22544A-7EE6-4342-B048-85BDC9FD1C3A}</a:tableStyleId>
              </a:tblPr>
              <a:tblGrid>
                <a:gridCol w="1097431">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tblGrid>
              <a:tr h="0">
                <a:tc>
                  <a:txBody>
                    <a:bodyPr/>
                    <a:lstStyle/>
                    <a:p>
                      <a:pPr algn="ctr"/>
                      <a:r>
                        <a:rPr lang="en-AU" sz="900" dirty="0">
                          <a:solidFill>
                            <a:schemeClr val="tx1"/>
                          </a:solidFill>
                        </a:rPr>
                        <a:t>Factor</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900" dirty="0">
                          <a:solidFill>
                            <a:schemeClr val="tx1"/>
                          </a:solidFill>
                        </a:rPr>
                        <a:t>Rationale</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491380">
                <a:tc>
                  <a:txBody>
                    <a:bodyPr/>
                    <a:lstStyle/>
                    <a:p>
                      <a:pPr algn="l" fontAlgn="b"/>
                      <a:r>
                        <a:rPr lang="en-AU" sz="900" b="0" i="0" u="none" strike="noStrike" dirty="0">
                          <a:solidFill>
                            <a:srgbClr val="000000"/>
                          </a:solidFill>
                          <a:effectLst/>
                          <a:latin typeface="Calibri" panose="020F0502020204030204" pitchFamily="34" charset="0"/>
                        </a:rPr>
                        <a:t>Geographical</a:t>
                      </a:r>
                      <a:r>
                        <a:rPr lang="en-AU" sz="900" b="0" i="0" u="none" strike="noStrike" baseline="0" dirty="0">
                          <a:solidFill>
                            <a:srgbClr val="000000"/>
                          </a:solidFill>
                          <a:effectLst/>
                          <a:latin typeface="Calibri" panose="020F0502020204030204" pitchFamily="34" charset="0"/>
                        </a:rPr>
                        <a:t> location</a:t>
                      </a:r>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Focus initial</a:t>
                      </a:r>
                      <a:r>
                        <a:rPr lang="en-AU" sz="700" b="0" i="0" u="none" strike="noStrike" kern="1200" baseline="0" dirty="0">
                          <a:solidFill>
                            <a:schemeClr val="tx1"/>
                          </a:solidFill>
                          <a:effectLst/>
                          <a:latin typeface="Calibri" panose="020F0502020204030204" pitchFamily="34" charset="0"/>
                          <a:ea typeface="+mn-ea"/>
                          <a:cs typeface="+mn-cs"/>
                        </a:rPr>
                        <a:t> membership drive on companies in Dar </a:t>
                      </a:r>
                      <a:r>
                        <a:rPr lang="en-AU" sz="700" b="0" i="0" u="none" strike="noStrike" kern="1200" baseline="0" dirty="0" err="1">
                          <a:solidFill>
                            <a:schemeClr val="tx1"/>
                          </a:solidFill>
                          <a:effectLst/>
                          <a:latin typeface="Calibri" panose="020F0502020204030204" pitchFamily="34" charset="0"/>
                          <a:ea typeface="+mn-ea"/>
                          <a:cs typeface="+mn-cs"/>
                        </a:rPr>
                        <a:t>es</a:t>
                      </a:r>
                      <a:r>
                        <a:rPr lang="en-AU" sz="700" b="0" i="0" u="none" strike="noStrike" kern="1200" baseline="0" dirty="0">
                          <a:solidFill>
                            <a:schemeClr val="tx1"/>
                          </a:solidFill>
                          <a:effectLst/>
                          <a:latin typeface="Calibri" panose="020F0502020204030204" pitchFamily="34" charset="0"/>
                          <a:ea typeface="+mn-ea"/>
                          <a:cs typeface="+mn-cs"/>
                        </a:rPr>
                        <a:t> Salaam</a:t>
                      </a:r>
                    </a:p>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As a base is established, fan out to regional hubs (Mbeya, Arusha, </a:t>
                      </a:r>
                      <a:r>
                        <a:rPr lang="en-AU" sz="700" b="0" i="0" u="none" strike="noStrike" kern="1200" baseline="0" dirty="0" err="1">
                          <a:solidFill>
                            <a:schemeClr val="tx1"/>
                          </a:solidFill>
                          <a:effectLst/>
                          <a:latin typeface="Calibri" panose="020F0502020204030204" pitchFamily="34" charset="0"/>
                          <a:ea typeface="+mn-ea"/>
                          <a:cs typeface="+mn-cs"/>
                        </a:rPr>
                        <a:t>Musoma</a:t>
                      </a:r>
                      <a:r>
                        <a:rPr lang="en-AU" sz="700" b="0" i="0" u="none" strike="noStrike" kern="1200" baseline="0" dirty="0">
                          <a:solidFill>
                            <a:schemeClr val="tx1"/>
                          </a:solidFill>
                          <a:effectLst/>
                          <a:latin typeface="Calibri" panose="020F0502020204030204" pitchFamily="34" charset="0"/>
                          <a:ea typeface="+mn-ea"/>
                          <a:cs typeface="+mn-cs"/>
                        </a:rPr>
                        <a:t> </a:t>
                      </a:r>
                      <a:r>
                        <a:rPr lang="en-AU" sz="700" b="0" i="0" u="none" strike="noStrike" kern="1200" baseline="0" dirty="0" err="1">
                          <a:solidFill>
                            <a:schemeClr val="tx1"/>
                          </a:solidFill>
                          <a:effectLst/>
                          <a:latin typeface="Calibri" panose="020F0502020204030204" pitchFamily="34" charset="0"/>
                          <a:ea typeface="+mn-ea"/>
                          <a:cs typeface="+mn-cs"/>
                        </a:rPr>
                        <a:t>etc</a:t>
                      </a:r>
                      <a:r>
                        <a:rPr lang="en-AU" sz="700" b="0" i="0" u="none" strike="noStrike" kern="1200" baseline="0" dirty="0">
                          <a:solidFill>
                            <a:schemeClr val="tx1"/>
                          </a:solidFill>
                          <a:effectLst/>
                          <a:latin typeface="Calibri" panose="020F0502020204030204" pitchFamily="34" charset="0"/>
                          <a:ea typeface="+mn-ea"/>
                          <a:cs typeface="+mn-cs"/>
                        </a:rPr>
                        <a:t>) to recruit members</a:t>
                      </a:r>
                      <a:endParaRPr lang="en-AU" sz="700" b="0" i="0" u="none" strike="noStrike" kern="1200" dirty="0">
                        <a:solidFill>
                          <a:schemeClr val="tx1"/>
                        </a:solidFill>
                        <a:effectLst/>
                        <a:latin typeface="Calibri" panose="020F0502020204030204" pitchFamily="34" charset="0"/>
                        <a:ea typeface="+mn-ea"/>
                        <a:cs typeface="+mn-cs"/>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9614">
                <a:tc>
                  <a:txBody>
                    <a:bodyPr/>
                    <a:lstStyle/>
                    <a:p>
                      <a:pPr algn="l" fontAlgn="b"/>
                      <a:r>
                        <a:rPr lang="en-AU" sz="900" b="0" i="0" u="none" strike="noStrike" dirty="0">
                          <a:solidFill>
                            <a:srgbClr val="000000"/>
                          </a:solidFill>
                          <a:effectLst/>
                          <a:latin typeface="Calibri" panose="020F0502020204030204" pitchFamily="34" charset="0"/>
                        </a:rPr>
                        <a:t>Organisation</a:t>
                      </a:r>
                      <a:r>
                        <a:rPr lang="en-AU" sz="900" b="0" i="0" u="none" strike="noStrike" baseline="0" dirty="0">
                          <a:solidFill>
                            <a:srgbClr val="000000"/>
                          </a:solidFill>
                          <a:effectLst/>
                          <a:latin typeface="Calibri" panose="020F0502020204030204" pitchFamily="34" charset="0"/>
                        </a:rPr>
                        <a:t> size</a:t>
                      </a:r>
                      <a:endParaRPr lang="en-AU" sz="9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dirty="0">
                          <a:solidFill>
                            <a:schemeClr val="tx1"/>
                          </a:solidFill>
                          <a:effectLst/>
                          <a:latin typeface="Calibri" panose="020F0502020204030204" pitchFamily="34" charset="0"/>
                          <a:ea typeface="+mn-ea"/>
                          <a:cs typeface="+mn-cs"/>
                        </a:rPr>
                        <a:t>Initially target</a:t>
                      </a:r>
                      <a:r>
                        <a:rPr lang="en-AU" sz="700" b="0" i="0" u="none" strike="noStrike" kern="1200" baseline="0" dirty="0">
                          <a:solidFill>
                            <a:schemeClr val="tx1"/>
                          </a:solidFill>
                          <a:effectLst/>
                          <a:latin typeface="Calibri" panose="020F0502020204030204" pitchFamily="34" charset="0"/>
                          <a:ea typeface="+mn-ea"/>
                          <a:cs typeface="+mn-cs"/>
                        </a:rPr>
                        <a:t> large and medium sized organisations</a:t>
                      </a:r>
                    </a:p>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As a base is established, begin to cast the net wider to include organisations of all sizes</a:t>
                      </a:r>
                    </a:p>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There is no limit or set criteria related to company size</a:t>
                      </a:r>
                      <a:endParaRPr lang="en-AU" sz="700" b="0" i="0" u="none" strike="noStrike" kern="1200" dirty="0">
                        <a:solidFill>
                          <a:schemeClr val="tx1"/>
                        </a:solidFill>
                        <a:effectLst/>
                        <a:latin typeface="Calibri" panose="020F0502020204030204" pitchFamily="34" charset="0"/>
                        <a:ea typeface="+mn-ea"/>
                        <a:cs typeface="+mn-cs"/>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5900">
                <a:tc>
                  <a:txBody>
                    <a:bodyPr/>
                    <a:lstStyle/>
                    <a:p>
                      <a:pPr algn="l" fontAlgn="b"/>
                      <a:r>
                        <a:rPr lang="en-AU" sz="900" b="0" i="0" u="none" strike="noStrike" dirty="0">
                          <a:solidFill>
                            <a:srgbClr val="000000"/>
                          </a:solidFill>
                          <a:effectLst/>
                          <a:latin typeface="Calibri" panose="020F0502020204030204" pitchFamily="34" charset="0"/>
                        </a:rPr>
                        <a:t>Tanzanian owned</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Ensure that there is strong representation from Tanzanian owned and operated businesses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5900">
                <a:tc>
                  <a:txBody>
                    <a:bodyPr/>
                    <a:lstStyle/>
                    <a:p>
                      <a:pPr algn="l" fontAlgn="b"/>
                      <a:r>
                        <a:rPr lang="en-AU" sz="900" b="0" i="0" u="none" strike="noStrike" dirty="0">
                          <a:solidFill>
                            <a:srgbClr val="000000"/>
                          </a:solidFill>
                          <a:effectLst/>
                          <a:latin typeface="Calibri" panose="020F0502020204030204" pitchFamily="34" charset="0"/>
                        </a:rPr>
                        <a:t>Women</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Ensure that there is a strong representation from women as we build the membership base. Encourage companies to put forward one of their senior female decision makers as the nutrition champion</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5900">
                <a:tc>
                  <a:txBody>
                    <a:bodyPr/>
                    <a:lstStyle/>
                    <a:p>
                      <a:pPr algn="l" fontAlgn="b"/>
                      <a:r>
                        <a:rPr lang="en-AU" sz="900" b="0" i="0" u="none" strike="noStrike" dirty="0">
                          <a:solidFill>
                            <a:srgbClr val="000000"/>
                          </a:solidFill>
                          <a:effectLst/>
                          <a:latin typeface="Calibri" panose="020F0502020204030204" pitchFamily="34" charset="0"/>
                        </a:rPr>
                        <a:t>Regional integration</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marL="85725" indent="-85725" algn="l" defTabSz="914400" rtl="0" eaLnBrk="1" fontAlgn="b" latinLnBrk="0" hangingPunct="1">
                        <a:buFont typeface="Arial" panose="020B0604020202020204" pitchFamily="34" charset="0"/>
                        <a:buChar char="•"/>
                      </a:pPr>
                      <a:r>
                        <a:rPr lang="en-AU" sz="700" b="0" i="0" u="none" strike="noStrike" kern="1200" baseline="0" dirty="0">
                          <a:solidFill>
                            <a:schemeClr val="tx1"/>
                          </a:solidFill>
                          <a:effectLst/>
                          <a:latin typeface="Calibri" panose="020F0502020204030204" pitchFamily="34" charset="0"/>
                          <a:ea typeface="+mn-ea"/>
                          <a:cs typeface="+mn-cs"/>
                        </a:rPr>
                        <a:t>Encourage businesses with a large regional presence to join. It is fine for a company to also be a part of another country led SBN (e.g. Kenya, Zambia, Mozambique in the region)</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9" name="Rectangle 58"/>
          <p:cNvSpPr/>
          <p:nvPr/>
        </p:nvSpPr>
        <p:spPr>
          <a:xfrm>
            <a:off x="4675731" y="1983018"/>
            <a:ext cx="4089681"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rPr>
              <a:t>Others memberships factors:</a:t>
            </a:r>
            <a:endParaRPr lang="en-AU" sz="1200" i="1" dirty="0">
              <a:solidFill>
                <a:schemeClr val="tx1"/>
              </a:solidFill>
            </a:endParaRPr>
          </a:p>
        </p:txBody>
      </p:sp>
      <p:pic>
        <p:nvPicPr>
          <p:cNvPr id="7" name="Picture 6"/>
          <p:cNvPicPr>
            <a:picLocks noChangeAspect="1"/>
          </p:cNvPicPr>
          <p:nvPr/>
        </p:nvPicPr>
        <p:blipFill>
          <a:blip r:embed="rId13"/>
          <a:stretch>
            <a:fillRect/>
          </a:stretch>
        </p:blipFill>
        <p:spPr>
          <a:xfrm>
            <a:off x="6818755" y="4518377"/>
            <a:ext cx="972003" cy="1294821"/>
          </a:xfrm>
          <a:prstGeom prst="rect">
            <a:avLst/>
          </a:prstGeom>
        </p:spPr>
      </p:pic>
      <p:pic>
        <p:nvPicPr>
          <p:cNvPr id="6" name="Picture 5"/>
          <p:cNvPicPr>
            <a:picLocks noChangeAspect="1"/>
          </p:cNvPicPr>
          <p:nvPr/>
        </p:nvPicPr>
        <p:blipFill>
          <a:blip r:embed="rId14"/>
          <a:stretch>
            <a:fillRect/>
          </a:stretch>
        </p:blipFill>
        <p:spPr>
          <a:xfrm>
            <a:off x="5630410" y="4518102"/>
            <a:ext cx="981040" cy="1310442"/>
          </a:xfrm>
          <a:prstGeom prst="rect">
            <a:avLst/>
          </a:prstGeom>
        </p:spPr>
      </p:pic>
      <p:sp>
        <p:nvSpPr>
          <p:cNvPr id="60" name="Rectangle 59"/>
          <p:cNvSpPr/>
          <p:nvPr/>
        </p:nvSpPr>
        <p:spPr>
          <a:xfrm>
            <a:off x="4614677" y="5010275"/>
            <a:ext cx="924712"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i="1" dirty="0">
                <a:solidFill>
                  <a:schemeClr val="tx1"/>
                </a:solidFill>
              </a:rPr>
              <a:t>More detail available on the SBN membership form:</a:t>
            </a:r>
          </a:p>
        </p:txBody>
      </p:sp>
      <p:pic>
        <p:nvPicPr>
          <p:cNvPr id="9" name="Picture 8"/>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02395" y="5515159"/>
            <a:ext cx="237226" cy="237226"/>
          </a:xfrm>
          <a:prstGeom prst="rect">
            <a:avLst/>
          </a:prstGeom>
        </p:spPr>
      </p:pic>
      <p:sp>
        <p:nvSpPr>
          <p:cNvPr id="61" name="Rectangle 60"/>
          <p:cNvSpPr/>
          <p:nvPr/>
        </p:nvSpPr>
        <p:spPr>
          <a:xfrm>
            <a:off x="956041" y="5739554"/>
            <a:ext cx="729934" cy="149647"/>
          </a:xfrm>
          <a:prstGeom prst="rect">
            <a:avLst/>
          </a:prstGeom>
        </p:spPr>
        <p:txBody>
          <a:bodyPr wrap="square" lIns="36000" tIns="36000" rIns="36000" bIns="36000">
            <a:spAutoFit/>
          </a:bodyPr>
          <a:lstStyle/>
          <a:p>
            <a:pPr algn="ctr">
              <a:spcBef>
                <a:spcPts val="277"/>
              </a:spcBef>
            </a:pPr>
            <a:r>
              <a:rPr lang="en-AU" sz="500" dirty="0"/>
              <a:t>Security</a:t>
            </a:r>
          </a:p>
        </p:txBody>
      </p:sp>
      <p:sp>
        <p:nvSpPr>
          <p:cNvPr id="53"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7. Membership platform</a:t>
            </a:r>
          </a:p>
        </p:txBody>
      </p:sp>
    </p:spTree>
    <p:extLst>
      <p:ext uri="{BB962C8B-B14F-4D97-AF65-F5344CB8AC3E}">
        <p14:creationId xmlns:p14="http://schemas.microsoft.com/office/powerpoint/2010/main" val="2356782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7743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Being a member of the SBN</a:t>
            </a:r>
          </a:p>
        </p:txBody>
      </p:sp>
      <p:sp>
        <p:nvSpPr>
          <p:cNvPr id="8" name="Rectangle 7"/>
          <p:cNvSpPr/>
          <p:nvPr/>
        </p:nvSpPr>
        <p:spPr>
          <a:xfrm>
            <a:off x="325151" y="1029904"/>
            <a:ext cx="8555459" cy="192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50" b="1" dirty="0">
                <a:solidFill>
                  <a:schemeClr val="tx1"/>
                </a:solidFill>
              </a:rPr>
              <a:t>Benefits of being a member of SBN Tanzania:</a:t>
            </a:r>
          </a:p>
          <a:p>
            <a:pPr indent="-177800">
              <a:buFont typeface="Arial" panose="020B0604020202020204" pitchFamily="34" charset="0"/>
              <a:buChar char="•"/>
            </a:pPr>
            <a:r>
              <a:rPr lang="en-AU" sz="1150" dirty="0">
                <a:solidFill>
                  <a:schemeClr val="tx1"/>
                </a:solidFill>
              </a:rPr>
              <a:t>Network with other companies that have an interest in nutrition and expanding the nutrition market</a:t>
            </a:r>
          </a:p>
          <a:p>
            <a:pPr indent="-177800">
              <a:buFont typeface="Arial" panose="020B0604020202020204" pitchFamily="34" charset="0"/>
              <a:buChar char="•"/>
            </a:pPr>
            <a:r>
              <a:rPr lang="en-AU" sz="1150" dirty="0">
                <a:solidFill>
                  <a:schemeClr val="tx1"/>
                </a:solidFill>
              </a:rPr>
              <a:t>Contribute to a collective voice &amp; community for nutrition in Tanzania’s private sector, which does not currently exist</a:t>
            </a:r>
          </a:p>
          <a:p>
            <a:pPr indent="-177800">
              <a:buFont typeface="Arial" panose="020B0604020202020204" pitchFamily="34" charset="0"/>
              <a:buChar char="•"/>
            </a:pPr>
            <a:r>
              <a:rPr lang="en-AU" sz="1150" dirty="0">
                <a:solidFill>
                  <a:schemeClr val="tx1"/>
                </a:solidFill>
              </a:rPr>
              <a:t>Provide input into government policy decisions and support recommendations for regulatory improvements</a:t>
            </a:r>
          </a:p>
          <a:p>
            <a:pPr indent="-177800">
              <a:buFont typeface="Arial" panose="020B0604020202020204" pitchFamily="34" charset="0"/>
              <a:buChar char="•"/>
            </a:pPr>
            <a:r>
              <a:rPr lang="en-AU" sz="1150" dirty="0">
                <a:solidFill>
                  <a:schemeClr val="tx1"/>
                </a:solidFill>
              </a:rPr>
              <a:t>Receive updates on the food industry &amp; relevant policy changes that may impact your business decisions</a:t>
            </a:r>
          </a:p>
          <a:p>
            <a:pPr indent="-177800">
              <a:buFont typeface="Arial" panose="020B0604020202020204" pitchFamily="34" charset="0"/>
              <a:buChar char="•"/>
            </a:pPr>
            <a:r>
              <a:rPr lang="en-AU" sz="1150" dirty="0">
                <a:solidFill>
                  <a:schemeClr val="tx1"/>
                </a:solidFill>
              </a:rPr>
              <a:t>Enable your business to showcase its contributions to improving nutrition at a national and global level</a:t>
            </a:r>
          </a:p>
          <a:p>
            <a:pPr indent="-177800">
              <a:buFont typeface="Arial" panose="020B0604020202020204" pitchFamily="34" charset="0"/>
              <a:buChar char="•"/>
            </a:pPr>
            <a:r>
              <a:rPr lang="en-AU" sz="1150" dirty="0">
                <a:solidFill>
                  <a:schemeClr val="tx1"/>
                </a:solidFill>
              </a:rPr>
              <a:t>Receive global exposure as a supporter of improved nutrition on the SBN website</a:t>
            </a:r>
          </a:p>
          <a:p>
            <a:pPr indent="-177800">
              <a:buFont typeface="Arial" panose="020B0604020202020204" pitchFamily="34" charset="0"/>
              <a:buChar char="•"/>
            </a:pPr>
            <a:r>
              <a:rPr lang="en-AU" sz="1150" dirty="0">
                <a:solidFill>
                  <a:schemeClr val="tx1"/>
                </a:solidFill>
              </a:rPr>
              <a:t>Access a wide range of Corporate Social Responsibility (CSR) opportunities for your business to improve nutrition in the community</a:t>
            </a:r>
          </a:p>
          <a:p>
            <a:pPr marL="177800" indent="-177800">
              <a:buFont typeface="Arial" panose="020B0604020202020204" pitchFamily="34" charset="0"/>
              <a:buChar char="•"/>
            </a:pPr>
            <a:r>
              <a:rPr lang="en-AU" sz="1150" dirty="0">
                <a:solidFill>
                  <a:schemeClr val="tx1"/>
                </a:solidFill>
              </a:rPr>
              <a:t>Explore partnership opportunities for private sector members to engage with each other, NGOs, professional associations and other interested organisations on nutrition</a:t>
            </a:r>
          </a:p>
          <a:p>
            <a:pPr marL="177800" indent="-177800">
              <a:buFont typeface="Arial" panose="020B0604020202020204" pitchFamily="34" charset="0"/>
              <a:buChar char="•"/>
            </a:pPr>
            <a:r>
              <a:rPr lang="en-AU" sz="1150" dirty="0">
                <a:solidFill>
                  <a:schemeClr val="tx1"/>
                </a:solidFill>
              </a:rPr>
              <a:t>Receive practical advice, guidance and training, through workshops and events, to increase your company’s commercial engagement in nutrition</a:t>
            </a:r>
          </a:p>
          <a:p>
            <a:pPr indent="-177800">
              <a:buFont typeface="Arial" panose="020B0604020202020204" pitchFamily="34" charset="0"/>
              <a:buChar char="•"/>
            </a:pPr>
            <a:r>
              <a:rPr lang="en-AU" sz="1150" dirty="0">
                <a:solidFill>
                  <a:schemeClr val="tx1"/>
                </a:solidFill>
              </a:rPr>
              <a:t>Participate in a national movement, including major events, aiming to grow the market and expand business involvement in nutrition</a:t>
            </a:r>
          </a:p>
          <a:p>
            <a:pPr indent="-177800">
              <a:buFont typeface="Arial" panose="020B0604020202020204" pitchFamily="34" charset="0"/>
              <a:buChar char="•"/>
            </a:pPr>
            <a:endParaRPr lang="en-AU" sz="1150" dirty="0">
              <a:solidFill>
                <a:schemeClr val="tx1"/>
              </a:solidFill>
            </a:endParaRPr>
          </a:p>
        </p:txBody>
      </p:sp>
      <p:sp>
        <p:nvSpPr>
          <p:cNvPr id="10" name="Rectangle 9"/>
          <p:cNvSpPr/>
          <p:nvPr/>
        </p:nvSpPr>
        <p:spPr>
          <a:xfrm>
            <a:off x="325153" y="3468919"/>
            <a:ext cx="8555459" cy="2260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50" b="1" dirty="0">
                <a:solidFill>
                  <a:schemeClr val="tx1"/>
                </a:solidFill>
              </a:rPr>
              <a:t>Your organisation’s commitments to the SUN Business Network and it’s objectives. You commit to:</a:t>
            </a:r>
          </a:p>
          <a:p>
            <a:pPr marL="171450" indent="-171450">
              <a:buFont typeface="Arial" panose="020B0604020202020204" pitchFamily="34" charset="0"/>
              <a:buChar char="•"/>
            </a:pPr>
            <a:r>
              <a:rPr lang="en-AU" sz="1150" dirty="0">
                <a:solidFill>
                  <a:schemeClr val="tx1"/>
                </a:solidFill>
              </a:rPr>
              <a:t>Supporting the SUN Business Network and being active in its Vision to be the focal point for private sector engagement on nutrition in Tanzania</a:t>
            </a:r>
          </a:p>
          <a:p>
            <a:pPr marL="171450" indent="-171450">
              <a:buFont typeface="Arial" panose="020B0604020202020204" pitchFamily="34" charset="0"/>
              <a:buChar char="•"/>
            </a:pPr>
            <a:r>
              <a:rPr lang="en-AU" sz="1150" dirty="0">
                <a:solidFill>
                  <a:schemeClr val="tx1"/>
                </a:solidFill>
              </a:rPr>
              <a:t>The Principles of Engagement of the SUN Business Network (below)</a:t>
            </a:r>
          </a:p>
          <a:p>
            <a:pPr marL="171450" indent="-171450">
              <a:buFont typeface="Arial" panose="020B0604020202020204" pitchFamily="34" charset="0"/>
              <a:buChar char="•"/>
            </a:pPr>
            <a:r>
              <a:rPr lang="en-AU" sz="1150" dirty="0">
                <a:solidFill>
                  <a:schemeClr val="tx1"/>
                </a:solidFill>
              </a:rPr>
              <a:t>Sharing general information about your organisation and its efforts to support nutrition</a:t>
            </a:r>
          </a:p>
          <a:p>
            <a:pPr marL="171450" indent="-171450">
              <a:buFont typeface="Arial" panose="020B0604020202020204" pitchFamily="34" charset="0"/>
              <a:buChar char="•"/>
            </a:pPr>
            <a:r>
              <a:rPr lang="en-AU" sz="1150" dirty="0">
                <a:solidFill>
                  <a:schemeClr val="tx1"/>
                </a:solidFill>
              </a:rPr>
              <a:t>Marketing consumables in a way that strictly follows and adheres to the established national regulatory framework</a:t>
            </a:r>
          </a:p>
          <a:p>
            <a:pPr marL="171450" indent="-171450">
              <a:buFont typeface="Arial" panose="020B0604020202020204" pitchFamily="34" charset="0"/>
              <a:buChar char="•"/>
            </a:pPr>
            <a:endParaRPr lang="en-AU" sz="1150" dirty="0">
              <a:solidFill>
                <a:schemeClr val="tx1"/>
              </a:solidFill>
            </a:endParaRPr>
          </a:p>
          <a:p>
            <a:r>
              <a:rPr lang="en-AU" sz="1150" b="1" dirty="0">
                <a:solidFill>
                  <a:schemeClr val="tx1"/>
                </a:solidFill>
              </a:rPr>
              <a:t>Principles of Engagement of the SUN Business Network Tanzania:</a:t>
            </a:r>
          </a:p>
          <a:p>
            <a:pPr marL="171450" indent="-171450">
              <a:buFont typeface="Arial" panose="020B0604020202020204" pitchFamily="34" charset="0"/>
              <a:buChar char="•"/>
            </a:pPr>
            <a:r>
              <a:rPr lang="en-AU" sz="1150" dirty="0">
                <a:solidFill>
                  <a:schemeClr val="tx1"/>
                </a:solidFill>
              </a:rPr>
              <a:t>Members should act in line with a commitment to uphold the equity and rights of all women, men and their children</a:t>
            </a:r>
          </a:p>
          <a:p>
            <a:pPr marL="171450" indent="-171450">
              <a:buFont typeface="Arial" panose="020B0604020202020204" pitchFamily="34" charset="0"/>
              <a:buChar char="•"/>
            </a:pPr>
            <a:r>
              <a:rPr lang="en-AU" sz="1150" dirty="0">
                <a:solidFill>
                  <a:schemeClr val="tx1"/>
                </a:solidFill>
              </a:rPr>
              <a:t>Members should recognise the importance of moral and social action within a competitive nutrition market. Be advocates for the cause of improved nutrition in Tanzania</a:t>
            </a:r>
          </a:p>
          <a:p>
            <a:pPr marL="171450" indent="-171450">
              <a:buFont typeface="Arial" panose="020B0604020202020204" pitchFamily="34" charset="0"/>
              <a:buChar char="•"/>
            </a:pPr>
            <a:r>
              <a:rPr lang="en-AU" sz="1150" dirty="0">
                <a:solidFill>
                  <a:schemeClr val="tx1"/>
                </a:solidFill>
              </a:rPr>
              <a:t>Members should support and respect the protection of internationally proclaimed human rights; and make sure that they are not complicit in human rights abuses</a:t>
            </a:r>
          </a:p>
          <a:p>
            <a:pPr marL="171450" indent="-171450">
              <a:buFont typeface="Arial" panose="020B0604020202020204" pitchFamily="34" charset="0"/>
              <a:buChar char="•"/>
            </a:pPr>
            <a:r>
              <a:rPr lang="en-AU" sz="1150" dirty="0">
                <a:solidFill>
                  <a:schemeClr val="tx1"/>
                </a:solidFill>
              </a:rPr>
              <a:t>Members should comply with UN guidance on health and nutrition, with a specific mention of the International Code on Marketing of Breast Milk Substitutes and World Health Assembly resolutions related to Maternal, Infant and Young Child Nutrition</a:t>
            </a:r>
          </a:p>
          <a:p>
            <a:pPr marL="171450" indent="-171450">
              <a:buFont typeface="Arial" panose="020B0604020202020204" pitchFamily="34" charset="0"/>
              <a:buChar char="•"/>
            </a:pPr>
            <a:r>
              <a:rPr lang="en-AU" sz="1150" dirty="0">
                <a:solidFill>
                  <a:schemeClr val="tx1"/>
                </a:solidFill>
              </a:rPr>
              <a:t>Members should work against corruption in all its forms, including extortion and bribery</a:t>
            </a:r>
          </a:p>
          <a:p>
            <a:pPr marL="171450" indent="-171450">
              <a:buFont typeface="Arial" panose="020B0604020202020204" pitchFamily="34" charset="0"/>
              <a:buChar char="•"/>
            </a:pPr>
            <a:r>
              <a:rPr lang="en-AU" sz="1150" dirty="0">
                <a:solidFill>
                  <a:schemeClr val="tx1"/>
                </a:solidFill>
              </a:rPr>
              <a:t>Members should uphold the elimination of all forms of discrimination in respect of employment and occupation</a:t>
            </a:r>
          </a:p>
          <a:p>
            <a:endParaRPr lang="en-AU" sz="1150" dirty="0">
              <a:solidFill>
                <a:schemeClr val="tx1"/>
              </a:solidFill>
            </a:endParaRPr>
          </a:p>
        </p:txBody>
      </p:sp>
      <p:cxnSp>
        <p:nvCxnSpPr>
          <p:cNvPr id="14"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7"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7. Membership platform</a:t>
            </a:r>
          </a:p>
        </p:txBody>
      </p:sp>
    </p:spTree>
    <p:extLst>
      <p:ext uri="{BB962C8B-B14F-4D97-AF65-F5344CB8AC3E}">
        <p14:creationId xmlns:p14="http://schemas.microsoft.com/office/powerpoint/2010/main" val="1522682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Frequently Asked Questions (FAQs)</a:t>
            </a:r>
          </a:p>
          <a:p>
            <a:pPr algn="l">
              <a:lnSpc>
                <a:spcPct val="100000"/>
              </a:lnSpc>
            </a:pPr>
            <a:r>
              <a:rPr lang="en-AU" sz="1800" dirty="0">
                <a:latin typeface="Georgia" panose="02040502050405020303" pitchFamily="18" charset="0"/>
              </a:rPr>
              <a:t>FAQs and suggested answers to prepare for discussions with prospective members, donors and other stakeholders as the SBN builds its membership</a:t>
            </a:r>
          </a:p>
        </p:txBody>
      </p:sp>
      <p:cxnSp>
        <p:nvCxnSpPr>
          <p:cNvPr id="23"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45" name="Table 44"/>
          <p:cNvGraphicFramePr>
            <a:graphicFrameLocks noGrp="1"/>
          </p:cNvGraphicFramePr>
          <p:nvPr>
            <p:extLst>
              <p:ext uri="{D42A27DB-BD31-4B8C-83A1-F6EECF244321}">
                <p14:modId xmlns:p14="http://schemas.microsoft.com/office/powerpoint/2010/main" val="2573842528"/>
              </p:ext>
            </p:extLst>
          </p:nvPr>
        </p:nvGraphicFramePr>
        <p:xfrm>
          <a:off x="325155" y="1876655"/>
          <a:ext cx="8555458" cy="2942400"/>
        </p:xfrm>
        <a:graphic>
          <a:graphicData uri="http://schemas.openxmlformats.org/drawingml/2006/table">
            <a:tbl>
              <a:tblPr firstRow="1" bandRow="1">
                <a:tableStyleId>{5C22544A-7EE6-4342-B048-85BDC9FD1C3A}</a:tableStyleId>
              </a:tblPr>
              <a:tblGrid>
                <a:gridCol w="1894170">
                  <a:extLst>
                    <a:ext uri="{9D8B030D-6E8A-4147-A177-3AD203B41FA5}">
                      <a16:colId xmlns:a16="http://schemas.microsoft.com/office/drawing/2014/main" val="20000"/>
                    </a:ext>
                  </a:extLst>
                </a:gridCol>
                <a:gridCol w="6661288">
                  <a:extLst>
                    <a:ext uri="{9D8B030D-6E8A-4147-A177-3AD203B41FA5}">
                      <a16:colId xmlns:a16="http://schemas.microsoft.com/office/drawing/2014/main" val="20001"/>
                    </a:ext>
                  </a:extLst>
                </a:gridCol>
              </a:tblGrid>
              <a:tr h="304800">
                <a:tc>
                  <a:txBody>
                    <a:bodyPr/>
                    <a:lstStyle/>
                    <a:p>
                      <a:pPr algn="ctr"/>
                      <a:r>
                        <a:rPr lang="en-AU" sz="1100" dirty="0">
                          <a:solidFill>
                            <a:schemeClr val="tx1"/>
                          </a:solidFill>
                        </a:rPr>
                        <a:t>FAQ</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Suggested answer</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Why should our organisation join the SUN Business Network?</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There are many tangible commercial and social benefits to joining the SBN, as outlined on the membership form. The main benefits include the access you will get to up to date news, information and research on nutrition in Tanzania; positive publicity; access to government decision makers to provide and technical guidance and advice</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Is there any cost to join?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No</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What is expected of us once we’re a member?</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You can choose to be active or passive in your membership however it is expected you will adhere to the nutrition commitments you make when you sign your membership form</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Are you obliged to change anything that we do?</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If your current business naturally adheres to the nutrition commitments outlined in the membership form then you shouldn’t need to change anything. If you want to go above and beyond your existing nutrition commitments, however, you might need to change a few things but we’re here to help you do that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How do we get more involved?</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Reach out to the SBN team and they will be more than happy to include you more in the network</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Won’t some of the other members be our competitors?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Yes, they will. But there is more business opportunity which come from growing the size of the market than there is from stealing market share from the competition. Let’s work together to increase demand and grow the market</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Can we refer other organisations to become members?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Absolutely! We’re always looking to grow our membership so if you know other organisations who would benefit from joining, then please put them in touch</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7" name="Rectangle 46"/>
          <p:cNvSpPr/>
          <p:nvPr/>
        </p:nvSpPr>
        <p:spPr>
          <a:xfrm>
            <a:off x="378942" y="1502377"/>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FAQs from prospective members:</a:t>
            </a:r>
            <a:endParaRPr lang="en-AU" sz="1600" i="1" dirty="0">
              <a:solidFill>
                <a:schemeClr val="tx1"/>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1927681522"/>
              </p:ext>
            </p:extLst>
          </p:nvPr>
        </p:nvGraphicFramePr>
        <p:xfrm>
          <a:off x="325155" y="5280831"/>
          <a:ext cx="8555458" cy="1282800"/>
        </p:xfrm>
        <a:graphic>
          <a:graphicData uri="http://schemas.openxmlformats.org/drawingml/2006/table">
            <a:tbl>
              <a:tblPr firstRow="1" bandRow="1">
                <a:tableStyleId>{5C22544A-7EE6-4342-B048-85BDC9FD1C3A}</a:tableStyleId>
              </a:tblPr>
              <a:tblGrid>
                <a:gridCol w="3065745">
                  <a:extLst>
                    <a:ext uri="{9D8B030D-6E8A-4147-A177-3AD203B41FA5}">
                      <a16:colId xmlns:a16="http://schemas.microsoft.com/office/drawing/2014/main" val="20000"/>
                    </a:ext>
                  </a:extLst>
                </a:gridCol>
                <a:gridCol w="5489713">
                  <a:extLst>
                    <a:ext uri="{9D8B030D-6E8A-4147-A177-3AD203B41FA5}">
                      <a16:colId xmlns:a16="http://schemas.microsoft.com/office/drawing/2014/main"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b="0" i="0" kern="1200" baseline="0" dirty="0">
                          <a:solidFill>
                            <a:schemeClr val="dk1"/>
                          </a:solidFill>
                          <a:latin typeface="+mn-lt"/>
                          <a:ea typeface="+mn-ea"/>
                          <a:cs typeface="+mn-cs"/>
                        </a:rPr>
                        <a:t>How are you measuring the success of the SBN’s activities to engage business?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b="0" i="0" kern="1200" baseline="0" dirty="0">
                          <a:solidFill>
                            <a:schemeClr val="dk1"/>
                          </a:solidFill>
                          <a:latin typeface="+mn-lt"/>
                          <a:ea typeface="+mn-ea"/>
                          <a:cs typeface="+mn-cs"/>
                        </a:rPr>
                        <a:t>We have ambitious membership targets, which will indicate how far reaching our campaign is to engage with as many businesses as possible. Furthermore, we monitor all nutrition commitments made by our members to track their progress and offer support in achieving them</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How is the SBN financially sustainable?</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For at least the next 3 years, the SBN will be funded by donor contributions so it is not currently financially sustainable from a commercial perspective</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What safeguards do you have in place to discourage unethical business practices?</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i="0" kern="1200" baseline="0" dirty="0">
                          <a:solidFill>
                            <a:schemeClr val="dk1"/>
                          </a:solidFill>
                          <a:latin typeface="+mn-lt"/>
                          <a:ea typeface="+mn-ea"/>
                          <a:cs typeface="+mn-cs"/>
                        </a:rPr>
                        <a:t>All members agree to a set of nutrition commitments, which have been adapted from the SBN global team. If members breach these then they can risk being removed from the membership</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1" name="Rectangle 50"/>
          <p:cNvSpPr/>
          <p:nvPr/>
        </p:nvSpPr>
        <p:spPr>
          <a:xfrm>
            <a:off x="378942" y="4919895"/>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FAQs from donors and other stakeholders:</a:t>
            </a:r>
            <a:endParaRPr lang="en-AU" sz="1600" i="1" dirty="0">
              <a:solidFill>
                <a:schemeClr val="tx1"/>
              </a:solidFill>
            </a:endParaRPr>
          </a:p>
        </p:txBody>
      </p:sp>
      <p:sp>
        <p:nvSpPr>
          <p:cNvPr id="8"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7. Membership platform</a:t>
            </a:r>
          </a:p>
        </p:txBody>
      </p:sp>
    </p:spTree>
    <p:extLst>
      <p:ext uri="{BB962C8B-B14F-4D97-AF65-F5344CB8AC3E}">
        <p14:creationId xmlns:p14="http://schemas.microsoft.com/office/powerpoint/2010/main" val="1028345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Member recruitment</a:t>
            </a:r>
          </a:p>
          <a:p>
            <a:pPr algn="l">
              <a:lnSpc>
                <a:spcPct val="100000"/>
              </a:lnSpc>
            </a:pPr>
            <a:r>
              <a:rPr lang="en-AU" sz="1800" dirty="0">
                <a:latin typeface="Georgia" panose="02040502050405020303" pitchFamily="18" charset="0"/>
              </a:rPr>
              <a:t>Our approach to recruiting more committed and active members to the SBN</a:t>
            </a:r>
          </a:p>
        </p:txBody>
      </p:sp>
      <p:cxnSp>
        <p:nvCxnSpPr>
          <p:cNvPr id="23"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325154" y="1247298"/>
            <a:ext cx="8555459" cy="1921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1150" dirty="0">
                <a:solidFill>
                  <a:schemeClr val="tx1"/>
                </a:solidFill>
              </a:rPr>
              <a:t>As outlined in Core Objective 1 (Develop a strong SBN membership and community profile), one of our key initiatives is to ‘Recruit and retain members’. The key points are revisited below</a:t>
            </a:r>
          </a:p>
          <a:p>
            <a:pPr marL="177800" indent="-177800">
              <a:buFont typeface="Arial" panose="020B0604020202020204" pitchFamily="34" charset="0"/>
              <a:buChar char="•"/>
            </a:pPr>
            <a:r>
              <a:rPr lang="en-AU" sz="1150" dirty="0">
                <a:solidFill>
                  <a:schemeClr val="tx1"/>
                </a:solidFill>
              </a:rPr>
              <a:t>This page outlined the approach to member recruitment in slightly more detail, in order to assist the SBN team in building the membership base</a:t>
            </a:r>
          </a:p>
        </p:txBody>
      </p:sp>
      <p:graphicFrame>
        <p:nvGraphicFramePr>
          <p:cNvPr id="2" name="Table 1"/>
          <p:cNvGraphicFramePr>
            <a:graphicFrameLocks noGrp="1"/>
          </p:cNvGraphicFramePr>
          <p:nvPr>
            <p:extLst>
              <p:ext uri="{D42A27DB-BD31-4B8C-83A1-F6EECF244321}">
                <p14:modId xmlns:p14="http://schemas.microsoft.com/office/powerpoint/2010/main" val="2283532080"/>
              </p:ext>
            </p:extLst>
          </p:nvPr>
        </p:nvGraphicFramePr>
        <p:xfrm>
          <a:off x="325154" y="2114550"/>
          <a:ext cx="8501671" cy="1474080"/>
        </p:xfrm>
        <a:graphic>
          <a:graphicData uri="http://schemas.openxmlformats.org/drawingml/2006/table">
            <a:tbl>
              <a:tblPr firstRow="1" bandRow="1">
                <a:tableStyleId>{5C22544A-7EE6-4342-B048-85BDC9FD1C3A}</a:tableStyleId>
              </a:tblPr>
              <a:tblGrid>
                <a:gridCol w="240183">
                  <a:extLst>
                    <a:ext uri="{9D8B030D-6E8A-4147-A177-3AD203B41FA5}">
                      <a16:colId xmlns:a16="http://schemas.microsoft.com/office/drawing/2014/main" val="20000"/>
                    </a:ext>
                  </a:extLst>
                </a:gridCol>
                <a:gridCol w="900391">
                  <a:extLst>
                    <a:ext uri="{9D8B030D-6E8A-4147-A177-3AD203B41FA5}">
                      <a16:colId xmlns:a16="http://schemas.microsoft.com/office/drawing/2014/main" val="20001"/>
                    </a:ext>
                  </a:extLst>
                </a:gridCol>
                <a:gridCol w="1578260">
                  <a:extLst>
                    <a:ext uri="{9D8B030D-6E8A-4147-A177-3AD203B41FA5}">
                      <a16:colId xmlns:a16="http://schemas.microsoft.com/office/drawing/2014/main" val="20002"/>
                    </a:ext>
                  </a:extLst>
                </a:gridCol>
                <a:gridCol w="4836549">
                  <a:extLst>
                    <a:ext uri="{9D8B030D-6E8A-4147-A177-3AD203B41FA5}">
                      <a16:colId xmlns:a16="http://schemas.microsoft.com/office/drawing/2014/main" val="20003"/>
                    </a:ext>
                  </a:extLst>
                </a:gridCol>
                <a:gridCol w="946288">
                  <a:extLst>
                    <a:ext uri="{9D8B030D-6E8A-4147-A177-3AD203B41FA5}">
                      <a16:colId xmlns:a16="http://schemas.microsoft.com/office/drawing/2014/main" val="20004"/>
                    </a:ext>
                  </a:extLst>
                </a:gridCol>
              </a:tblGrid>
              <a:tr h="304800">
                <a:tc gridSpan="2">
                  <a:txBody>
                    <a:bodyPr/>
                    <a:lstStyle/>
                    <a:p>
                      <a:pPr algn="ctr"/>
                      <a:r>
                        <a:rPr lang="en-AU" sz="1100" dirty="0">
                          <a:solidFill>
                            <a:schemeClr val="tx1"/>
                          </a:solidFill>
                        </a:rPr>
                        <a:t>Initiative</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hMerge="1">
                  <a:txBody>
                    <a:bodyPr/>
                    <a:lstStyle/>
                    <a:p>
                      <a:pPr algn="ctr"/>
                      <a:endParaRPr lang="en-AU" sz="1100" dirty="0">
                        <a:solidFill>
                          <a:schemeClr val="tx1"/>
                        </a:solidFill>
                      </a:endParaRPr>
                    </a:p>
                  </a:txBody>
                  <a:tcPr anchor="ctr">
                    <a:solidFill>
                      <a:schemeClr val="accent4">
                        <a:lumMod val="40000"/>
                        <a:lumOff val="60000"/>
                      </a:schemeClr>
                    </a:solidFill>
                  </a:tcPr>
                </a:tc>
                <a:tc>
                  <a:txBody>
                    <a:bodyPr/>
                    <a:lstStyle/>
                    <a:p>
                      <a:pPr algn="ctr"/>
                      <a:r>
                        <a:rPr lang="en-AU" sz="1100" dirty="0">
                          <a:solidFill>
                            <a:schemeClr val="tx1"/>
                          </a:solidFill>
                        </a:rPr>
                        <a:t>What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algn="ctr"/>
                      <a:r>
                        <a:rPr lang="en-AU" sz="1100" dirty="0">
                          <a:solidFill>
                            <a:schemeClr val="tx1"/>
                          </a:solidFill>
                        </a:rPr>
                        <a:t>How</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Impact</a:t>
                      </a:r>
                    </a:p>
                  </a:txBody>
                  <a:tcPr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1.1</a:t>
                      </a: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0" algn="l" defTabSz="914400" rtl="0" eaLnBrk="1" latinLnBrk="0" hangingPunct="1"/>
                      <a:r>
                        <a:rPr lang="en-AU" sz="1000" kern="1200" dirty="0">
                          <a:solidFill>
                            <a:schemeClr val="dk1"/>
                          </a:solidFill>
                          <a:latin typeface="+mn-lt"/>
                          <a:ea typeface="+mn-ea"/>
                          <a:cs typeface="+mn-cs"/>
                        </a:rPr>
                        <a:t>Recruit</a:t>
                      </a:r>
                      <a:r>
                        <a:rPr lang="en-AU" sz="1000" kern="1200" baseline="0" dirty="0">
                          <a:solidFill>
                            <a:schemeClr val="dk1"/>
                          </a:solidFill>
                          <a:latin typeface="+mn-lt"/>
                          <a:ea typeface="+mn-ea"/>
                          <a:cs typeface="+mn-cs"/>
                        </a:rPr>
                        <a:t> and retain members</a:t>
                      </a:r>
                      <a:endParaRPr lang="en-AU" sz="1000" kern="1200" dirty="0">
                        <a:solidFill>
                          <a:schemeClr val="dk1"/>
                        </a:solidFill>
                        <a:latin typeface="+mn-lt"/>
                        <a:ea typeface="+mn-ea"/>
                        <a:cs typeface="+mn-cs"/>
                      </a:endParaRPr>
                    </a:p>
                  </a:txBody>
                  <a:tcPr marL="36000" marR="36000" marT="36000" marB="36000" anchor="ctr">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rgbClr val="EDF6F9"/>
                    </a:solidFill>
                  </a:tcPr>
                </a:tc>
                <a:tc>
                  <a:txBody>
                    <a:bodyPr/>
                    <a:lstStyle/>
                    <a:p>
                      <a:pPr marL="85725" indent="-85725" algn="l" defTabSz="914400" rtl="0" eaLnBrk="1" latinLnBrk="0" hangingPunct="1">
                        <a:buFont typeface="Arial" panose="020B0604020202020204" pitchFamily="34" charset="0"/>
                        <a:buChar char="•"/>
                      </a:pPr>
                      <a:r>
                        <a:rPr lang="en-AU" sz="900" kern="1200" dirty="0">
                          <a:solidFill>
                            <a:schemeClr val="dk1"/>
                          </a:solidFill>
                          <a:latin typeface="+mn-lt"/>
                          <a:ea typeface="+mn-ea"/>
                          <a:cs typeface="+mn-cs"/>
                        </a:rPr>
                        <a:t>Formally sign up businesses and organisations as members of the SBN Tanzania </a:t>
                      </a:r>
                      <a:r>
                        <a:rPr lang="en-AU" sz="900" kern="1200" baseline="0" dirty="0">
                          <a:solidFill>
                            <a:schemeClr val="dk1"/>
                          </a:solidFill>
                          <a:latin typeface="+mn-lt"/>
                          <a:ea typeface="+mn-ea"/>
                          <a:cs typeface="+mn-cs"/>
                        </a:rPr>
                        <a:t>on an ongoing basis</a:t>
                      </a:r>
                    </a:p>
                    <a:p>
                      <a:pPr marL="85725" indent="-85725" algn="l" defTabSz="914400" rtl="0" eaLnBrk="1" latinLnBrk="0" hangingPunct="1">
                        <a:buFont typeface="Arial" panose="020B0604020202020204" pitchFamily="34" charset="0"/>
                        <a:buChar char="•"/>
                      </a:pPr>
                      <a:r>
                        <a:rPr lang="en-AU" sz="900" kern="1200" baseline="0" dirty="0">
                          <a:solidFill>
                            <a:schemeClr val="dk1"/>
                          </a:solidFill>
                          <a:latin typeface="+mn-lt"/>
                          <a:ea typeface="+mn-ea"/>
                          <a:cs typeface="+mn-cs"/>
                        </a:rPr>
                        <a:t>Request they include a nutrition commitment</a:t>
                      </a:r>
                      <a:endParaRPr lang="en-AU" sz="900" i="0" kern="1200" baseline="0" dirty="0">
                        <a:solidFill>
                          <a:schemeClr val="dk1"/>
                        </a:solidFill>
                        <a:latin typeface="+mn-lt"/>
                        <a:ea typeface="+mn-ea"/>
                        <a:cs typeface="+mn-cs"/>
                      </a:endParaRP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Develop a comprehensive stakeholder contact list and ensure it is continuously added to and strengthened. To be checked and updated on a monthly basis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kern="1200" baseline="0" dirty="0">
                          <a:solidFill>
                            <a:schemeClr val="dk1"/>
                          </a:solidFill>
                          <a:latin typeface="+mn-lt"/>
                          <a:ea typeface="+mn-ea"/>
                          <a:cs typeface="+mn-cs"/>
                        </a:rPr>
                        <a:t>Identify, approach and meet with a large proportion of all businesses along the nutrition value chain</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kern="1200" dirty="0">
                          <a:solidFill>
                            <a:schemeClr val="dk1"/>
                          </a:solidFill>
                          <a:latin typeface="+mn-lt"/>
                          <a:ea typeface="+mn-ea"/>
                          <a:cs typeface="+mn-cs"/>
                        </a:rPr>
                        <a:t>Target</a:t>
                      </a:r>
                      <a:r>
                        <a:rPr lang="en-AU" sz="900" kern="1200" baseline="0" dirty="0">
                          <a:solidFill>
                            <a:schemeClr val="dk1"/>
                          </a:solidFill>
                          <a:latin typeface="+mn-lt"/>
                          <a:ea typeface="+mn-ea"/>
                          <a:cs typeface="+mn-cs"/>
                        </a:rPr>
                        <a:t> existing stakeholder group as founding members</a:t>
                      </a: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kern="1200" dirty="0">
                          <a:solidFill>
                            <a:schemeClr val="dk1"/>
                          </a:solidFill>
                          <a:latin typeface="+mn-lt"/>
                          <a:ea typeface="+mn-ea"/>
                          <a:cs typeface="+mn-cs"/>
                        </a:rPr>
                        <a:t>Develop and implement a membership platform (including</a:t>
                      </a:r>
                      <a:r>
                        <a:rPr lang="en-AU" sz="900" kern="1200" baseline="0" dirty="0">
                          <a:solidFill>
                            <a:schemeClr val="dk1"/>
                          </a:solidFill>
                          <a:latin typeface="+mn-lt"/>
                          <a:ea typeface="+mn-ea"/>
                          <a:cs typeface="+mn-cs"/>
                        </a:rPr>
                        <a:t> nutrition commitment tracking mechanism) as outlined in the </a:t>
                      </a:r>
                      <a:r>
                        <a:rPr lang="en-AU" sz="900" i="1" kern="1200" baseline="0" dirty="0">
                          <a:solidFill>
                            <a:schemeClr val="dk1"/>
                          </a:solidFill>
                          <a:latin typeface="+mn-lt"/>
                          <a:ea typeface="+mn-ea"/>
                          <a:cs typeface="+mn-cs"/>
                        </a:rPr>
                        <a:t>Nutrition Advocacy Plan</a:t>
                      </a:r>
                      <a:endParaRPr lang="en-AU" sz="900" i="1" kern="1200" dirty="0">
                        <a:solidFill>
                          <a:schemeClr val="dk1"/>
                        </a:solidFill>
                        <a:latin typeface="+mn-lt"/>
                        <a:ea typeface="+mn-ea"/>
                        <a:cs typeface="+mn-cs"/>
                      </a:endParaRPr>
                    </a:p>
                    <a:p>
                      <a:pPr marL="85725" marR="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kern="1200" baseline="0" dirty="0">
                          <a:solidFill>
                            <a:schemeClr val="dk1"/>
                          </a:solidFill>
                          <a:latin typeface="+mn-lt"/>
                          <a:ea typeface="+mn-ea"/>
                          <a:cs typeface="+mn-cs"/>
                        </a:rPr>
                        <a:t>Liaise regularly with existing and prospective members, private sector champions and other key stakeholders, as outlined in the </a:t>
                      </a:r>
                      <a:r>
                        <a:rPr lang="en-AU" sz="900" b="0" i="1" kern="1200" baseline="0" dirty="0">
                          <a:solidFill>
                            <a:schemeClr val="dk1"/>
                          </a:solidFill>
                          <a:latin typeface="+mn-lt"/>
                          <a:ea typeface="+mn-ea"/>
                          <a:cs typeface="+mn-cs"/>
                        </a:rPr>
                        <a:t>Nutrition Advocacy Plan</a:t>
                      </a:r>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tc>
                  <a:txBody>
                    <a:bodyPr/>
                    <a:lstStyle/>
                    <a:p>
                      <a:pPr algn="l"/>
                      <a:endParaRPr lang="en-AU" sz="1000" dirty="0"/>
                    </a:p>
                  </a:txBody>
                  <a:tcPr marL="36000" marR="36000" marT="36000" marB="36000">
                    <a:lnL w="6350" cap="flat" cmpd="sng" algn="ctr">
                      <a:solidFill>
                        <a:srgbClr val="A3C7E7"/>
                      </a:solidFill>
                      <a:prstDash val="solid"/>
                      <a:round/>
                      <a:headEnd type="none" w="med" len="med"/>
                      <a:tailEnd type="none" w="med" len="med"/>
                    </a:lnL>
                    <a:lnR w="6350" cap="flat" cmpd="sng" algn="ctr">
                      <a:solidFill>
                        <a:srgbClr val="A3C7E7"/>
                      </a:solidFill>
                      <a:prstDash val="solid"/>
                      <a:round/>
                      <a:headEnd type="none" w="med" len="med"/>
                      <a:tailEnd type="none" w="med" len="med"/>
                    </a:lnR>
                    <a:lnT w="6350" cap="flat" cmpd="sng" algn="ctr">
                      <a:solidFill>
                        <a:srgbClr val="A3C7E7"/>
                      </a:solidFill>
                      <a:prstDash val="solid"/>
                      <a:round/>
                      <a:headEnd type="none" w="med" len="med"/>
                      <a:tailEnd type="none" w="med" len="med"/>
                    </a:lnT>
                    <a:lnB w="6350" cap="flat" cmpd="sng" algn="ctr">
                      <a:solidFill>
                        <a:srgbClr val="A3C7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0" name="Group 9"/>
          <p:cNvGrpSpPr/>
          <p:nvPr/>
        </p:nvGrpSpPr>
        <p:grpSpPr>
          <a:xfrm>
            <a:off x="7960283" y="2474410"/>
            <a:ext cx="827267" cy="209550"/>
            <a:chOff x="8020608" y="1962150"/>
            <a:chExt cx="827267" cy="209550"/>
          </a:xfrm>
        </p:grpSpPr>
        <p:sp>
          <p:nvSpPr>
            <p:cNvPr id="11" name="Rectangle 10"/>
            <p:cNvSpPr/>
            <p:nvPr/>
          </p:nvSpPr>
          <p:spPr>
            <a:xfrm>
              <a:off x="8145093" y="196215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Members</a:t>
              </a:r>
            </a:p>
          </p:txBody>
        </p:sp>
        <p:sp>
          <p:nvSpPr>
            <p:cNvPr id="12" name="Oval 11"/>
            <p:cNvSpPr>
              <a:spLocks noChangeAspect="1"/>
            </p:cNvSpPr>
            <p:nvPr/>
          </p:nvSpPr>
          <p:spPr>
            <a:xfrm>
              <a:off x="8020608" y="2006809"/>
              <a:ext cx="126791" cy="126791"/>
            </a:xfrm>
            <a:prstGeom prst="ellipse">
              <a:avLst/>
            </a:prstGeom>
            <a:solidFill>
              <a:srgbClr val="00C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a:t>
              </a:r>
            </a:p>
          </p:txBody>
        </p:sp>
      </p:grpSp>
      <p:grpSp>
        <p:nvGrpSpPr>
          <p:cNvPr id="13" name="Group 12"/>
          <p:cNvGrpSpPr/>
          <p:nvPr/>
        </p:nvGrpSpPr>
        <p:grpSpPr>
          <a:xfrm>
            <a:off x="7957976" y="2656105"/>
            <a:ext cx="829574" cy="209550"/>
            <a:chOff x="8018301" y="2139950"/>
            <a:chExt cx="829574" cy="209550"/>
          </a:xfrm>
        </p:grpSpPr>
        <p:sp>
          <p:nvSpPr>
            <p:cNvPr id="14" name="Rectangle 13"/>
            <p:cNvSpPr/>
            <p:nvPr/>
          </p:nvSpPr>
          <p:spPr>
            <a:xfrm>
              <a:off x="8145093" y="2139950"/>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Consumers</a:t>
              </a:r>
            </a:p>
          </p:txBody>
        </p:sp>
        <p:sp>
          <p:nvSpPr>
            <p:cNvPr id="15" name="Oval 14"/>
            <p:cNvSpPr>
              <a:spLocks noChangeAspect="1"/>
            </p:cNvSpPr>
            <p:nvPr/>
          </p:nvSpPr>
          <p:spPr>
            <a:xfrm>
              <a:off x="8018301" y="2181329"/>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16" name="Group 15"/>
          <p:cNvGrpSpPr/>
          <p:nvPr/>
        </p:nvGrpSpPr>
        <p:grpSpPr>
          <a:xfrm>
            <a:off x="7957977" y="3019495"/>
            <a:ext cx="829573" cy="209550"/>
            <a:chOff x="8018302" y="2507235"/>
            <a:chExt cx="829573" cy="209550"/>
          </a:xfrm>
        </p:grpSpPr>
        <p:sp>
          <p:nvSpPr>
            <p:cNvPr id="17" name="Rectangle 16"/>
            <p:cNvSpPr/>
            <p:nvPr/>
          </p:nvSpPr>
          <p:spPr>
            <a:xfrm>
              <a:off x="8145093" y="2507235"/>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Nutrition</a:t>
              </a:r>
            </a:p>
          </p:txBody>
        </p:sp>
        <p:sp>
          <p:nvSpPr>
            <p:cNvPr id="18" name="Oval 17"/>
            <p:cNvSpPr>
              <a:spLocks noChangeAspect="1"/>
            </p:cNvSpPr>
            <p:nvPr/>
          </p:nvSpPr>
          <p:spPr>
            <a:xfrm>
              <a:off x="8018302" y="2548614"/>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grpSp>
        <p:nvGrpSpPr>
          <p:cNvPr id="19" name="Group 18"/>
          <p:cNvGrpSpPr/>
          <p:nvPr/>
        </p:nvGrpSpPr>
        <p:grpSpPr>
          <a:xfrm>
            <a:off x="7957977" y="2837800"/>
            <a:ext cx="829573" cy="209550"/>
            <a:chOff x="8018302" y="2323618"/>
            <a:chExt cx="829573" cy="209550"/>
          </a:xfrm>
        </p:grpSpPr>
        <p:sp>
          <p:nvSpPr>
            <p:cNvPr id="20" name="Rectangle 19"/>
            <p:cNvSpPr/>
            <p:nvPr/>
          </p:nvSpPr>
          <p:spPr>
            <a:xfrm>
              <a:off x="8145093" y="2323618"/>
              <a:ext cx="702782"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solidFill>
                </a:rPr>
                <a:t>Market</a:t>
              </a:r>
            </a:p>
          </p:txBody>
        </p:sp>
        <p:sp>
          <p:nvSpPr>
            <p:cNvPr id="21" name="Oval 20"/>
            <p:cNvSpPr>
              <a:spLocks noChangeAspect="1"/>
            </p:cNvSpPr>
            <p:nvPr/>
          </p:nvSpPr>
          <p:spPr>
            <a:xfrm>
              <a:off x="8018302" y="2368277"/>
              <a:ext cx="126791" cy="126791"/>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L</a:t>
              </a:r>
            </a:p>
          </p:txBody>
        </p:sp>
      </p:grpSp>
      <p:sp>
        <p:nvSpPr>
          <p:cNvPr id="35" name="Rectangle 34"/>
          <p:cNvSpPr/>
          <p:nvPr/>
        </p:nvSpPr>
        <p:spPr>
          <a:xfrm>
            <a:off x="6585218" y="3557528"/>
            <a:ext cx="2349184" cy="2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000" i="1" dirty="0">
                <a:solidFill>
                  <a:schemeClr val="bg1">
                    <a:lumMod val="50000"/>
                  </a:schemeClr>
                </a:solidFill>
              </a:rPr>
              <a:t>From section 3: ‘The Strategy Explained’ </a:t>
            </a:r>
          </a:p>
        </p:txBody>
      </p:sp>
      <p:sp>
        <p:nvSpPr>
          <p:cNvPr id="93" name="Rectangle 92"/>
          <p:cNvSpPr/>
          <p:nvPr/>
        </p:nvSpPr>
        <p:spPr>
          <a:xfrm>
            <a:off x="378942" y="3691378"/>
            <a:ext cx="5564658" cy="3609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rPr>
              <a:t>Member recruitment process:</a:t>
            </a:r>
            <a:endParaRPr lang="en-AU" sz="1600" i="1" dirty="0">
              <a:solidFill>
                <a:schemeClr val="tx1"/>
              </a:solidFill>
            </a:endParaRPr>
          </a:p>
        </p:txBody>
      </p:sp>
      <p:sp>
        <p:nvSpPr>
          <p:cNvPr id="113" name="Chevron 112"/>
          <p:cNvSpPr/>
          <p:nvPr/>
        </p:nvSpPr>
        <p:spPr bwMode="ltGray">
          <a:xfrm>
            <a:off x="3161271" y="4366647"/>
            <a:ext cx="1936729" cy="980038"/>
          </a:xfrm>
          <a:prstGeom prst="chevron">
            <a:avLst>
              <a:gd name="adj" fmla="val 3159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114" name="Chevron 113"/>
          <p:cNvSpPr/>
          <p:nvPr/>
        </p:nvSpPr>
        <p:spPr bwMode="ltGray">
          <a:xfrm>
            <a:off x="4857620" y="4366647"/>
            <a:ext cx="1936729" cy="980038"/>
          </a:xfrm>
          <a:prstGeom prst="chevron">
            <a:avLst>
              <a:gd name="adj" fmla="val 31595"/>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115" name="Chevron 114"/>
          <p:cNvSpPr/>
          <p:nvPr/>
        </p:nvSpPr>
        <p:spPr bwMode="ltGray">
          <a:xfrm>
            <a:off x="6571338" y="4366647"/>
            <a:ext cx="1936729" cy="980038"/>
          </a:xfrm>
          <a:prstGeom prst="chevron">
            <a:avLst>
              <a:gd name="adj" fmla="val 31595"/>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168" name="Chevron 167"/>
          <p:cNvSpPr/>
          <p:nvPr/>
        </p:nvSpPr>
        <p:spPr bwMode="ltGray">
          <a:xfrm>
            <a:off x="1408278" y="4366647"/>
            <a:ext cx="1976004" cy="980038"/>
          </a:xfrm>
          <a:prstGeom prst="chevron">
            <a:avLst>
              <a:gd name="adj" fmla="val 31595"/>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grpSp>
        <p:nvGrpSpPr>
          <p:cNvPr id="155" name="Group 154"/>
          <p:cNvGrpSpPr/>
          <p:nvPr/>
        </p:nvGrpSpPr>
        <p:grpSpPr>
          <a:xfrm>
            <a:off x="82205" y="3982289"/>
            <a:ext cx="1723432" cy="1723431"/>
            <a:chOff x="577638" y="1801611"/>
            <a:chExt cx="1722627" cy="1722626"/>
          </a:xfrm>
        </p:grpSpPr>
        <p:sp>
          <p:nvSpPr>
            <p:cNvPr id="163" name="Oval 162"/>
            <p:cNvSpPr/>
            <p:nvPr/>
          </p:nvSpPr>
          <p:spPr>
            <a:xfrm>
              <a:off x="577638" y="1801611"/>
              <a:ext cx="1722627" cy="17226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4" name="Oval 163"/>
            <p:cNvSpPr/>
            <p:nvPr/>
          </p:nvSpPr>
          <p:spPr>
            <a:xfrm>
              <a:off x="648457" y="1873842"/>
              <a:ext cx="1591463" cy="1591463"/>
            </a:xfrm>
            <a:prstGeom prst="ellipse">
              <a:avLst/>
            </a:prstGeom>
            <a:solidFill>
              <a:schemeClr val="bg1"/>
            </a:solidFill>
            <a:ln>
              <a:solidFill>
                <a:srgbClr val="D5D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5" name="Oval 164"/>
            <p:cNvSpPr/>
            <p:nvPr/>
          </p:nvSpPr>
          <p:spPr>
            <a:xfrm>
              <a:off x="859186" y="2084571"/>
              <a:ext cx="1170005" cy="117000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7" name="TextBox 166"/>
            <p:cNvSpPr txBox="1"/>
            <p:nvPr/>
          </p:nvSpPr>
          <p:spPr>
            <a:xfrm>
              <a:off x="884775" y="2333221"/>
              <a:ext cx="1177359" cy="584502"/>
            </a:xfrm>
            <a:prstGeom prst="rect">
              <a:avLst/>
            </a:prstGeom>
            <a:noFill/>
          </p:spPr>
          <p:txBody>
            <a:bodyPr wrap="square" rtlCol="0">
              <a:spAutoFit/>
            </a:bodyPr>
            <a:lstStyle/>
            <a:p>
              <a:pPr algn="ctr">
                <a:spcBef>
                  <a:spcPct val="0"/>
                </a:spcBef>
              </a:pPr>
              <a:r>
                <a:rPr lang="en-GB" sz="3200" b="1" i="1" dirty="0">
                  <a:solidFill>
                    <a:schemeClr val="accent1">
                      <a:lumMod val="50000"/>
                    </a:schemeClr>
                  </a:solidFill>
                  <a:latin typeface="Georgia" panose="02040502050405020303" pitchFamily="18" charset="0"/>
                  <a:ea typeface="+mj-ea"/>
                  <a:cs typeface="+mj-cs"/>
                </a:rPr>
                <a:t>20+</a:t>
              </a:r>
            </a:p>
          </p:txBody>
        </p:sp>
      </p:grpSp>
      <p:sp>
        <p:nvSpPr>
          <p:cNvPr id="169" name="Text Box 16"/>
          <p:cNvSpPr txBox="1">
            <a:spLocks noChangeAspect="1" noChangeArrowheads="1"/>
          </p:cNvSpPr>
          <p:nvPr/>
        </p:nvSpPr>
        <p:spPr bwMode="gray">
          <a:xfrm>
            <a:off x="1827657" y="4429959"/>
            <a:ext cx="1381125" cy="828089"/>
          </a:xfrm>
          <a:prstGeom prst="rect">
            <a:avLst/>
          </a:prstGeom>
          <a:noFill/>
          <a:ln w="9525">
            <a:noFill/>
            <a:miter lim="800000"/>
            <a:headEnd/>
            <a:tailEnd/>
          </a:ln>
        </p:spPr>
        <p:txBody>
          <a:bodyPr lIns="90000" tIns="90000" rIns="72000" bIns="90000">
            <a:spAutoFit/>
          </a:bodyPr>
          <a:lstStyle/>
          <a:p>
            <a:pPr algn="ctr" defTabSz="801688">
              <a:spcBef>
                <a:spcPct val="20000"/>
              </a:spcBef>
            </a:pPr>
            <a:r>
              <a:rPr lang="de-DE" sz="1400" b="1" dirty="0">
                <a:solidFill>
                  <a:schemeClr val="bg1"/>
                </a:solidFill>
                <a:cs typeface="Arial" charset="0"/>
              </a:rPr>
              <a:t>Identify potential members</a:t>
            </a:r>
          </a:p>
        </p:txBody>
      </p:sp>
      <p:sp>
        <p:nvSpPr>
          <p:cNvPr id="170" name="Text Box 16"/>
          <p:cNvSpPr txBox="1">
            <a:spLocks noChangeAspect="1" noChangeArrowheads="1"/>
          </p:cNvSpPr>
          <p:nvPr/>
        </p:nvSpPr>
        <p:spPr bwMode="gray">
          <a:xfrm>
            <a:off x="3720500" y="4520535"/>
            <a:ext cx="945323" cy="612645"/>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r>
              <a:rPr lang="de-DE" sz="1400" b="1" dirty="0">
                <a:solidFill>
                  <a:schemeClr val="bg1"/>
                </a:solidFill>
                <a:cs typeface="Arial" charset="0"/>
              </a:rPr>
              <a:t>Build Network</a:t>
            </a:r>
          </a:p>
        </p:txBody>
      </p:sp>
      <p:sp>
        <p:nvSpPr>
          <p:cNvPr id="171" name="Text Box 16"/>
          <p:cNvSpPr txBox="1">
            <a:spLocks noChangeAspect="1" noChangeArrowheads="1"/>
          </p:cNvSpPr>
          <p:nvPr/>
        </p:nvSpPr>
        <p:spPr bwMode="gray">
          <a:xfrm>
            <a:off x="5386328" y="4438990"/>
            <a:ext cx="1054871" cy="82808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r>
              <a:rPr lang="de-DE" sz="1400" b="1" dirty="0">
                <a:cs typeface="Arial" charset="0"/>
              </a:rPr>
              <a:t>Sign up new members</a:t>
            </a:r>
          </a:p>
        </p:txBody>
      </p:sp>
      <p:sp>
        <p:nvSpPr>
          <p:cNvPr id="172" name="Text Box 16"/>
          <p:cNvSpPr txBox="1">
            <a:spLocks noChangeAspect="1" noChangeArrowheads="1"/>
          </p:cNvSpPr>
          <p:nvPr/>
        </p:nvSpPr>
        <p:spPr bwMode="gray">
          <a:xfrm>
            <a:off x="7098721" y="4390446"/>
            <a:ext cx="1168966" cy="920422"/>
          </a:xfrm>
          <a:prstGeom prst="rect">
            <a:avLst/>
          </a:prstGeom>
          <a:noFill/>
          <a:ln w="9525">
            <a:noFill/>
            <a:miter lim="800000"/>
            <a:headEnd/>
            <a:tailEnd/>
          </a:ln>
        </p:spPr>
        <p:txBody>
          <a:bodyPr wrap="square" lIns="90000" tIns="90000" rIns="72000" bIns="90000">
            <a:spAutoFit/>
          </a:bodyPr>
          <a:lstStyle>
            <a:defPPr>
              <a:defRPr lang="en-US"/>
            </a:defPPr>
            <a:lvl1pPr algn="ctr" defTabSz="801688">
              <a:spcBef>
                <a:spcPct val="20000"/>
              </a:spcBef>
              <a:defRPr sz="1400" b="1">
                <a:cs typeface="Arial" charset="0"/>
              </a:defRPr>
            </a:lvl1pPr>
          </a:lstStyle>
          <a:p>
            <a:r>
              <a:rPr lang="de-DE" sz="1200" dirty="0"/>
              <a:t>Support members and track commitments</a:t>
            </a:r>
          </a:p>
        </p:txBody>
      </p:sp>
      <p:sp>
        <p:nvSpPr>
          <p:cNvPr id="173" name="Oval 172"/>
          <p:cNvSpPr/>
          <p:nvPr/>
        </p:nvSpPr>
        <p:spPr>
          <a:xfrm>
            <a:off x="1876489" y="4429959"/>
            <a:ext cx="291413" cy="291413"/>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1</a:t>
            </a:r>
          </a:p>
        </p:txBody>
      </p:sp>
      <p:sp>
        <p:nvSpPr>
          <p:cNvPr id="174" name="Oval 173"/>
          <p:cNvSpPr/>
          <p:nvPr/>
        </p:nvSpPr>
        <p:spPr>
          <a:xfrm>
            <a:off x="3432172" y="4429958"/>
            <a:ext cx="291413" cy="291413"/>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2</a:t>
            </a:r>
          </a:p>
        </p:txBody>
      </p:sp>
      <p:sp>
        <p:nvSpPr>
          <p:cNvPr id="175" name="Oval 174"/>
          <p:cNvSpPr/>
          <p:nvPr/>
        </p:nvSpPr>
        <p:spPr>
          <a:xfrm>
            <a:off x="5178969" y="4423632"/>
            <a:ext cx="291413" cy="291413"/>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3</a:t>
            </a:r>
          </a:p>
        </p:txBody>
      </p:sp>
      <p:sp>
        <p:nvSpPr>
          <p:cNvPr id="176" name="Rectangle 10"/>
          <p:cNvSpPr>
            <a:spLocks noChangeArrowheads="1"/>
          </p:cNvSpPr>
          <p:nvPr/>
        </p:nvSpPr>
        <p:spPr bwMode="auto">
          <a:xfrm>
            <a:off x="1638299" y="5376257"/>
            <a:ext cx="1428751" cy="953925"/>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marL="85725" indent="-85725" defTabSz="798513" eaLnBrk="0" hangingPunct="0">
              <a:spcAft>
                <a:spcPts val="200"/>
              </a:spcAft>
              <a:buFont typeface="Arial" panose="020B0604020202020204" pitchFamily="34" charset="0"/>
              <a:buChar char="•"/>
            </a:pPr>
            <a:r>
              <a:rPr lang="en-GB" sz="1000" i="1" dirty="0">
                <a:solidFill>
                  <a:schemeClr val="tx1">
                    <a:lumMod val="65000"/>
                    <a:lumOff val="35000"/>
                  </a:schemeClr>
                </a:solidFill>
              </a:rPr>
              <a:t>Build the stakeholder list of existing companies in Tanzania</a:t>
            </a:r>
          </a:p>
          <a:p>
            <a:pPr marL="85725" indent="-85725" defTabSz="798513" eaLnBrk="0" hangingPunct="0">
              <a:spcAft>
                <a:spcPts val="200"/>
              </a:spcAft>
              <a:buFont typeface="Arial" panose="020B0604020202020204" pitchFamily="34" charset="0"/>
              <a:buChar char="•"/>
            </a:pPr>
            <a:r>
              <a:rPr lang="en-GB" sz="1000" i="1" dirty="0">
                <a:solidFill>
                  <a:schemeClr val="tx1">
                    <a:lumMod val="65000"/>
                    <a:lumOff val="35000"/>
                  </a:schemeClr>
                </a:solidFill>
              </a:rPr>
              <a:t>Determine the decision makers in the business and record their details</a:t>
            </a:r>
          </a:p>
        </p:txBody>
      </p:sp>
      <p:sp>
        <p:nvSpPr>
          <p:cNvPr id="178" name="Oval 177"/>
          <p:cNvSpPr/>
          <p:nvPr/>
        </p:nvSpPr>
        <p:spPr>
          <a:xfrm>
            <a:off x="6849139" y="4419902"/>
            <a:ext cx="291413" cy="291413"/>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4</a:t>
            </a:r>
          </a:p>
        </p:txBody>
      </p:sp>
      <p:sp>
        <p:nvSpPr>
          <p:cNvPr id="180" name="Rectangle 10"/>
          <p:cNvSpPr>
            <a:spLocks noChangeArrowheads="1"/>
          </p:cNvSpPr>
          <p:nvPr/>
        </p:nvSpPr>
        <p:spPr bwMode="auto">
          <a:xfrm>
            <a:off x="3170912" y="5376256"/>
            <a:ext cx="1546042" cy="953925"/>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marL="85725" indent="-85725" defTabSz="798513" eaLnBrk="0" hangingPunct="0">
              <a:spcAft>
                <a:spcPts val="200"/>
              </a:spcAft>
              <a:buFont typeface="Arial" panose="020B0604020202020204" pitchFamily="34" charset="0"/>
              <a:buChar char="•"/>
            </a:pPr>
            <a:r>
              <a:rPr lang="en-GB" sz="1000" i="1" dirty="0">
                <a:solidFill>
                  <a:schemeClr val="tx1">
                    <a:lumMod val="65000"/>
                    <a:lumOff val="35000"/>
                  </a:schemeClr>
                </a:solidFill>
              </a:rPr>
              <a:t>Make contact with and meet newly identified private sector people</a:t>
            </a:r>
          </a:p>
          <a:p>
            <a:pPr marL="85725" indent="-85725" defTabSz="798513" eaLnBrk="0" hangingPunct="0">
              <a:spcAft>
                <a:spcPts val="200"/>
              </a:spcAft>
              <a:buFont typeface="Arial" panose="020B0604020202020204" pitchFamily="34" charset="0"/>
              <a:buChar char="•"/>
            </a:pPr>
            <a:r>
              <a:rPr lang="en-GB" sz="1000" i="1" dirty="0">
                <a:solidFill>
                  <a:schemeClr val="tx1">
                    <a:lumMod val="65000"/>
                    <a:lumOff val="35000"/>
                  </a:schemeClr>
                </a:solidFill>
              </a:rPr>
              <a:t>Provide an overview of the network and highlight the benefits of joining up</a:t>
            </a:r>
          </a:p>
        </p:txBody>
      </p:sp>
      <p:sp>
        <p:nvSpPr>
          <p:cNvPr id="181" name="Rectangle 10"/>
          <p:cNvSpPr>
            <a:spLocks noChangeArrowheads="1"/>
          </p:cNvSpPr>
          <p:nvPr/>
        </p:nvSpPr>
        <p:spPr bwMode="auto">
          <a:xfrm>
            <a:off x="4883753" y="5372526"/>
            <a:ext cx="1546042" cy="953925"/>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marL="85725" indent="-85725" defTabSz="798513" eaLnBrk="0" hangingPunct="0">
              <a:spcAft>
                <a:spcPts val="200"/>
              </a:spcAft>
              <a:buFont typeface="Arial" panose="020B0604020202020204" pitchFamily="34" charset="0"/>
              <a:buChar char="•"/>
            </a:pPr>
            <a:r>
              <a:rPr lang="en-GB" sz="1000" i="1" dirty="0">
                <a:solidFill>
                  <a:schemeClr val="tx1">
                    <a:lumMod val="65000"/>
                    <a:lumOff val="35000"/>
                  </a:schemeClr>
                </a:solidFill>
              </a:rPr>
              <a:t>Work with new contacts to have them provide a nutrition commitment and sign the membership form</a:t>
            </a:r>
          </a:p>
          <a:p>
            <a:pPr marL="85725" indent="-85725" defTabSz="798513" eaLnBrk="0" hangingPunct="0">
              <a:spcAft>
                <a:spcPts val="200"/>
              </a:spcAft>
              <a:buFont typeface="Arial" panose="020B0604020202020204" pitchFamily="34" charset="0"/>
              <a:buChar char="•"/>
            </a:pPr>
            <a:r>
              <a:rPr lang="en-GB" sz="1000" i="1" dirty="0">
                <a:solidFill>
                  <a:schemeClr val="tx1">
                    <a:lumMod val="65000"/>
                    <a:lumOff val="35000"/>
                  </a:schemeClr>
                </a:solidFill>
              </a:rPr>
              <a:t>Add them to the membership list</a:t>
            </a:r>
          </a:p>
        </p:txBody>
      </p:sp>
      <p:sp>
        <p:nvSpPr>
          <p:cNvPr id="182" name="Rectangle 10"/>
          <p:cNvSpPr>
            <a:spLocks noChangeArrowheads="1"/>
          </p:cNvSpPr>
          <p:nvPr/>
        </p:nvSpPr>
        <p:spPr bwMode="auto">
          <a:xfrm>
            <a:off x="6571338" y="5431101"/>
            <a:ext cx="1546042" cy="953925"/>
          </a:xfrm>
          <a:prstGeom prst="rect">
            <a:avLst/>
          </a:prstGeom>
          <a:noFill/>
          <a:ln w="12700">
            <a:noFill/>
            <a:miter lim="800000"/>
            <a:headEnd/>
            <a:tailEnd/>
          </a:ln>
        </p:spPr>
        <p:txBody>
          <a:bodyPr vert="horz" wrap="square" lIns="36000" tIns="36000" rIns="36000" bIns="36000" numCol="1" anchor="t" anchorCtr="0" compatLnSpc="1">
            <a:prstTxWarp prst="textNoShape">
              <a:avLst/>
            </a:prstTxWarp>
            <a:noAutofit/>
          </a:bodyPr>
          <a:lstStyle/>
          <a:p>
            <a:pPr marL="85725" indent="-85725" defTabSz="798513" eaLnBrk="0" hangingPunct="0">
              <a:spcAft>
                <a:spcPts val="200"/>
              </a:spcAft>
              <a:buFont typeface="Arial" panose="020B0604020202020204" pitchFamily="34" charset="0"/>
              <a:buChar char="•"/>
            </a:pPr>
            <a:r>
              <a:rPr lang="en-GB" sz="1000" i="1" dirty="0">
                <a:solidFill>
                  <a:schemeClr val="tx1">
                    <a:lumMod val="65000"/>
                    <a:lumOff val="35000"/>
                  </a:schemeClr>
                </a:solidFill>
              </a:rPr>
              <a:t>Check in regularly with members to offer support, updates and to understand progress made on their nutrition commitments</a:t>
            </a:r>
          </a:p>
        </p:txBody>
      </p:sp>
      <p:sp>
        <p:nvSpPr>
          <p:cNvPr id="41"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7. Membership platform</a:t>
            </a:r>
          </a:p>
        </p:txBody>
      </p:sp>
    </p:spTree>
    <p:extLst>
      <p:ext uri="{BB962C8B-B14F-4D97-AF65-F5344CB8AC3E}">
        <p14:creationId xmlns:p14="http://schemas.microsoft.com/office/powerpoint/2010/main" val="3751650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2796988" y="2663080"/>
            <a:ext cx="6319033"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AU" sz="26200" b="1" i="1" dirty="0">
                <a:solidFill>
                  <a:schemeClr val="accent1">
                    <a:lumMod val="50000"/>
                  </a:schemeClr>
                </a:solidFill>
                <a:latin typeface="Georgia" panose="02040502050405020303" pitchFamily="18" charset="0"/>
              </a:rPr>
              <a:t>A5</a:t>
            </a:r>
          </a:p>
        </p:txBody>
      </p:sp>
      <p:sp>
        <p:nvSpPr>
          <p:cNvPr id="5" name="Title 11"/>
          <p:cNvSpPr txBox="1">
            <a:spLocks/>
          </p:cNvSpPr>
          <p:nvPr/>
        </p:nvSpPr>
        <p:spPr>
          <a:xfrm>
            <a:off x="378943" y="1805301"/>
            <a:ext cx="8555459"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Budget &amp; funding</a:t>
            </a:r>
          </a:p>
          <a:p>
            <a:pPr algn="l">
              <a:lnSpc>
                <a:spcPct val="100000"/>
              </a:lnSpc>
            </a:pPr>
            <a:r>
              <a:rPr lang="en-AU" sz="2200" dirty="0">
                <a:latin typeface="Georgia" panose="02040502050405020303" pitchFamily="18" charset="0"/>
              </a:rPr>
              <a:t>How we’re going to pay for everything</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4688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8504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Funding</a:t>
            </a:r>
          </a:p>
          <a:p>
            <a:pPr algn="l">
              <a:lnSpc>
                <a:spcPct val="100000"/>
              </a:lnSpc>
            </a:pPr>
            <a:r>
              <a:rPr lang="en-AU" sz="1800" dirty="0">
                <a:latin typeface="Georgia" panose="02040502050405020303" pitchFamily="18" charset="0"/>
              </a:rPr>
              <a:t>Funding requirements and sourcing efforts</a:t>
            </a:r>
          </a:p>
        </p:txBody>
      </p:sp>
      <p:sp>
        <p:nvSpPr>
          <p:cNvPr id="8" name="Rectangle 7"/>
          <p:cNvSpPr/>
          <p:nvPr/>
        </p:nvSpPr>
        <p:spPr>
          <a:xfrm>
            <a:off x="325155" y="1242187"/>
            <a:ext cx="6850531" cy="1755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Funding overview:</a:t>
            </a:r>
          </a:p>
          <a:p>
            <a:pPr marL="177800" indent="-177800">
              <a:buFont typeface="Arial" panose="020B0604020202020204" pitchFamily="34" charset="0"/>
              <a:buChar char="•"/>
            </a:pPr>
            <a:r>
              <a:rPr lang="en-AU" sz="1200" dirty="0">
                <a:solidFill>
                  <a:schemeClr val="tx1"/>
                </a:solidFill>
              </a:rPr>
              <a:t>Funding for the 2016 – 2018 strategic period will be provided exclusively by donors</a:t>
            </a:r>
          </a:p>
          <a:p>
            <a:pPr marL="177800" indent="-177800">
              <a:buFont typeface="Arial" panose="020B0604020202020204" pitchFamily="34" charset="0"/>
              <a:buChar char="•"/>
            </a:pPr>
            <a:r>
              <a:rPr lang="en-AU" sz="1200" dirty="0">
                <a:solidFill>
                  <a:schemeClr val="tx1"/>
                </a:solidFill>
              </a:rPr>
              <a:t>The SBN is currently funded through the SBN global team’s budget, which expires at the end of 2016</a:t>
            </a:r>
          </a:p>
          <a:p>
            <a:pPr marL="177800" indent="-177800">
              <a:buFont typeface="Arial" panose="020B0604020202020204" pitchFamily="34" charset="0"/>
              <a:buChar char="•"/>
            </a:pPr>
            <a:r>
              <a:rPr lang="en-AU" sz="1200" dirty="0">
                <a:solidFill>
                  <a:schemeClr val="tx1"/>
                </a:solidFill>
              </a:rPr>
              <a:t>Where funding is discussed in this section, it refers to the cost of covering the day-to-day activities of the Network including staff, research, events and selected projects. A key SBN design principle, however, is that there are opportunities for partners to enter the fold to fund and implement projects with coordination support from the Network. An example of this is the proposed nutrition awareness / behaviour change campaign</a:t>
            </a:r>
          </a:p>
        </p:txBody>
      </p:sp>
      <p:sp>
        <p:nvSpPr>
          <p:cNvPr id="9" name="Rectangle 8"/>
          <p:cNvSpPr/>
          <p:nvPr/>
        </p:nvSpPr>
        <p:spPr>
          <a:xfrm>
            <a:off x="325154" y="2816118"/>
            <a:ext cx="6721105" cy="767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Expenses:</a:t>
            </a:r>
          </a:p>
          <a:p>
            <a:pPr marL="177800" indent="-177800">
              <a:buFont typeface="Arial" panose="020B0604020202020204" pitchFamily="34" charset="0"/>
              <a:buChar char="•"/>
            </a:pPr>
            <a:r>
              <a:rPr lang="en-AU" sz="1200" dirty="0">
                <a:solidFill>
                  <a:schemeClr val="tx1"/>
                </a:solidFill>
              </a:rPr>
              <a:t>A more detailed budget is outlined on the following page, however the main costs for the SBN include: </a:t>
            </a:r>
            <a:r>
              <a:rPr lang="en-AU" sz="1200" b="1" dirty="0">
                <a:solidFill>
                  <a:schemeClr val="tx1"/>
                </a:solidFill>
              </a:rPr>
              <a:t>Resourcing</a:t>
            </a:r>
            <a:r>
              <a:rPr lang="en-AU" sz="1200" dirty="0">
                <a:solidFill>
                  <a:schemeClr val="tx1"/>
                </a:solidFill>
              </a:rPr>
              <a:t> (Staff), </a:t>
            </a:r>
            <a:r>
              <a:rPr lang="en-AU" sz="1200" b="1" dirty="0">
                <a:solidFill>
                  <a:schemeClr val="tx1"/>
                </a:solidFill>
              </a:rPr>
              <a:t>Meetings</a:t>
            </a:r>
            <a:r>
              <a:rPr lang="en-AU" sz="1200" dirty="0">
                <a:solidFill>
                  <a:schemeClr val="tx1"/>
                </a:solidFill>
              </a:rPr>
              <a:t> (incl. Advisory Group meetings, networking events and workshops), </a:t>
            </a:r>
            <a:r>
              <a:rPr lang="en-AU" sz="1200" b="1" dirty="0">
                <a:solidFill>
                  <a:schemeClr val="tx1"/>
                </a:solidFill>
              </a:rPr>
              <a:t>Research</a:t>
            </a:r>
            <a:r>
              <a:rPr lang="en-AU" sz="1200" dirty="0">
                <a:solidFill>
                  <a:schemeClr val="tx1"/>
                </a:solidFill>
              </a:rPr>
              <a:t> (incl. market research and field trips) and </a:t>
            </a:r>
            <a:r>
              <a:rPr lang="en-AU" sz="1200" b="1" dirty="0">
                <a:solidFill>
                  <a:schemeClr val="tx1"/>
                </a:solidFill>
              </a:rPr>
              <a:t>Media &amp; Communications </a:t>
            </a:r>
            <a:r>
              <a:rPr lang="en-AU" sz="1200" dirty="0">
                <a:solidFill>
                  <a:schemeClr val="tx1"/>
                </a:solidFill>
              </a:rPr>
              <a:t>(incl. PR, newspaper advertisements </a:t>
            </a:r>
            <a:r>
              <a:rPr lang="en-AU" sz="1200" dirty="0" err="1">
                <a:solidFill>
                  <a:schemeClr val="tx1"/>
                </a:solidFill>
              </a:rPr>
              <a:t>etc</a:t>
            </a:r>
            <a:r>
              <a:rPr lang="en-AU" sz="1200" dirty="0">
                <a:solidFill>
                  <a:schemeClr val="tx1"/>
                </a:solidFill>
              </a:rPr>
              <a:t>)</a:t>
            </a:r>
            <a:endParaRPr lang="en-AU" sz="1200" b="1" dirty="0">
              <a:solidFill>
                <a:schemeClr val="tx1"/>
              </a:solidFill>
            </a:endParaRPr>
          </a:p>
        </p:txBody>
      </p:sp>
      <p:sp>
        <p:nvSpPr>
          <p:cNvPr id="10" name="Rectangle 9"/>
          <p:cNvSpPr/>
          <p:nvPr/>
        </p:nvSpPr>
        <p:spPr>
          <a:xfrm>
            <a:off x="325155" y="4987677"/>
            <a:ext cx="8555458" cy="838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Funding requirements:</a:t>
            </a:r>
          </a:p>
          <a:p>
            <a:pPr marL="177800" indent="-177800">
              <a:buFont typeface="Arial" panose="020B0604020202020204" pitchFamily="34" charset="0"/>
              <a:buChar char="•"/>
            </a:pPr>
            <a:r>
              <a:rPr lang="en-AU" sz="1200" dirty="0">
                <a:solidFill>
                  <a:schemeClr val="tx1"/>
                </a:solidFill>
              </a:rPr>
              <a:t>The budget on the following page outlines a funding need of </a:t>
            </a:r>
            <a:r>
              <a:rPr lang="en-AU" sz="1200" b="1" dirty="0">
                <a:solidFill>
                  <a:schemeClr val="tx1"/>
                </a:solidFill>
              </a:rPr>
              <a:t>$173,000 </a:t>
            </a:r>
            <a:r>
              <a:rPr lang="en-AU" sz="1200" dirty="0">
                <a:solidFill>
                  <a:schemeClr val="tx1"/>
                </a:solidFill>
              </a:rPr>
              <a:t>for 12 months. Note that this is based on initial estimates only and a detailed budget is yet to be developed</a:t>
            </a:r>
          </a:p>
          <a:p>
            <a:pPr marL="177800" indent="-177800">
              <a:buFont typeface="Arial" panose="020B0604020202020204" pitchFamily="34" charset="0"/>
              <a:buChar char="•"/>
            </a:pPr>
            <a:r>
              <a:rPr lang="en-AU" sz="1200" dirty="0">
                <a:solidFill>
                  <a:schemeClr val="tx1"/>
                </a:solidFill>
              </a:rPr>
              <a:t>It is envisaged this funding would be used to cover the SBN’s activities for 2016 only and not beyond</a:t>
            </a:r>
          </a:p>
        </p:txBody>
      </p:sp>
      <p:sp>
        <p:nvSpPr>
          <p:cNvPr id="12" name="Rectangle 11"/>
          <p:cNvSpPr/>
          <p:nvPr/>
        </p:nvSpPr>
        <p:spPr>
          <a:xfrm>
            <a:off x="325154" y="3915842"/>
            <a:ext cx="6850532" cy="905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200" b="1" dirty="0">
                <a:solidFill>
                  <a:schemeClr val="tx1"/>
                </a:solidFill>
              </a:rPr>
              <a:t>Current funding sourcing efforts:</a:t>
            </a:r>
          </a:p>
          <a:p>
            <a:pPr marL="177800" indent="-177800">
              <a:buFont typeface="Arial" panose="020B0604020202020204" pitchFamily="34" charset="0"/>
              <a:buChar char="•"/>
            </a:pPr>
            <a:r>
              <a:rPr lang="en-AU" sz="1200" dirty="0">
                <a:solidFill>
                  <a:schemeClr val="tx1"/>
                </a:solidFill>
              </a:rPr>
              <a:t>The team is reaching out to major donors in Tanzania to present the 2016 – 2018 strategy and to discuss potential funding opportunities</a:t>
            </a:r>
          </a:p>
          <a:p>
            <a:pPr marL="177800" indent="-177800">
              <a:buFont typeface="Arial" panose="020B0604020202020204" pitchFamily="34" charset="0"/>
              <a:buChar char="•"/>
            </a:pPr>
            <a:r>
              <a:rPr lang="en-AU" sz="1200" dirty="0">
                <a:solidFill>
                  <a:schemeClr val="tx1"/>
                </a:solidFill>
              </a:rPr>
              <a:t>There has not yet been a specific call for proposal. A generic proposal is being developed to assist in the development of a detailed proposal when this may be required</a:t>
            </a:r>
          </a:p>
        </p:txBody>
      </p:sp>
      <p:sp>
        <p:nvSpPr>
          <p:cNvPr id="13" name="Rectangle 12"/>
          <p:cNvSpPr/>
          <p:nvPr/>
        </p:nvSpPr>
        <p:spPr>
          <a:xfrm>
            <a:off x="7229475" y="825161"/>
            <a:ext cx="1651138" cy="52409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dirty="0">
                <a:solidFill>
                  <a:schemeClr val="tx1"/>
                </a:solidFill>
              </a:rPr>
              <a:t>Currently funded by:</a:t>
            </a:r>
          </a:p>
          <a:p>
            <a:pPr algn="ctr"/>
            <a:r>
              <a:rPr lang="en-AU" sz="1200" b="1" dirty="0">
                <a:solidFill>
                  <a:schemeClr val="tx1"/>
                </a:solidFill>
              </a:rPr>
              <a:t>SBN Global funding</a:t>
            </a:r>
          </a:p>
        </p:txBody>
      </p:sp>
      <p:sp>
        <p:nvSpPr>
          <p:cNvPr id="14" name="Rectangle 13"/>
          <p:cNvSpPr/>
          <p:nvPr/>
        </p:nvSpPr>
        <p:spPr>
          <a:xfrm>
            <a:off x="7229475" y="2081847"/>
            <a:ext cx="1651138" cy="1162039"/>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dirty="0">
                <a:solidFill>
                  <a:schemeClr val="tx1"/>
                </a:solidFill>
              </a:rPr>
              <a:t>Future funding needs:</a:t>
            </a:r>
          </a:p>
          <a:p>
            <a:pPr algn="ctr"/>
            <a:r>
              <a:rPr lang="en-AU" sz="1200" i="1" dirty="0">
                <a:solidFill>
                  <a:schemeClr val="tx1"/>
                </a:solidFill>
              </a:rPr>
              <a:t>Annual staffing: </a:t>
            </a:r>
          </a:p>
          <a:p>
            <a:pPr algn="ctr"/>
            <a:r>
              <a:rPr lang="en-AU" sz="1200" b="1" dirty="0">
                <a:solidFill>
                  <a:schemeClr val="tx1"/>
                </a:solidFill>
              </a:rPr>
              <a:t>~$125 – 130k</a:t>
            </a:r>
          </a:p>
          <a:p>
            <a:pPr algn="ctr"/>
            <a:endParaRPr lang="en-AU" sz="600" dirty="0">
              <a:solidFill>
                <a:schemeClr val="tx1"/>
              </a:solidFill>
            </a:endParaRPr>
          </a:p>
          <a:p>
            <a:pPr algn="ctr"/>
            <a:r>
              <a:rPr lang="en-AU" sz="1200" i="1" dirty="0">
                <a:solidFill>
                  <a:schemeClr val="tx1"/>
                </a:solidFill>
              </a:rPr>
              <a:t>Annual non-staffing: </a:t>
            </a:r>
            <a:r>
              <a:rPr lang="en-AU" sz="1200" b="1" dirty="0">
                <a:solidFill>
                  <a:schemeClr val="tx1"/>
                </a:solidFill>
              </a:rPr>
              <a:t>~$145 – 150k</a:t>
            </a:r>
          </a:p>
        </p:txBody>
      </p:sp>
      <p:sp>
        <p:nvSpPr>
          <p:cNvPr id="15" name="Rectangle 14"/>
          <p:cNvSpPr/>
          <p:nvPr/>
        </p:nvSpPr>
        <p:spPr>
          <a:xfrm>
            <a:off x="7229475" y="1453504"/>
            <a:ext cx="1651138" cy="52409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dirty="0">
                <a:solidFill>
                  <a:schemeClr val="tx1"/>
                </a:solidFill>
              </a:rPr>
              <a:t>Funding period:</a:t>
            </a:r>
            <a:br>
              <a:rPr lang="en-AU" sz="1200" dirty="0">
                <a:solidFill>
                  <a:schemeClr val="tx1"/>
                </a:solidFill>
              </a:rPr>
            </a:br>
            <a:r>
              <a:rPr lang="en-AU" sz="1200" b="1" dirty="0">
                <a:solidFill>
                  <a:schemeClr val="tx1"/>
                </a:solidFill>
              </a:rPr>
              <a:t>Expires end Dec 2016</a:t>
            </a:r>
          </a:p>
        </p:txBody>
      </p:sp>
      <p:sp>
        <p:nvSpPr>
          <p:cNvPr id="17" name="Rectangle 16"/>
          <p:cNvSpPr/>
          <p:nvPr/>
        </p:nvSpPr>
        <p:spPr>
          <a:xfrm>
            <a:off x="7229474" y="3348134"/>
            <a:ext cx="1651138" cy="928591"/>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dirty="0">
                <a:solidFill>
                  <a:schemeClr val="tx1"/>
                </a:solidFill>
              </a:rPr>
              <a:t>Sourcing efforts:</a:t>
            </a:r>
          </a:p>
          <a:p>
            <a:pPr algn="ctr"/>
            <a:r>
              <a:rPr lang="en-AU" sz="1200" b="1" dirty="0">
                <a:solidFill>
                  <a:schemeClr val="tx1"/>
                </a:solidFill>
              </a:rPr>
              <a:t>Detailed proposal and budget to be developed</a:t>
            </a:r>
          </a:p>
        </p:txBody>
      </p:sp>
      <p:cxnSp>
        <p:nvCxnSpPr>
          <p:cNvPr id="20"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8. Budget &amp; funding</a:t>
            </a:r>
          </a:p>
        </p:txBody>
      </p:sp>
    </p:spTree>
    <p:extLst>
      <p:ext uri="{BB962C8B-B14F-4D97-AF65-F5344CB8AC3E}">
        <p14:creationId xmlns:p14="http://schemas.microsoft.com/office/powerpoint/2010/main" val="2447854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8504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Budget</a:t>
            </a:r>
          </a:p>
          <a:p>
            <a:pPr algn="l">
              <a:lnSpc>
                <a:spcPct val="100000"/>
              </a:lnSpc>
            </a:pPr>
            <a:r>
              <a:rPr lang="en-AU" sz="1800" dirty="0">
                <a:latin typeface="Georgia" panose="02040502050405020303" pitchFamily="18" charset="0"/>
              </a:rPr>
              <a:t>Estimated budget for 2016</a:t>
            </a:r>
          </a:p>
        </p:txBody>
      </p:sp>
      <p:sp>
        <p:nvSpPr>
          <p:cNvPr id="8" name="Rectangle 7"/>
          <p:cNvSpPr/>
          <p:nvPr/>
        </p:nvSpPr>
        <p:spPr>
          <a:xfrm>
            <a:off x="325155" y="1250240"/>
            <a:ext cx="8555458" cy="767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1200" dirty="0">
                <a:solidFill>
                  <a:schemeClr val="tx1"/>
                </a:solidFill>
              </a:rPr>
              <a:t>Below is the current funding request budget for the SBN for 2016. It should be noted that this budget is an initial estimate only and detailed financial planning will be undertaken as individual funding proposals are developed</a:t>
            </a:r>
          </a:p>
          <a:p>
            <a:pPr marL="177800" indent="-177800">
              <a:buFont typeface="Arial" panose="020B0604020202020204" pitchFamily="34" charset="0"/>
              <a:buChar char="•"/>
            </a:pPr>
            <a:r>
              <a:rPr lang="en-AU" sz="1200" dirty="0">
                <a:solidFill>
                  <a:schemeClr val="tx1"/>
                </a:solidFill>
              </a:rPr>
              <a:t>There is $100,000 available to support SBN activities from the global budget for 2016. This expires 31</a:t>
            </a:r>
            <a:r>
              <a:rPr lang="en-AU" sz="1200" baseline="30000" dirty="0">
                <a:solidFill>
                  <a:schemeClr val="tx1"/>
                </a:solidFill>
              </a:rPr>
              <a:t>st</a:t>
            </a:r>
            <a:r>
              <a:rPr lang="en-AU" sz="1200" dirty="0">
                <a:solidFill>
                  <a:schemeClr val="tx1"/>
                </a:solidFill>
              </a:rPr>
              <a:t> December 2016. This should be factored into any request for funding. </a:t>
            </a:r>
          </a:p>
        </p:txBody>
      </p:sp>
      <p:graphicFrame>
        <p:nvGraphicFramePr>
          <p:cNvPr id="2" name="Table 1"/>
          <p:cNvGraphicFramePr>
            <a:graphicFrameLocks noGrp="1"/>
          </p:cNvGraphicFramePr>
          <p:nvPr>
            <p:extLst>
              <p:ext uri="{D42A27DB-BD31-4B8C-83A1-F6EECF244321}">
                <p14:modId xmlns:p14="http://schemas.microsoft.com/office/powerpoint/2010/main" val="4114234271"/>
              </p:ext>
            </p:extLst>
          </p:nvPr>
        </p:nvGraphicFramePr>
        <p:xfrm>
          <a:off x="325153" y="2193915"/>
          <a:ext cx="8555461" cy="4081200"/>
        </p:xfrm>
        <a:graphic>
          <a:graphicData uri="http://schemas.openxmlformats.org/drawingml/2006/table">
            <a:tbl>
              <a:tblPr firstRow="1" bandRow="1">
                <a:tableStyleId>{5C22544A-7EE6-4342-B048-85BDC9FD1C3A}</a:tableStyleId>
              </a:tblPr>
              <a:tblGrid>
                <a:gridCol w="1008625">
                  <a:extLst>
                    <a:ext uri="{9D8B030D-6E8A-4147-A177-3AD203B41FA5}">
                      <a16:colId xmlns:a16="http://schemas.microsoft.com/office/drawing/2014/main" val="20000"/>
                    </a:ext>
                  </a:extLst>
                </a:gridCol>
                <a:gridCol w="1688822">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5083314">
                  <a:extLst>
                    <a:ext uri="{9D8B030D-6E8A-4147-A177-3AD203B41FA5}">
                      <a16:colId xmlns:a16="http://schemas.microsoft.com/office/drawing/2014/main" val="20003"/>
                    </a:ext>
                  </a:extLst>
                </a:gridCol>
              </a:tblGrid>
              <a:tr h="0">
                <a:tc>
                  <a:txBody>
                    <a:bodyPr/>
                    <a:lstStyle/>
                    <a:p>
                      <a:pPr algn="ctr"/>
                      <a:r>
                        <a:rPr lang="en-AU" sz="1000" dirty="0">
                          <a:solidFill>
                            <a:schemeClr val="tx1"/>
                          </a:solidFill>
                        </a:rPr>
                        <a:t>Category</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000" dirty="0">
                          <a:solidFill>
                            <a:schemeClr val="tx1"/>
                          </a:solidFill>
                        </a:rPr>
                        <a:t>Role / Item</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000" dirty="0">
                          <a:solidFill>
                            <a:schemeClr val="tx1"/>
                          </a:solidFill>
                        </a:rPr>
                        <a:t>Cost</a:t>
                      </a:r>
                      <a:r>
                        <a:rPr lang="en-AU" sz="1000" baseline="0" dirty="0">
                          <a:solidFill>
                            <a:schemeClr val="tx1"/>
                          </a:solidFill>
                        </a:rPr>
                        <a:t> estimate (USD)</a:t>
                      </a:r>
                      <a:endParaRPr lang="en-AU" sz="1000" dirty="0">
                        <a:solidFill>
                          <a:schemeClr val="tx1"/>
                        </a:solidFill>
                      </a:endParaRP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ctr"/>
                      <a:r>
                        <a:rPr lang="en-AU" sz="1000" dirty="0">
                          <a:solidFill>
                            <a:schemeClr val="tx1"/>
                          </a:solidFill>
                        </a:rPr>
                        <a:t>Comments</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extLst>
                  <a:ext uri="{0D108BD9-81ED-4DB2-BD59-A6C34878D82A}">
                    <a16:rowId xmlns:a16="http://schemas.microsoft.com/office/drawing/2014/main" val="10000"/>
                  </a:ext>
                </a:extLst>
              </a:tr>
              <a:tr h="0">
                <a:tc rowSpan="5">
                  <a:txBody>
                    <a:bodyPr/>
                    <a:lstStyle/>
                    <a:p>
                      <a:pPr algn="ctr"/>
                      <a:r>
                        <a:rPr lang="en-AU" sz="1000" b="1" dirty="0"/>
                        <a:t>Staffing</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SBN Coordinator</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$63,000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70% of time spent on SBN</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algn="l"/>
                      <a:endParaRPr lang="en-AU" sz="1000"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Analyst</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$30,000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100% of time for full time junior</a:t>
                      </a:r>
                      <a:r>
                        <a:rPr lang="en-GB" sz="1000" b="0" i="0" u="none" strike="noStrike" baseline="0" dirty="0">
                          <a:solidFill>
                            <a:srgbClr val="000000"/>
                          </a:solidFill>
                          <a:effectLst/>
                          <a:latin typeface="Calibri" panose="020F0502020204030204" pitchFamily="34" charset="0"/>
                        </a:rPr>
                        <a:t> staff member (0 – 3 years experience)</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1574">
                <a:tc vMerge="1">
                  <a:txBody>
                    <a:bodyPr/>
                    <a:lstStyle/>
                    <a:p>
                      <a:pPr algn="l"/>
                      <a:endParaRPr lang="en-AU" sz="1000"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Consultants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$15,000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Estimated cost at $400 per day. It</a:t>
                      </a:r>
                      <a:r>
                        <a:rPr lang="en-GB" sz="1000" b="0" i="0" u="none" strike="noStrike" baseline="0" dirty="0">
                          <a:solidFill>
                            <a:srgbClr val="000000"/>
                          </a:solidFill>
                          <a:effectLst/>
                          <a:latin typeface="Calibri" panose="020F0502020204030204" pitchFamily="34" charset="0"/>
                        </a:rPr>
                        <a:t> is expected that 2 consultants will be engaged for up to 4 weeks each in 2016. One will work on core objective 2 (‘Improve nutrition policies &amp; regulations’) the second will work on core objective 4 (‘Facilitate meaningful partnerships &amp; investment options in nutrition’)</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vMerge="1">
                  <a:txBody>
                    <a:bodyPr/>
                    <a:lstStyle/>
                    <a:p>
                      <a:pPr algn="ctr"/>
                      <a:endParaRPr lang="en-AU" sz="1000" b="1"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Consultant expenses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$3,000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Including</a:t>
                      </a:r>
                      <a:r>
                        <a:rPr lang="en-GB" sz="1000" b="0" i="0" u="none" strike="noStrike" baseline="0" dirty="0">
                          <a:solidFill>
                            <a:srgbClr val="000000"/>
                          </a:solidFill>
                          <a:effectLst/>
                          <a:latin typeface="Calibri" panose="020F0502020204030204" pitchFamily="34" charset="0"/>
                        </a:rPr>
                        <a:t> flights, accommodation, transport </a:t>
                      </a:r>
                      <a:r>
                        <a:rPr lang="en-GB" sz="1000" b="0" i="0" u="none" strike="noStrike" baseline="0" dirty="0" err="1">
                          <a:solidFill>
                            <a:srgbClr val="000000"/>
                          </a:solidFill>
                          <a:effectLst/>
                          <a:latin typeface="Calibri" panose="020F0502020204030204" pitchFamily="34" charset="0"/>
                        </a:rPr>
                        <a:t>etc</a:t>
                      </a:r>
                      <a:r>
                        <a:rPr lang="en-GB" sz="1000" b="0" i="0" u="none" strike="noStrike" baseline="0" dirty="0">
                          <a:solidFill>
                            <a:srgbClr val="000000"/>
                          </a:solidFill>
                          <a:effectLst/>
                          <a:latin typeface="Calibri" panose="020F0502020204030204" pitchFamily="34" charset="0"/>
                        </a:rPr>
                        <a:t> </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vMerge="1">
                  <a:txBody>
                    <a:bodyPr/>
                    <a:lstStyle/>
                    <a:p>
                      <a:pPr algn="ctr"/>
                      <a:endParaRPr lang="en-AU" sz="1000" b="1"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Intern</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$16,000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Based</a:t>
                      </a:r>
                      <a:r>
                        <a:rPr lang="en-GB" sz="1000" b="0" i="0" u="none" strike="noStrike" baseline="0" dirty="0">
                          <a:solidFill>
                            <a:srgbClr val="000000"/>
                          </a:solidFill>
                          <a:effectLst/>
                          <a:latin typeface="Calibri" panose="020F0502020204030204" pitchFamily="34" charset="0"/>
                        </a:rPr>
                        <a:t> on cost of intern engaged for SAGCOT initiative in 2015. To be utilised for support on day-to-day SBN activities such as organising events, developing communications material, writing newsletters </a:t>
                      </a:r>
                      <a:r>
                        <a:rPr lang="en-GB" sz="1000" b="0" i="0" u="none" strike="noStrike" baseline="0" dirty="0" err="1">
                          <a:solidFill>
                            <a:srgbClr val="000000"/>
                          </a:solidFill>
                          <a:effectLst/>
                          <a:latin typeface="Calibri" panose="020F0502020204030204" pitchFamily="34" charset="0"/>
                        </a:rPr>
                        <a:t>etc</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rowSpan="3">
                  <a:txBody>
                    <a:bodyPr/>
                    <a:lstStyle/>
                    <a:p>
                      <a:pPr algn="ctr"/>
                      <a:r>
                        <a:rPr lang="en-AU" sz="1000" b="1" dirty="0"/>
                        <a:t>Events</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Major</a:t>
                      </a:r>
                      <a:r>
                        <a:rPr lang="en-AU" sz="1000" b="0" i="0" u="none" strike="noStrike" baseline="0" dirty="0">
                          <a:solidFill>
                            <a:srgbClr val="000000"/>
                          </a:solidFill>
                          <a:effectLst/>
                          <a:latin typeface="Calibri" panose="020F0502020204030204" pitchFamily="34" charset="0"/>
                        </a:rPr>
                        <a:t> events</a:t>
                      </a:r>
                      <a:endParaRPr lang="en-AU"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$10,000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2 major events per year,</a:t>
                      </a:r>
                      <a:r>
                        <a:rPr lang="en-GB" sz="1000" b="0" i="0" u="none" strike="noStrike" baseline="0" dirty="0">
                          <a:solidFill>
                            <a:srgbClr val="000000"/>
                          </a:solidFill>
                          <a:effectLst/>
                          <a:latin typeface="Calibri" panose="020F0502020204030204" pitchFamily="34" charset="0"/>
                        </a:rPr>
                        <a:t> as per core objective 1. One event to incorporate an AGM. Will be held at a hotel in Dar </a:t>
                      </a:r>
                      <a:r>
                        <a:rPr lang="en-GB" sz="1000" b="0" i="0" u="none" strike="noStrike" baseline="0" dirty="0" err="1">
                          <a:solidFill>
                            <a:srgbClr val="000000"/>
                          </a:solidFill>
                          <a:effectLst/>
                          <a:latin typeface="Calibri" panose="020F0502020204030204" pitchFamily="34" charset="0"/>
                        </a:rPr>
                        <a:t>es</a:t>
                      </a:r>
                      <a:r>
                        <a:rPr lang="en-GB" sz="1000" b="0" i="0" u="none" strike="noStrike" baseline="0" dirty="0">
                          <a:solidFill>
                            <a:srgbClr val="000000"/>
                          </a:solidFill>
                          <a:effectLst/>
                          <a:latin typeface="Calibri" panose="020F0502020204030204" pitchFamily="34" charset="0"/>
                        </a:rPr>
                        <a:t> Salaam, with ~100 guests for each event.</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vMerge="1">
                  <a:txBody>
                    <a:bodyPr/>
                    <a:lstStyle/>
                    <a:p>
                      <a:pPr algn="ctr"/>
                      <a:endParaRPr lang="en-AU" sz="1000" b="1"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Travel expenses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$5,000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Travel expenses to fly</a:t>
                      </a:r>
                      <a:r>
                        <a:rPr lang="en-AU" sz="1000" b="0" i="0" u="none" strike="noStrike" baseline="0" dirty="0">
                          <a:solidFill>
                            <a:srgbClr val="000000"/>
                          </a:solidFill>
                          <a:effectLst/>
                          <a:latin typeface="Calibri" panose="020F0502020204030204" pitchFamily="34" charset="0"/>
                        </a:rPr>
                        <a:t> in up to 1 international guest for each major event</a:t>
                      </a:r>
                      <a:endParaRPr lang="en-AU"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vMerge="1">
                  <a:txBody>
                    <a:bodyPr/>
                    <a:lstStyle/>
                    <a:p>
                      <a:pPr algn="ctr"/>
                      <a:endParaRPr lang="en-AU" sz="1000" b="1"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AU" sz="1000" b="0" i="0" u="none" strike="noStrike" dirty="0">
                          <a:solidFill>
                            <a:srgbClr val="000000"/>
                          </a:solidFill>
                          <a:effectLst/>
                          <a:latin typeface="Calibri" panose="020F0502020204030204" pitchFamily="34" charset="0"/>
                        </a:rPr>
                        <a:t>Advisory</a:t>
                      </a:r>
                      <a:r>
                        <a:rPr lang="en-AU" sz="1000" b="0" i="0" u="none" strike="noStrike" baseline="0" dirty="0">
                          <a:solidFill>
                            <a:srgbClr val="000000"/>
                          </a:solidFill>
                          <a:effectLst/>
                          <a:latin typeface="Calibri" panose="020F0502020204030204" pitchFamily="34" charset="0"/>
                        </a:rPr>
                        <a:t> Group meetings</a:t>
                      </a:r>
                      <a:endParaRPr lang="en-AU"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$2,000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 4</a:t>
                      </a:r>
                      <a:r>
                        <a:rPr lang="en-GB" sz="1000" b="0" i="0" u="none" strike="noStrike" baseline="0" dirty="0">
                          <a:solidFill>
                            <a:srgbClr val="000000"/>
                          </a:solidFill>
                          <a:effectLst/>
                          <a:latin typeface="Calibri" panose="020F0502020204030204" pitchFamily="34" charset="0"/>
                        </a:rPr>
                        <a:t> meetings per year to held at a hotel (held quarterly)</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rowSpan="2">
                  <a:txBody>
                    <a:bodyPr/>
                    <a:lstStyle/>
                    <a:p>
                      <a:pPr algn="ctr"/>
                      <a:r>
                        <a:rPr lang="en-AU" sz="1000" b="1" dirty="0"/>
                        <a:t>Research</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Nielsen</a:t>
                      </a:r>
                      <a:r>
                        <a:rPr lang="en-AU" sz="1000" b="0" i="0" u="none" strike="noStrike" baseline="0" dirty="0">
                          <a:solidFill>
                            <a:srgbClr val="000000"/>
                          </a:solidFill>
                          <a:effectLst/>
                          <a:latin typeface="Calibri" panose="020F0502020204030204" pitchFamily="34" charset="0"/>
                        </a:rPr>
                        <a:t> market research</a:t>
                      </a:r>
                      <a:endParaRPr lang="en-AU"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$10,000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20%</a:t>
                      </a:r>
                      <a:r>
                        <a:rPr lang="en-GB" sz="1000" b="0" i="0" u="none" strike="noStrike" baseline="0" dirty="0">
                          <a:solidFill>
                            <a:srgbClr val="000000"/>
                          </a:solidFill>
                          <a:effectLst/>
                          <a:latin typeface="Calibri" panose="020F0502020204030204" pitchFamily="34" charset="0"/>
                        </a:rPr>
                        <a:t> of the cost of the research is still to be paid in 2016</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vMerge="1">
                  <a:txBody>
                    <a:bodyPr/>
                    <a:lstStyle/>
                    <a:p>
                      <a:pPr algn="ctr"/>
                      <a:endParaRPr lang="en-AU" sz="1000" b="1"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Workshops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$5,000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Hold</a:t>
                      </a:r>
                      <a:r>
                        <a:rPr lang="en-GB" sz="1000" b="0" i="0" u="none" strike="noStrike" baseline="0" dirty="0">
                          <a:solidFill>
                            <a:srgbClr val="000000"/>
                          </a:solidFill>
                          <a:effectLst/>
                          <a:latin typeface="Calibri" panose="020F0502020204030204" pitchFamily="34" charset="0"/>
                        </a:rPr>
                        <a:t> workshop for the presentation of results of the research study</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0">
                <a:tc rowSpan="2">
                  <a:txBody>
                    <a:bodyPr/>
                    <a:lstStyle/>
                    <a:p>
                      <a:pPr algn="ctr"/>
                      <a:r>
                        <a:rPr lang="en-AU" sz="1000" b="1" dirty="0"/>
                        <a:t>Travel</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Regional travel</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$2,000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3x</a:t>
                      </a:r>
                      <a:r>
                        <a:rPr lang="en-GB" sz="1000" b="0" i="0" u="none" strike="noStrike" baseline="0" dirty="0">
                          <a:solidFill>
                            <a:srgbClr val="000000"/>
                          </a:solidFill>
                          <a:effectLst/>
                          <a:latin typeface="Calibri" panose="020F0502020204030204" pitchFamily="34" charset="0"/>
                        </a:rPr>
                        <a:t> small regional trips for </a:t>
                      </a:r>
                      <a:r>
                        <a:rPr lang="en-GB" sz="1000" b="0" i="0" u="none" strike="noStrike" baseline="0" dirty="0" err="1">
                          <a:solidFill>
                            <a:srgbClr val="000000"/>
                          </a:solidFill>
                          <a:effectLst/>
                          <a:latin typeface="Calibri" panose="020F0502020204030204" pitchFamily="34" charset="0"/>
                        </a:rPr>
                        <a:t>Enock</a:t>
                      </a:r>
                      <a:r>
                        <a:rPr lang="en-GB" sz="1000" b="0" i="0" u="none" strike="noStrike" baseline="0" dirty="0">
                          <a:solidFill>
                            <a:srgbClr val="000000"/>
                          </a:solidFill>
                          <a:effectLst/>
                          <a:latin typeface="Calibri" panose="020F0502020204030204" pitchFamily="34" charset="0"/>
                        </a:rPr>
                        <a:t> to meet with prospective SBN stakeholders</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0">
                <a:tc vMerge="1">
                  <a:txBody>
                    <a:bodyPr/>
                    <a:lstStyle/>
                    <a:p>
                      <a:pPr algn="ctr"/>
                      <a:endParaRPr lang="en-AU" sz="1000" b="1"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Taxis</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$1,000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Taxis for meetings around Dar </a:t>
                      </a:r>
                      <a:r>
                        <a:rPr lang="en-GB" sz="1000" b="0" i="0" u="none" strike="noStrike" dirty="0" err="1">
                          <a:solidFill>
                            <a:srgbClr val="000000"/>
                          </a:solidFill>
                          <a:effectLst/>
                          <a:latin typeface="Calibri" panose="020F0502020204030204" pitchFamily="34" charset="0"/>
                        </a:rPr>
                        <a:t>es</a:t>
                      </a:r>
                      <a:r>
                        <a:rPr lang="en-GB" sz="1000" b="0" i="0" u="none" strike="noStrike" dirty="0">
                          <a:solidFill>
                            <a:srgbClr val="000000"/>
                          </a:solidFill>
                          <a:effectLst/>
                          <a:latin typeface="Calibri" panose="020F0502020204030204" pitchFamily="34" charset="0"/>
                        </a:rPr>
                        <a:t> Salaam</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0">
                <a:tc rowSpan="2">
                  <a:txBody>
                    <a:bodyPr/>
                    <a:lstStyle/>
                    <a:p>
                      <a:pPr algn="ctr"/>
                      <a:r>
                        <a:rPr lang="en-AU" sz="1000" b="1" dirty="0"/>
                        <a:t>Other</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pPr algn="l" fontAlgn="b"/>
                      <a:r>
                        <a:rPr lang="en-AU" sz="1000" b="0" i="0" u="none" strike="noStrike" dirty="0">
                          <a:solidFill>
                            <a:srgbClr val="000000"/>
                          </a:solidFill>
                          <a:effectLst/>
                          <a:latin typeface="Calibri" panose="020F0502020204030204" pitchFamily="34" charset="0"/>
                        </a:rPr>
                        <a:t>Printing</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$1,000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AU" sz="1000" b="0" i="0" u="none" strike="noStrike" dirty="0">
                          <a:solidFill>
                            <a:srgbClr val="000000"/>
                          </a:solidFill>
                          <a:effectLst/>
                          <a:latin typeface="Calibri" panose="020F0502020204030204" pitchFamily="34" charset="0"/>
                        </a:rPr>
                        <a:t>General</a:t>
                      </a:r>
                      <a:r>
                        <a:rPr lang="en-AU" sz="1000" b="0" i="0" u="none" strike="noStrike" baseline="0" dirty="0">
                          <a:solidFill>
                            <a:srgbClr val="000000"/>
                          </a:solidFill>
                          <a:effectLst/>
                          <a:latin typeface="Calibri" panose="020F0502020204030204" pitchFamily="34" charset="0"/>
                        </a:rPr>
                        <a:t> printing for events, and banners </a:t>
                      </a:r>
                      <a:r>
                        <a:rPr lang="en-AU" sz="1000" b="0" i="0" u="none" strike="noStrike" baseline="0" dirty="0" err="1">
                          <a:solidFill>
                            <a:srgbClr val="000000"/>
                          </a:solidFill>
                          <a:effectLst/>
                          <a:latin typeface="Calibri" panose="020F0502020204030204" pitchFamily="34" charset="0"/>
                        </a:rPr>
                        <a:t>etc</a:t>
                      </a:r>
                      <a:endParaRPr lang="en-AU"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84324">
                <a:tc vMerge="1">
                  <a:txBody>
                    <a:bodyPr/>
                    <a:lstStyle/>
                    <a:p>
                      <a:pPr algn="ctr"/>
                      <a:endParaRPr lang="en-AU" sz="1000" b="1" dirty="0"/>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EDF6F9"/>
                    </a:solidFill>
                  </a:tcPr>
                </a:tc>
                <a:tc>
                  <a:txBody>
                    <a:bodyPr/>
                    <a:lstStyle/>
                    <a:p>
                      <a:r>
                        <a:rPr lang="en-AU" sz="1000" b="0" i="0" u="none" strike="noStrike" kern="1200" dirty="0">
                          <a:solidFill>
                            <a:srgbClr val="000000"/>
                          </a:solidFill>
                          <a:effectLst/>
                          <a:latin typeface="Calibri" panose="020F0502020204030204" pitchFamily="34" charset="0"/>
                          <a:ea typeface="+mn-ea"/>
                          <a:cs typeface="+mn-cs"/>
                        </a:rPr>
                        <a:t>Media</a:t>
                      </a:r>
                      <a:r>
                        <a:rPr lang="en-AU" sz="1000" b="0" i="0" u="none" strike="noStrike" kern="1200" baseline="0" dirty="0">
                          <a:solidFill>
                            <a:srgbClr val="000000"/>
                          </a:solidFill>
                          <a:effectLst/>
                          <a:latin typeface="Calibri" panose="020F0502020204030204" pitchFamily="34" charset="0"/>
                          <a:ea typeface="+mn-ea"/>
                          <a:cs typeface="+mn-cs"/>
                        </a:rPr>
                        <a:t> &amp; Communications</a:t>
                      </a:r>
                      <a:endParaRPr lang="en-AU" sz="1000" b="0" i="0" u="none" strike="noStrike" kern="1200" dirty="0">
                        <a:solidFill>
                          <a:srgbClr val="000000"/>
                        </a:solidFill>
                        <a:effectLst/>
                        <a:latin typeface="Calibri" panose="020F0502020204030204" pitchFamily="34" charset="0"/>
                        <a:ea typeface="+mn-ea"/>
                        <a:cs typeface="+mn-cs"/>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r>
                        <a:rPr lang="en-AU" sz="1000" b="0" i="0" u="none" strike="noStrike" kern="1200" dirty="0">
                          <a:solidFill>
                            <a:srgbClr val="000000"/>
                          </a:solidFill>
                          <a:effectLst/>
                          <a:latin typeface="Calibri" panose="020F0502020204030204" pitchFamily="34" charset="0"/>
                          <a:ea typeface="+mn-ea"/>
                          <a:cs typeface="+mn-cs"/>
                        </a:rPr>
                        <a:t>$10,000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Calibri" panose="020F0502020204030204" pitchFamily="34" charset="0"/>
                        </a:rPr>
                        <a:t>Newspaper</a:t>
                      </a:r>
                      <a:r>
                        <a:rPr lang="en-GB" sz="1000" b="0" i="0" u="none" strike="noStrike" baseline="0" dirty="0">
                          <a:solidFill>
                            <a:srgbClr val="000000"/>
                          </a:solidFill>
                          <a:effectLst/>
                          <a:latin typeface="Calibri" panose="020F0502020204030204" pitchFamily="34" charset="0"/>
                        </a:rPr>
                        <a:t> notices, PR initiatives, advertising </a:t>
                      </a:r>
                      <a:r>
                        <a:rPr lang="en-GB" sz="1000" b="0" i="0" u="none" strike="noStrike" baseline="0" dirty="0" err="1">
                          <a:solidFill>
                            <a:srgbClr val="000000"/>
                          </a:solidFill>
                          <a:effectLst/>
                          <a:latin typeface="Calibri" panose="020F0502020204030204" pitchFamily="34" charset="0"/>
                        </a:rPr>
                        <a:t>etc</a:t>
                      </a:r>
                      <a:endParaRPr lang="en-GB" sz="1000" b="0" i="0" u="none" strike="noStrike" dirty="0">
                        <a:solidFill>
                          <a:srgbClr val="000000"/>
                        </a:solidFill>
                        <a:effectLst/>
                        <a:latin typeface="Calibri" panose="020F0502020204030204" pitchFamily="34" charset="0"/>
                      </a:endParaRP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0">
                <a:tc>
                  <a:txBody>
                    <a:bodyPr/>
                    <a:lstStyle/>
                    <a:p>
                      <a:pPr algn="ctr"/>
                      <a:r>
                        <a:rPr lang="en-AU" sz="1000" b="1" dirty="0"/>
                        <a:t>TOTAL</a:t>
                      </a:r>
                    </a:p>
                  </a:txBody>
                  <a:tcPr marL="18000" marR="18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l"/>
                      <a:endParaRPr lang="en-AU" sz="1000" dirty="0"/>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l"/>
                      <a:r>
                        <a:rPr lang="en-AU" sz="1000" b="1" dirty="0"/>
                        <a:t>$173,000</a:t>
                      </a:r>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tc>
                  <a:txBody>
                    <a:bodyPr/>
                    <a:lstStyle/>
                    <a:p>
                      <a:pPr algn="l"/>
                      <a:endParaRPr lang="en-AU" sz="1000" dirty="0"/>
                    </a:p>
                  </a:txBody>
                  <a:tcPr marL="36000" marR="36000" marT="18000" marB="1800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rgbClr val="D6EBF2"/>
                    </a:solidFill>
                  </a:tcPr>
                </a:tc>
                <a:extLst>
                  <a:ext uri="{0D108BD9-81ED-4DB2-BD59-A6C34878D82A}">
                    <a16:rowId xmlns:a16="http://schemas.microsoft.com/office/drawing/2014/main" val="10015"/>
                  </a:ext>
                </a:extLst>
              </a:tr>
            </a:tbl>
          </a:graphicData>
        </a:graphic>
      </p:graphicFrame>
      <p:cxnSp>
        <p:nvCxnSpPr>
          <p:cNvPr id="11"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7"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8. Budget &amp; funding</a:t>
            </a:r>
          </a:p>
        </p:txBody>
      </p:sp>
    </p:spTree>
    <p:extLst>
      <p:ext uri="{BB962C8B-B14F-4D97-AF65-F5344CB8AC3E}">
        <p14:creationId xmlns:p14="http://schemas.microsoft.com/office/powerpoint/2010/main" val="89616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6836928" y="2663080"/>
            <a:ext cx="2279093"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6200" b="1" i="1" dirty="0">
                <a:solidFill>
                  <a:schemeClr val="accent1">
                    <a:lumMod val="50000"/>
                  </a:schemeClr>
                </a:solidFill>
                <a:latin typeface="Georgia" panose="02040502050405020303" pitchFamily="18" charset="0"/>
              </a:rPr>
              <a:t>1</a:t>
            </a:r>
          </a:p>
        </p:txBody>
      </p:sp>
      <p:sp>
        <p:nvSpPr>
          <p:cNvPr id="6" name="Title 11"/>
          <p:cNvSpPr txBox="1">
            <a:spLocks/>
          </p:cNvSpPr>
          <p:nvPr/>
        </p:nvSpPr>
        <p:spPr>
          <a:xfrm>
            <a:off x="378943" y="1805301"/>
            <a:ext cx="8555459"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Background &amp; Overview</a:t>
            </a:r>
          </a:p>
          <a:p>
            <a:pPr algn="l">
              <a:lnSpc>
                <a:spcPct val="100000"/>
              </a:lnSpc>
            </a:pPr>
            <a:r>
              <a:rPr lang="en-AU" sz="2200" dirty="0">
                <a:latin typeface="Georgia" panose="02040502050405020303" pitchFamily="18" charset="0"/>
              </a:rPr>
              <a:t>Putting the SUN Business Network into context within the broader nutrition private sector</a:t>
            </a:r>
          </a:p>
        </p:txBody>
      </p:sp>
      <p:cxnSp>
        <p:nvCxnSpPr>
          <p:cNvPr id="5"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1123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2608730" y="2663080"/>
            <a:ext cx="6507292"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AU" sz="26200" b="1" i="1" dirty="0">
                <a:solidFill>
                  <a:schemeClr val="accent1">
                    <a:lumMod val="50000"/>
                  </a:schemeClr>
                </a:solidFill>
                <a:latin typeface="Georgia" panose="02040502050405020303" pitchFamily="18" charset="0"/>
              </a:rPr>
              <a:t>A6</a:t>
            </a:r>
          </a:p>
        </p:txBody>
      </p:sp>
      <p:sp>
        <p:nvSpPr>
          <p:cNvPr id="5" name="Title 11"/>
          <p:cNvSpPr txBox="1">
            <a:spLocks/>
          </p:cNvSpPr>
          <p:nvPr/>
        </p:nvSpPr>
        <p:spPr>
          <a:xfrm>
            <a:off x="378943" y="1805301"/>
            <a:ext cx="8262781"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Alignment &amp; contribution to national nutrition goals</a:t>
            </a:r>
          </a:p>
          <a:p>
            <a:pPr algn="l">
              <a:lnSpc>
                <a:spcPct val="100000"/>
              </a:lnSpc>
            </a:pPr>
            <a:r>
              <a:rPr lang="en-AU" sz="2200" dirty="0">
                <a:latin typeface="Georgia" panose="02040502050405020303" pitchFamily="18" charset="0"/>
              </a:rPr>
              <a:t>We’ve made sure our strategy aligns with and contributes to the broader national nutrition agenda in Tanzania</a:t>
            </a:r>
          </a:p>
        </p:txBody>
      </p:sp>
      <p:cxnSp>
        <p:nvCxnSpPr>
          <p:cNvPr id="6"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2491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5511012" y="3354506"/>
            <a:ext cx="670279" cy="18705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4" name="Rectangle 83"/>
          <p:cNvSpPr/>
          <p:nvPr/>
        </p:nvSpPr>
        <p:spPr>
          <a:xfrm>
            <a:off x="5511012" y="3914633"/>
            <a:ext cx="670279" cy="18705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5" name="Rectangle 84"/>
          <p:cNvSpPr/>
          <p:nvPr/>
        </p:nvSpPr>
        <p:spPr>
          <a:xfrm>
            <a:off x="5511011" y="4483470"/>
            <a:ext cx="670279" cy="18705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6" name="Rectangle 85"/>
          <p:cNvSpPr/>
          <p:nvPr/>
        </p:nvSpPr>
        <p:spPr>
          <a:xfrm>
            <a:off x="5511010" y="5047349"/>
            <a:ext cx="670279" cy="18705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7" name="Rectangle 86"/>
          <p:cNvSpPr/>
          <p:nvPr/>
        </p:nvSpPr>
        <p:spPr>
          <a:xfrm>
            <a:off x="5511009" y="5611228"/>
            <a:ext cx="670279" cy="18705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8" name="Rectangle 87"/>
          <p:cNvSpPr/>
          <p:nvPr/>
        </p:nvSpPr>
        <p:spPr>
          <a:xfrm>
            <a:off x="5511009" y="6176577"/>
            <a:ext cx="670279" cy="18705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 name="Rectangle 7"/>
          <p:cNvSpPr/>
          <p:nvPr/>
        </p:nvSpPr>
        <p:spPr>
          <a:xfrm>
            <a:off x="5511014" y="2794379"/>
            <a:ext cx="670279" cy="18705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Tanzania National Nutrition Strategy (NNS)</a:t>
            </a:r>
          </a:p>
          <a:p>
            <a:pPr algn="l">
              <a:lnSpc>
                <a:spcPct val="100000"/>
              </a:lnSpc>
            </a:pPr>
            <a:r>
              <a:rPr lang="en-AU" sz="1800" dirty="0">
                <a:latin typeface="Georgia" panose="02040502050405020303" pitchFamily="18" charset="0"/>
              </a:rPr>
              <a:t>The SBN Strategy has been designed to ensure that it aligns with and contributes to Tanzania’s national nutrition goals, spearheaded by the NNS</a:t>
            </a:r>
          </a:p>
        </p:txBody>
      </p:sp>
      <p:sp>
        <p:nvSpPr>
          <p:cNvPr id="21" name="Rectangle 20"/>
          <p:cNvSpPr/>
          <p:nvPr/>
        </p:nvSpPr>
        <p:spPr>
          <a:xfrm>
            <a:off x="325154" y="2651065"/>
            <a:ext cx="1799859"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1. Develop a strong SBN membership &amp; community profile</a:t>
            </a:r>
          </a:p>
        </p:txBody>
      </p:sp>
      <p:sp>
        <p:nvSpPr>
          <p:cNvPr id="22" name="Rectangle 21"/>
          <p:cNvSpPr/>
          <p:nvPr/>
        </p:nvSpPr>
        <p:spPr>
          <a:xfrm>
            <a:off x="325154" y="4906581"/>
            <a:ext cx="1799859"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5. Improve nutrition sensitivity along the agricultural value chain</a:t>
            </a:r>
          </a:p>
        </p:txBody>
      </p:sp>
      <p:sp>
        <p:nvSpPr>
          <p:cNvPr id="23" name="Rectangle 22"/>
          <p:cNvSpPr/>
          <p:nvPr/>
        </p:nvSpPr>
        <p:spPr>
          <a:xfrm>
            <a:off x="325154" y="3214944"/>
            <a:ext cx="1799859"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2. Improve nutrition policies &amp; regulations</a:t>
            </a:r>
          </a:p>
        </p:txBody>
      </p:sp>
      <p:sp>
        <p:nvSpPr>
          <p:cNvPr id="24" name="Rectangle 23"/>
          <p:cNvSpPr/>
          <p:nvPr/>
        </p:nvSpPr>
        <p:spPr>
          <a:xfrm>
            <a:off x="325153" y="1661432"/>
            <a:ext cx="1799859" cy="34508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Core objectives of the SBN:</a:t>
            </a:r>
          </a:p>
        </p:txBody>
      </p:sp>
      <p:sp>
        <p:nvSpPr>
          <p:cNvPr id="25" name="Rectangle 24"/>
          <p:cNvSpPr/>
          <p:nvPr/>
        </p:nvSpPr>
        <p:spPr>
          <a:xfrm>
            <a:off x="325154" y="3778823"/>
            <a:ext cx="1799859"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3. Increase business engagement in the nutrition sector</a:t>
            </a:r>
          </a:p>
        </p:txBody>
      </p:sp>
      <p:sp>
        <p:nvSpPr>
          <p:cNvPr id="26" name="Rectangle 25"/>
          <p:cNvSpPr/>
          <p:nvPr/>
        </p:nvSpPr>
        <p:spPr>
          <a:xfrm>
            <a:off x="325154" y="4342702"/>
            <a:ext cx="1799859"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4. Facilitate meaningful partnerships &amp; investment options in nutrition</a:t>
            </a:r>
          </a:p>
        </p:txBody>
      </p:sp>
      <p:sp>
        <p:nvSpPr>
          <p:cNvPr id="27" name="Rectangle 26"/>
          <p:cNvSpPr/>
          <p:nvPr/>
        </p:nvSpPr>
        <p:spPr>
          <a:xfrm>
            <a:off x="325154" y="5470460"/>
            <a:ext cx="1799859"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6. Increase the availability of fortified products &amp; supplements</a:t>
            </a:r>
          </a:p>
        </p:txBody>
      </p:sp>
      <p:sp>
        <p:nvSpPr>
          <p:cNvPr id="28" name="Rectangle 27"/>
          <p:cNvSpPr/>
          <p:nvPr/>
        </p:nvSpPr>
        <p:spPr>
          <a:xfrm>
            <a:off x="325154" y="6034337"/>
            <a:ext cx="1799859"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7. Increase nutrition awareness &amp; demand</a:t>
            </a:r>
          </a:p>
        </p:txBody>
      </p:sp>
      <p:sp>
        <p:nvSpPr>
          <p:cNvPr id="47" name="Rectangle 46"/>
          <p:cNvSpPr/>
          <p:nvPr/>
        </p:nvSpPr>
        <p:spPr>
          <a:xfrm>
            <a:off x="4706508" y="6583979"/>
            <a:ext cx="4338093" cy="2159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i="1" dirty="0">
                <a:solidFill>
                  <a:schemeClr val="bg1">
                    <a:lumMod val="50000"/>
                  </a:schemeClr>
                </a:solidFill>
              </a:rPr>
              <a:t>*Refers to National Nutrition Strategy July 2011/12 – June 2015/16</a:t>
            </a:r>
          </a:p>
        </p:txBody>
      </p:sp>
      <p:sp>
        <p:nvSpPr>
          <p:cNvPr id="2" name="Right Arrow 1"/>
          <p:cNvSpPr/>
          <p:nvPr/>
        </p:nvSpPr>
        <p:spPr>
          <a:xfrm>
            <a:off x="2188469" y="2807156"/>
            <a:ext cx="373488" cy="155817"/>
          </a:xfrm>
          <a:prstGeom prst="rightArrow">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56" name="Rectangle 55"/>
          <p:cNvSpPr/>
          <p:nvPr/>
        </p:nvSpPr>
        <p:spPr>
          <a:xfrm>
            <a:off x="325152" y="2092676"/>
            <a:ext cx="1799859" cy="4680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1000" i="1" dirty="0">
                <a:solidFill>
                  <a:schemeClr val="tx1">
                    <a:lumMod val="65000"/>
                    <a:lumOff val="35000"/>
                  </a:schemeClr>
                </a:solidFill>
              </a:rPr>
              <a:t>These are the 7 core objectives of the SBN strategy outlined in previous sections</a:t>
            </a:r>
          </a:p>
        </p:txBody>
      </p:sp>
      <p:sp>
        <p:nvSpPr>
          <p:cNvPr id="57" name="Rectangle 56"/>
          <p:cNvSpPr/>
          <p:nvPr/>
        </p:nvSpPr>
        <p:spPr>
          <a:xfrm>
            <a:off x="2625417" y="2651065"/>
            <a:ext cx="3002264"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b="1" dirty="0">
                <a:solidFill>
                  <a:schemeClr val="tx1"/>
                </a:solidFill>
              </a:rPr>
              <a:t>SO 4.1: </a:t>
            </a:r>
            <a:r>
              <a:rPr lang="en-AU" sz="700" dirty="0">
                <a:solidFill>
                  <a:schemeClr val="tx1"/>
                </a:solidFill>
              </a:rPr>
              <a:t>All </a:t>
            </a:r>
            <a:r>
              <a:rPr lang="en-AU" sz="700" dirty="0" err="1">
                <a:solidFill>
                  <a:schemeClr val="tx1"/>
                </a:solidFill>
              </a:rPr>
              <a:t>govt</a:t>
            </a:r>
            <a:r>
              <a:rPr lang="en-AU" sz="700" dirty="0">
                <a:solidFill>
                  <a:schemeClr val="tx1"/>
                </a:solidFill>
              </a:rPr>
              <a:t> development policies adequately incorporate nutrition as a priority area of achieving economic growth, stability &amp; prosperity</a:t>
            </a:r>
          </a:p>
          <a:p>
            <a:pPr marL="92075" indent="-92075">
              <a:buFont typeface="Arial" panose="020B0604020202020204" pitchFamily="34" charset="0"/>
              <a:buChar char="•"/>
            </a:pPr>
            <a:r>
              <a:rPr lang="en-AU" sz="700" b="1" dirty="0">
                <a:solidFill>
                  <a:schemeClr val="tx1"/>
                </a:solidFill>
              </a:rPr>
              <a:t>SO 6.1: </a:t>
            </a:r>
            <a:r>
              <a:rPr lang="en-AU" sz="700" dirty="0">
                <a:solidFill>
                  <a:schemeClr val="tx1"/>
                </a:solidFill>
              </a:rPr>
              <a:t>Establish &amp; maintain nutrition high on the development agenda</a:t>
            </a:r>
          </a:p>
          <a:p>
            <a:pPr marL="92075" indent="-92075">
              <a:buFont typeface="Arial" panose="020B0604020202020204" pitchFamily="34" charset="0"/>
              <a:buChar char="•"/>
            </a:pPr>
            <a:r>
              <a:rPr lang="en-AU" sz="700" b="1" dirty="0">
                <a:solidFill>
                  <a:schemeClr val="tx1"/>
                </a:solidFill>
              </a:rPr>
              <a:t>SO 7.1: </a:t>
            </a:r>
            <a:r>
              <a:rPr lang="en-AU" sz="700" dirty="0">
                <a:solidFill>
                  <a:schemeClr val="tx1"/>
                </a:solidFill>
              </a:rPr>
              <a:t>Develop framework/plans for M&amp;E and research for nutrition</a:t>
            </a:r>
          </a:p>
        </p:txBody>
      </p:sp>
      <p:sp>
        <p:nvSpPr>
          <p:cNvPr id="58" name="Rectangle 57"/>
          <p:cNvSpPr/>
          <p:nvPr/>
        </p:nvSpPr>
        <p:spPr>
          <a:xfrm>
            <a:off x="2625417" y="4906581"/>
            <a:ext cx="3002264"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b="1" dirty="0">
                <a:solidFill>
                  <a:schemeClr val="tx1"/>
                </a:solidFill>
              </a:rPr>
              <a:t>SO 1.1: </a:t>
            </a:r>
            <a:r>
              <a:rPr lang="en-AU" sz="700" dirty="0">
                <a:solidFill>
                  <a:schemeClr val="tx1"/>
                </a:solidFill>
              </a:rPr>
              <a:t>Increase access to nutrition services at the community &amp; facility level</a:t>
            </a:r>
          </a:p>
          <a:p>
            <a:pPr marL="92075" indent="-92075">
              <a:buFont typeface="Arial" panose="020B0604020202020204" pitchFamily="34" charset="0"/>
              <a:buChar char="•"/>
            </a:pPr>
            <a:r>
              <a:rPr lang="en-AU" sz="700" b="1" dirty="0">
                <a:solidFill>
                  <a:schemeClr val="tx1"/>
                </a:solidFill>
              </a:rPr>
              <a:t>SO 2.1:</a:t>
            </a:r>
            <a:r>
              <a:rPr lang="en-AU" sz="700" dirty="0">
                <a:solidFill>
                  <a:schemeClr val="tx1"/>
                </a:solidFill>
              </a:rPr>
              <a:t> Enhance the nutrition behaviours of women, community members </a:t>
            </a:r>
            <a:r>
              <a:rPr lang="en-AU" sz="700" dirty="0" err="1">
                <a:solidFill>
                  <a:schemeClr val="tx1"/>
                </a:solidFill>
              </a:rPr>
              <a:t>etc</a:t>
            </a:r>
            <a:endParaRPr lang="en-AU" sz="700" dirty="0">
              <a:solidFill>
                <a:schemeClr val="tx1"/>
              </a:solidFill>
            </a:endParaRPr>
          </a:p>
        </p:txBody>
      </p:sp>
      <p:sp>
        <p:nvSpPr>
          <p:cNvPr id="59" name="Rectangle 58"/>
          <p:cNvSpPr/>
          <p:nvPr/>
        </p:nvSpPr>
        <p:spPr>
          <a:xfrm>
            <a:off x="2625417" y="3214944"/>
            <a:ext cx="3002264"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b="1" dirty="0">
                <a:solidFill>
                  <a:schemeClr val="tx1"/>
                </a:solidFill>
              </a:rPr>
              <a:t>SO 3.1: </a:t>
            </a:r>
            <a:r>
              <a:rPr lang="en-AU" sz="700" dirty="0">
                <a:solidFill>
                  <a:schemeClr val="tx1"/>
                </a:solidFill>
              </a:rPr>
              <a:t>Strengthen implementation, monitoring &amp; enforcement of legislation</a:t>
            </a:r>
          </a:p>
          <a:p>
            <a:pPr marL="92075" indent="-92075">
              <a:buFont typeface="Arial" panose="020B0604020202020204" pitchFamily="34" charset="0"/>
              <a:buChar char="•"/>
            </a:pPr>
            <a:r>
              <a:rPr lang="en-AU" sz="700" b="1" dirty="0">
                <a:solidFill>
                  <a:schemeClr val="tx1"/>
                </a:solidFill>
              </a:rPr>
              <a:t>SO 5.1: </a:t>
            </a:r>
            <a:r>
              <a:rPr lang="en-AU" sz="700" dirty="0">
                <a:solidFill>
                  <a:schemeClr val="tx1"/>
                </a:solidFill>
              </a:rPr>
              <a:t>Build strategic and operational capacity for nutrition</a:t>
            </a:r>
          </a:p>
          <a:p>
            <a:pPr marL="92075" indent="-92075">
              <a:buFont typeface="Arial" panose="020B0604020202020204" pitchFamily="34" charset="0"/>
              <a:buChar char="•"/>
            </a:pPr>
            <a:r>
              <a:rPr lang="en-AU" sz="700" b="1" dirty="0">
                <a:solidFill>
                  <a:schemeClr val="tx1"/>
                </a:solidFill>
              </a:rPr>
              <a:t>SO 8.1:</a:t>
            </a:r>
            <a:r>
              <a:rPr lang="en-AU" sz="700" dirty="0">
                <a:solidFill>
                  <a:schemeClr val="tx1"/>
                </a:solidFill>
              </a:rPr>
              <a:t> Enhance coherence &amp; synergy in the delivery of nutrition interventions through coordination at all levels</a:t>
            </a:r>
            <a:endParaRPr lang="en-AU" sz="700" b="1" dirty="0">
              <a:solidFill>
                <a:schemeClr val="tx1"/>
              </a:solidFill>
            </a:endParaRPr>
          </a:p>
        </p:txBody>
      </p:sp>
      <p:sp>
        <p:nvSpPr>
          <p:cNvPr id="60" name="Rectangle 59"/>
          <p:cNvSpPr/>
          <p:nvPr/>
        </p:nvSpPr>
        <p:spPr>
          <a:xfrm>
            <a:off x="2625416" y="1661432"/>
            <a:ext cx="3002264" cy="34508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Contribution to the National Nutrition Strategy</a:t>
            </a:r>
          </a:p>
        </p:txBody>
      </p:sp>
      <p:sp>
        <p:nvSpPr>
          <p:cNvPr id="61" name="Rectangle 60"/>
          <p:cNvSpPr/>
          <p:nvPr/>
        </p:nvSpPr>
        <p:spPr>
          <a:xfrm>
            <a:off x="2625417" y="3778823"/>
            <a:ext cx="3002264"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b="1" dirty="0">
                <a:solidFill>
                  <a:schemeClr val="tx1"/>
                </a:solidFill>
              </a:rPr>
              <a:t>SO 1.1: </a:t>
            </a:r>
            <a:r>
              <a:rPr lang="en-AU" sz="700" dirty="0">
                <a:solidFill>
                  <a:schemeClr val="tx1"/>
                </a:solidFill>
              </a:rPr>
              <a:t>Increase access to nutrition services at the community &amp; facility level</a:t>
            </a:r>
          </a:p>
          <a:p>
            <a:pPr marL="92075" indent="-92075">
              <a:buFont typeface="Arial" panose="020B0604020202020204" pitchFamily="34" charset="0"/>
              <a:buChar char="•"/>
            </a:pPr>
            <a:r>
              <a:rPr lang="en-AU" sz="700" b="1" dirty="0">
                <a:solidFill>
                  <a:schemeClr val="tx1"/>
                </a:solidFill>
              </a:rPr>
              <a:t>SO 2.1:</a:t>
            </a:r>
            <a:r>
              <a:rPr lang="en-AU" sz="700" dirty="0">
                <a:solidFill>
                  <a:schemeClr val="tx1"/>
                </a:solidFill>
              </a:rPr>
              <a:t> Enhance the nutrition behaviours of women, community members </a:t>
            </a:r>
            <a:r>
              <a:rPr lang="en-AU" sz="700" dirty="0" err="1">
                <a:solidFill>
                  <a:schemeClr val="tx1"/>
                </a:solidFill>
              </a:rPr>
              <a:t>etc</a:t>
            </a:r>
            <a:endParaRPr lang="en-AU" sz="700" dirty="0">
              <a:solidFill>
                <a:schemeClr val="tx1"/>
              </a:solidFill>
            </a:endParaRPr>
          </a:p>
          <a:p>
            <a:pPr marL="92075" indent="-92075">
              <a:buFont typeface="Arial" panose="020B0604020202020204" pitchFamily="34" charset="0"/>
              <a:buChar char="•"/>
            </a:pPr>
            <a:r>
              <a:rPr lang="en-AU" sz="700" b="1" dirty="0">
                <a:solidFill>
                  <a:schemeClr val="tx1"/>
                </a:solidFill>
              </a:rPr>
              <a:t>SO 7.3: </a:t>
            </a:r>
            <a:r>
              <a:rPr lang="en-AU" sz="700" dirty="0">
                <a:solidFill>
                  <a:schemeClr val="tx1"/>
                </a:solidFill>
              </a:rPr>
              <a:t>Strengthen the evidence base for nutrition policy and programming</a:t>
            </a:r>
            <a:endParaRPr lang="en-AU" sz="700" b="1" dirty="0">
              <a:solidFill>
                <a:schemeClr val="tx1"/>
              </a:solidFill>
            </a:endParaRPr>
          </a:p>
        </p:txBody>
      </p:sp>
      <p:sp>
        <p:nvSpPr>
          <p:cNvPr id="62" name="Rectangle 61"/>
          <p:cNvSpPr/>
          <p:nvPr/>
        </p:nvSpPr>
        <p:spPr>
          <a:xfrm>
            <a:off x="2625417" y="4342702"/>
            <a:ext cx="3002264"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b="1" dirty="0">
                <a:solidFill>
                  <a:schemeClr val="tx1"/>
                </a:solidFill>
              </a:rPr>
              <a:t>SO 1.1: </a:t>
            </a:r>
            <a:r>
              <a:rPr lang="en-AU" sz="700" dirty="0">
                <a:solidFill>
                  <a:schemeClr val="tx1"/>
                </a:solidFill>
              </a:rPr>
              <a:t>Increase access to nutrition services at the community &amp; facility level</a:t>
            </a:r>
          </a:p>
          <a:p>
            <a:pPr marL="92075" indent="-92075">
              <a:buFont typeface="Arial" panose="020B0604020202020204" pitchFamily="34" charset="0"/>
              <a:buChar char="•"/>
            </a:pPr>
            <a:r>
              <a:rPr lang="en-AU" sz="700" b="1" dirty="0">
                <a:solidFill>
                  <a:schemeClr val="tx1"/>
                </a:solidFill>
              </a:rPr>
              <a:t>SO 8.2: </a:t>
            </a:r>
            <a:r>
              <a:rPr lang="en-AU" sz="700" dirty="0">
                <a:solidFill>
                  <a:schemeClr val="tx1"/>
                </a:solidFill>
              </a:rPr>
              <a:t>Strengthen partnerships for nutrition</a:t>
            </a:r>
            <a:endParaRPr lang="en-AU" sz="700" b="1" dirty="0">
              <a:solidFill>
                <a:schemeClr val="tx1"/>
              </a:solidFill>
            </a:endParaRPr>
          </a:p>
        </p:txBody>
      </p:sp>
      <p:sp>
        <p:nvSpPr>
          <p:cNvPr id="63" name="Rectangle 62"/>
          <p:cNvSpPr/>
          <p:nvPr/>
        </p:nvSpPr>
        <p:spPr>
          <a:xfrm>
            <a:off x="2625417" y="5470460"/>
            <a:ext cx="3002264"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b="1" dirty="0">
                <a:solidFill>
                  <a:schemeClr val="tx1"/>
                </a:solidFill>
              </a:rPr>
              <a:t>SO 5.1: </a:t>
            </a:r>
            <a:r>
              <a:rPr lang="en-AU" sz="700" dirty="0">
                <a:solidFill>
                  <a:schemeClr val="tx1"/>
                </a:solidFill>
              </a:rPr>
              <a:t>Build strategic and operational capacity for nutrition</a:t>
            </a:r>
          </a:p>
        </p:txBody>
      </p:sp>
      <p:sp>
        <p:nvSpPr>
          <p:cNvPr id="64" name="Rectangle 63"/>
          <p:cNvSpPr/>
          <p:nvPr/>
        </p:nvSpPr>
        <p:spPr>
          <a:xfrm>
            <a:off x="2625417" y="6034337"/>
            <a:ext cx="3002264"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b="1" dirty="0">
                <a:solidFill>
                  <a:schemeClr val="tx1"/>
                </a:solidFill>
              </a:rPr>
              <a:t>SO 1.1: </a:t>
            </a:r>
            <a:r>
              <a:rPr lang="en-AU" sz="700" dirty="0">
                <a:solidFill>
                  <a:schemeClr val="tx1"/>
                </a:solidFill>
              </a:rPr>
              <a:t>Increase access to nutrition services at the community &amp; facility level</a:t>
            </a:r>
          </a:p>
          <a:p>
            <a:pPr marL="92075" indent="-92075">
              <a:buFont typeface="Arial" panose="020B0604020202020204" pitchFamily="34" charset="0"/>
              <a:buChar char="•"/>
            </a:pPr>
            <a:r>
              <a:rPr lang="en-AU" sz="700" b="1" dirty="0">
                <a:solidFill>
                  <a:schemeClr val="tx1"/>
                </a:solidFill>
              </a:rPr>
              <a:t>SO 2.1:</a:t>
            </a:r>
            <a:r>
              <a:rPr lang="en-AU" sz="700" dirty="0">
                <a:solidFill>
                  <a:schemeClr val="tx1"/>
                </a:solidFill>
              </a:rPr>
              <a:t> Enhance the nutrition behaviours of women, community members </a:t>
            </a:r>
            <a:r>
              <a:rPr lang="en-AU" sz="700" dirty="0" err="1">
                <a:solidFill>
                  <a:schemeClr val="tx1"/>
                </a:solidFill>
              </a:rPr>
              <a:t>etc</a:t>
            </a:r>
            <a:endParaRPr lang="en-AU" sz="700" dirty="0">
              <a:solidFill>
                <a:schemeClr val="tx1"/>
              </a:solidFill>
            </a:endParaRPr>
          </a:p>
        </p:txBody>
      </p:sp>
      <p:sp>
        <p:nvSpPr>
          <p:cNvPr id="66" name="Rectangle 65"/>
          <p:cNvSpPr/>
          <p:nvPr/>
        </p:nvSpPr>
        <p:spPr>
          <a:xfrm>
            <a:off x="2625415" y="2092676"/>
            <a:ext cx="3002264" cy="4680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900" i="1" dirty="0">
                <a:solidFill>
                  <a:schemeClr val="tx1">
                    <a:lumMod val="65000"/>
                    <a:lumOff val="35000"/>
                  </a:schemeClr>
                </a:solidFill>
              </a:rPr>
              <a:t>These are the initiatives, from the </a:t>
            </a:r>
            <a:r>
              <a:rPr lang="en-AU" sz="900" b="1" i="1" dirty="0">
                <a:solidFill>
                  <a:schemeClr val="tx1">
                    <a:lumMod val="65000"/>
                    <a:lumOff val="35000"/>
                  </a:schemeClr>
                </a:solidFill>
              </a:rPr>
              <a:t>National Nutrition Strategy*</a:t>
            </a:r>
            <a:r>
              <a:rPr lang="en-AU" sz="900" i="1" dirty="0">
                <a:solidFill>
                  <a:schemeClr val="tx1">
                    <a:lumMod val="65000"/>
                    <a:lumOff val="35000"/>
                  </a:schemeClr>
                </a:solidFill>
              </a:rPr>
              <a:t>, which are directly contributed to by the corresponding SBN core objective. SO = Strategic Objective</a:t>
            </a:r>
          </a:p>
        </p:txBody>
      </p:sp>
      <p:sp>
        <p:nvSpPr>
          <p:cNvPr id="68" name="Rectangle 67"/>
          <p:cNvSpPr/>
          <p:nvPr/>
        </p:nvSpPr>
        <p:spPr>
          <a:xfrm>
            <a:off x="6064625" y="2651065"/>
            <a:ext cx="2815988"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dirty="0">
                <a:solidFill>
                  <a:schemeClr val="tx1"/>
                </a:solidFill>
              </a:rPr>
              <a:t>The advocacy agenda of the SBN will help to make noise around nutrition, elevating it’s priority on the national agenda</a:t>
            </a:r>
          </a:p>
          <a:p>
            <a:pPr marL="92075" indent="-92075">
              <a:buFont typeface="Arial" panose="020B0604020202020204" pitchFamily="34" charset="0"/>
              <a:buChar char="•"/>
            </a:pPr>
            <a:r>
              <a:rPr lang="en-AU" sz="700" dirty="0">
                <a:solidFill>
                  <a:schemeClr val="tx1"/>
                </a:solidFill>
              </a:rPr>
              <a:t>Monitoring business nutrition commitments can help to measure nutrition impact and success</a:t>
            </a:r>
          </a:p>
        </p:txBody>
      </p:sp>
      <p:sp>
        <p:nvSpPr>
          <p:cNvPr id="69" name="Rectangle 68"/>
          <p:cNvSpPr/>
          <p:nvPr/>
        </p:nvSpPr>
        <p:spPr>
          <a:xfrm>
            <a:off x="6064625" y="4906581"/>
            <a:ext cx="2815988"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dirty="0">
                <a:solidFill>
                  <a:schemeClr val="tx1"/>
                </a:solidFill>
              </a:rPr>
              <a:t>Targeting agricultural communities, particularly smallholder families and estate workers, will help to improve nutrition behaviour in the community</a:t>
            </a:r>
          </a:p>
        </p:txBody>
      </p:sp>
      <p:sp>
        <p:nvSpPr>
          <p:cNvPr id="70" name="Rectangle 69"/>
          <p:cNvSpPr/>
          <p:nvPr/>
        </p:nvSpPr>
        <p:spPr>
          <a:xfrm>
            <a:off x="6064625" y="3214944"/>
            <a:ext cx="2815988"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dirty="0">
                <a:solidFill>
                  <a:schemeClr val="tx1"/>
                </a:solidFill>
              </a:rPr>
              <a:t>SBN aims to support the government in making sure policies and regulations are creating an enabling business environment</a:t>
            </a:r>
          </a:p>
          <a:p>
            <a:pPr marL="92075" indent="-92075">
              <a:buFont typeface="Arial" panose="020B0604020202020204" pitchFamily="34" charset="0"/>
              <a:buChar char="•"/>
            </a:pPr>
            <a:r>
              <a:rPr lang="en-AU" sz="700" dirty="0">
                <a:solidFill>
                  <a:schemeClr val="tx1"/>
                </a:solidFill>
              </a:rPr>
              <a:t>Interaction with govt. will help to streamline nutrition initiatives since the SBN will represent the entire business community on nutrition</a:t>
            </a:r>
          </a:p>
        </p:txBody>
      </p:sp>
      <p:sp>
        <p:nvSpPr>
          <p:cNvPr id="71" name="Rectangle 70"/>
          <p:cNvSpPr/>
          <p:nvPr/>
        </p:nvSpPr>
        <p:spPr>
          <a:xfrm>
            <a:off x="6064625" y="3778823"/>
            <a:ext cx="2815988"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dirty="0">
                <a:solidFill>
                  <a:schemeClr val="tx1"/>
                </a:solidFill>
              </a:rPr>
              <a:t>Advocacy and marketing will improve nutrition behaviours (part of 1.1)</a:t>
            </a:r>
          </a:p>
          <a:p>
            <a:pPr marL="92075" indent="-92075">
              <a:buFont typeface="Arial" panose="020B0604020202020204" pitchFamily="34" charset="0"/>
              <a:buChar char="•"/>
            </a:pPr>
            <a:r>
              <a:rPr lang="en-AU" sz="700" dirty="0">
                <a:solidFill>
                  <a:schemeClr val="tx1"/>
                </a:solidFill>
              </a:rPr>
              <a:t>Targeting decision makers in the family home with new, nutritious food products will help the whole family</a:t>
            </a:r>
          </a:p>
          <a:p>
            <a:pPr marL="92075" indent="-92075">
              <a:buFont typeface="Arial" panose="020B0604020202020204" pitchFamily="34" charset="0"/>
              <a:buChar char="•"/>
            </a:pPr>
            <a:r>
              <a:rPr lang="en-AU" sz="700" dirty="0">
                <a:solidFill>
                  <a:schemeClr val="tx1"/>
                </a:solidFill>
              </a:rPr>
              <a:t>SBN is carrying out ongoing research to strengthen the evidence base</a:t>
            </a:r>
          </a:p>
        </p:txBody>
      </p:sp>
      <p:sp>
        <p:nvSpPr>
          <p:cNvPr id="72" name="Rectangle 71"/>
          <p:cNvSpPr/>
          <p:nvPr/>
        </p:nvSpPr>
        <p:spPr>
          <a:xfrm>
            <a:off x="6064625" y="4342702"/>
            <a:ext cx="2815988"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dirty="0">
                <a:solidFill>
                  <a:schemeClr val="tx1"/>
                </a:solidFill>
              </a:rPr>
              <a:t>Partnerships and investments aim to link together disparate sectors (part of 1.1)</a:t>
            </a:r>
          </a:p>
          <a:p>
            <a:pPr marL="92075" indent="-92075">
              <a:buFont typeface="Arial" panose="020B0604020202020204" pitchFamily="34" charset="0"/>
              <a:buChar char="•"/>
            </a:pPr>
            <a:r>
              <a:rPr lang="en-AU" sz="700" dirty="0">
                <a:solidFill>
                  <a:schemeClr val="tx1"/>
                </a:solidFill>
              </a:rPr>
              <a:t>The partnerships initiative will drive non-monetary cooperation with public initiatives, CSOs, donors and other businesses</a:t>
            </a:r>
          </a:p>
        </p:txBody>
      </p:sp>
      <p:sp>
        <p:nvSpPr>
          <p:cNvPr id="73" name="Rectangle 72"/>
          <p:cNvSpPr/>
          <p:nvPr/>
        </p:nvSpPr>
        <p:spPr>
          <a:xfrm>
            <a:off x="6064625" y="5470460"/>
            <a:ext cx="2815988"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dirty="0">
                <a:solidFill>
                  <a:schemeClr val="tx1"/>
                </a:solidFill>
              </a:rPr>
              <a:t>The fortification </a:t>
            </a:r>
            <a:r>
              <a:rPr lang="en-AU" sz="700" dirty="0" err="1">
                <a:solidFill>
                  <a:schemeClr val="tx1"/>
                </a:solidFill>
              </a:rPr>
              <a:t>workstream</a:t>
            </a:r>
            <a:r>
              <a:rPr lang="en-AU" sz="700" dirty="0">
                <a:solidFill>
                  <a:schemeClr val="tx1"/>
                </a:solidFill>
              </a:rPr>
              <a:t> helps to support companies in complying with the national fortification guidelines and directives</a:t>
            </a:r>
          </a:p>
          <a:p>
            <a:pPr marL="92075" indent="-92075">
              <a:buFont typeface="Arial" panose="020B0604020202020204" pitchFamily="34" charset="0"/>
              <a:buChar char="•"/>
            </a:pPr>
            <a:r>
              <a:rPr lang="en-AU" sz="700" dirty="0">
                <a:solidFill>
                  <a:schemeClr val="tx1"/>
                </a:solidFill>
              </a:rPr>
              <a:t>It does not include initiatives related to innovative fortification ideas, distribution, marketing or sales</a:t>
            </a:r>
          </a:p>
        </p:txBody>
      </p:sp>
      <p:sp>
        <p:nvSpPr>
          <p:cNvPr id="74" name="Rectangle 73"/>
          <p:cNvSpPr/>
          <p:nvPr/>
        </p:nvSpPr>
        <p:spPr>
          <a:xfrm>
            <a:off x="6064625" y="6034337"/>
            <a:ext cx="2815988" cy="468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700" dirty="0">
                <a:solidFill>
                  <a:schemeClr val="tx1"/>
                </a:solidFill>
              </a:rPr>
              <a:t>The focus of this SBN objective is on building awareness around nutrition and changing consumer behaviour in order to lift demand. This contributes directly to national initiatives which aim to improve nutrition behaviours</a:t>
            </a:r>
          </a:p>
        </p:txBody>
      </p:sp>
      <p:sp>
        <p:nvSpPr>
          <p:cNvPr id="75" name="Rectangle 74"/>
          <p:cNvSpPr/>
          <p:nvPr/>
        </p:nvSpPr>
        <p:spPr>
          <a:xfrm>
            <a:off x="6064625" y="1661432"/>
            <a:ext cx="2815988" cy="345085"/>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Overview of the contribution</a:t>
            </a:r>
          </a:p>
        </p:txBody>
      </p:sp>
      <p:sp>
        <p:nvSpPr>
          <p:cNvPr id="76" name="Rectangle 75"/>
          <p:cNvSpPr/>
          <p:nvPr/>
        </p:nvSpPr>
        <p:spPr>
          <a:xfrm>
            <a:off x="6064624" y="2092676"/>
            <a:ext cx="2815989" cy="468000"/>
          </a:xfrm>
          <a:prstGeom prst="rect">
            <a:avLst/>
          </a:prstGeom>
          <a:noFill/>
          <a:ln w="12700">
            <a:noFill/>
            <a:miter lim="800000"/>
            <a:headEnd/>
            <a:tailEnd/>
          </a:ln>
        </p:spPr>
        <p:txBody>
          <a:bodyPr vert="horz" wrap="square" lIns="36000" tIns="36000" rIns="36000" bIns="36000" numCol="1" anchor="ctr" anchorCtr="0" compatLnSpc="1">
            <a:prstTxWarp prst="textNoShape">
              <a:avLst/>
            </a:prstTxWarp>
            <a:noAutofit/>
          </a:bodyPr>
          <a:lstStyle/>
          <a:p>
            <a:pPr algn="ctr" defTabSz="798513" eaLnBrk="0" hangingPunct="0">
              <a:spcAft>
                <a:spcPts val="200"/>
              </a:spcAft>
            </a:pPr>
            <a:r>
              <a:rPr lang="en-AU" sz="900" i="1" dirty="0">
                <a:solidFill>
                  <a:schemeClr val="tx1">
                    <a:lumMod val="65000"/>
                    <a:lumOff val="35000"/>
                  </a:schemeClr>
                </a:solidFill>
              </a:rPr>
              <a:t>Short description / rationale of how SBN’s core objectives aligns with and contributes to the relevant National Nutrition Strategy initiative</a:t>
            </a:r>
          </a:p>
        </p:txBody>
      </p:sp>
      <p:sp>
        <p:nvSpPr>
          <p:cNvPr id="77" name="Right Arrow 76"/>
          <p:cNvSpPr/>
          <p:nvPr/>
        </p:nvSpPr>
        <p:spPr>
          <a:xfrm>
            <a:off x="2188469" y="3931222"/>
            <a:ext cx="373488" cy="155817"/>
          </a:xfrm>
          <a:prstGeom prst="rightArrow">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78" name="Right Arrow 77"/>
          <p:cNvSpPr/>
          <p:nvPr/>
        </p:nvSpPr>
        <p:spPr>
          <a:xfrm>
            <a:off x="2188469" y="3369189"/>
            <a:ext cx="373488" cy="155817"/>
          </a:xfrm>
          <a:prstGeom prst="rightArrow">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79" name="Right Arrow 78"/>
          <p:cNvSpPr/>
          <p:nvPr/>
        </p:nvSpPr>
        <p:spPr>
          <a:xfrm>
            <a:off x="2188469" y="4498793"/>
            <a:ext cx="373488" cy="155817"/>
          </a:xfrm>
          <a:prstGeom prst="rightArrow">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0" name="Right Arrow 79"/>
          <p:cNvSpPr/>
          <p:nvPr/>
        </p:nvSpPr>
        <p:spPr>
          <a:xfrm>
            <a:off x="2188469" y="5062672"/>
            <a:ext cx="373488" cy="155817"/>
          </a:xfrm>
          <a:prstGeom prst="rightArrow">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1" name="Right Arrow 80"/>
          <p:cNvSpPr/>
          <p:nvPr/>
        </p:nvSpPr>
        <p:spPr>
          <a:xfrm>
            <a:off x="2188469" y="5626551"/>
            <a:ext cx="373488" cy="155817"/>
          </a:xfrm>
          <a:prstGeom prst="rightArrow">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sp>
        <p:nvSpPr>
          <p:cNvPr id="82" name="Right Arrow 81"/>
          <p:cNvSpPr/>
          <p:nvPr/>
        </p:nvSpPr>
        <p:spPr>
          <a:xfrm>
            <a:off x="2188858" y="6190428"/>
            <a:ext cx="373488" cy="155817"/>
          </a:xfrm>
          <a:prstGeom prst="rightArrow">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tx1"/>
              </a:solidFill>
            </a:endParaRPr>
          </a:p>
        </p:txBody>
      </p:sp>
      <p:cxnSp>
        <p:nvCxnSpPr>
          <p:cNvPr id="89"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46" name="Footer Placeholder 4"/>
          <p:cNvSpPr txBox="1">
            <a:spLocks/>
          </p:cNvSpPr>
          <p:nvPr/>
        </p:nvSpPr>
        <p:spPr>
          <a:xfrm>
            <a:off x="6004560" y="245727"/>
            <a:ext cx="2876053"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9. Alignment &amp; contribution to national nutrition goals</a:t>
            </a:r>
          </a:p>
        </p:txBody>
      </p:sp>
    </p:spTree>
    <p:extLst>
      <p:ext uri="{BB962C8B-B14F-4D97-AF65-F5344CB8AC3E}">
        <p14:creationId xmlns:p14="http://schemas.microsoft.com/office/powerpoint/2010/main" val="515783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Nutrition Advocacy Plan (NAP)</a:t>
            </a:r>
          </a:p>
          <a:p>
            <a:pPr algn="l">
              <a:lnSpc>
                <a:spcPct val="100000"/>
              </a:lnSpc>
            </a:pPr>
            <a:r>
              <a:rPr lang="en-AU" sz="1800" dirty="0">
                <a:latin typeface="Georgia" panose="02040502050405020303" pitchFamily="18" charset="0"/>
              </a:rPr>
              <a:t>The NAP is a key national document which lays out the foundation for a comprehensive social and behavioural change approach to nutrition</a:t>
            </a: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a:p>
            <a:pPr algn="l">
              <a:lnSpc>
                <a:spcPct val="100000"/>
              </a:lnSpc>
            </a:pPr>
            <a:endParaRPr lang="en-AU" sz="1800" dirty="0">
              <a:latin typeface="Georgia" panose="02040502050405020303" pitchFamily="18" charset="0"/>
            </a:endParaRPr>
          </a:p>
        </p:txBody>
      </p:sp>
      <p:sp>
        <p:nvSpPr>
          <p:cNvPr id="8" name="Title 11"/>
          <p:cNvSpPr txBox="1">
            <a:spLocks/>
          </p:cNvSpPr>
          <p:nvPr/>
        </p:nvSpPr>
        <p:spPr>
          <a:xfrm>
            <a:off x="531343" y="4639491"/>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Document due diligence</a:t>
            </a:r>
          </a:p>
          <a:p>
            <a:pPr algn="l">
              <a:lnSpc>
                <a:spcPct val="100000"/>
              </a:lnSpc>
            </a:pPr>
            <a:r>
              <a:rPr lang="en-AU" sz="1400" dirty="0">
                <a:latin typeface="Georgia" panose="02040502050405020303" pitchFamily="18" charset="0"/>
              </a:rPr>
              <a:t>The following documents have been cross checked and reconciled with this strategy. As it stands, this strategy brings together all previous planning documents related to the SBN in Tanzania. </a:t>
            </a:r>
          </a:p>
        </p:txBody>
      </p:sp>
      <p:sp>
        <p:nvSpPr>
          <p:cNvPr id="10" name="Rectangle 9"/>
          <p:cNvSpPr/>
          <p:nvPr/>
        </p:nvSpPr>
        <p:spPr>
          <a:xfrm>
            <a:off x="378943" y="2752472"/>
            <a:ext cx="3816000" cy="180000"/>
          </a:xfrm>
          <a:prstGeom prst="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dirty="0">
                <a:solidFill>
                  <a:schemeClr val="tx1"/>
                </a:solidFill>
              </a:rPr>
              <a:t>Develop inventory of private sector partners involved in food production and processing  </a:t>
            </a:r>
          </a:p>
        </p:txBody>
      </p:sp>
      <p:sp>
        <p:nvSpPr>
          <p:cNvPr id="17" name="Rectangle 16"/>
          <p:cNvSpPr/>
          <p:nvPr/>
        </p:nvSpPr>
        <p:spPr>
          <a:xfrm>
            <a:off x="378943" y="2986124"/>
            <a:ext cx="3816000" cy="180000"/>
          </a:xfrm>
          <a:prstGeom prst="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dirty="0">
                <a:solidFill>
                  <a:schemeClr val="tx1"/>
                </a:solidFill>
              </a:rPr>
              <a:t>Conduct planning meetings with associations including SPA, FPA and NFFA</a:t>
            </a:r>
          </a:p>
        </p:txBody>
      </p:sp>
      <p:sp>
        <p:nvSpPr>
          <p:cNvPr id="18" name="Rectangle 17"/>
          <p:cNvSpPr/>
          <p:nvPr/>
        </p:nvSpPr>
        <p:spPr>
          <a:xfrm>
            <a:off x="378943" y="3217289"/>
            <a:ext cx="3816000" cy="180000"/>
          </a:xfrm>
          <a:prstGeom prst="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dirty="0">
                <a:solidFill>
                  <a:schemeClr val="tx1"/>
                </a:solidFill>
              </a:rPr>
              <a:t>Conduct planning meetings with potential private sector champions</a:t>
            </a:r>
          </a:p>
        </p:txBody>
      </p:sp>
      <p:sp>
        <p:nvSpPr>
          <p:cNvPr id="19" name="Rectangle 18"/>
          <p:cNvSpPr/>
          <p:nvPr/>
        </p:nvSpPr>
        <p:spPr>
          <a:xfrm>
            <a:off x="378943" y="3450941"/>
            <a:ext cx="3816000" cy="252000"/>
          </a:xfrm>
          <a:prstGeom prst="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dirty="0">
                <a:solidFill>
                  <a:schemeClr val="tx1"/>
                </a:solidFill>
              </a:rPr>
              <a:t>Conduct advocacy workshops on salt iodisation, food fortification and locally-produced food products </a:t>
            </a:r>
          </a:p>
        </p:txBody>
      </p:sp>
      <p:sp>
        <p:nvSpPr>
          <p:cNvPr id="20" name="Rectangle 19"/>
          <p:cNvSpPr/>
          <p:nvPr/>
        </p:nvSpPr>
        <p:spPr>
          <a:xfrm>
            <a:off x="378943" y="3750239"/>
            <a:ext cx="3816000" cy="252000"/>
          </a:xfrm>
          <a:prstGeom prst="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dirty="0">
                <a:solidFill>
                  <a:schemeClr val="tx1"/>
                </a:solidFill>
              </a:rPr>
              <a:t>Conduct capacity building workshops with private sector companies (small-scale processors) on food safety and quality</a:t>
            </a:r>
          </a:p>
        </p:txBody>
      </p:sp>
      <p:sp>
        <p:nvSpPr>
          <p:cNvPr id="21" name="Rectangle 20"/>
          <p:cNvSpPr/>
          <p:nvPr/>
        </p:nvSpPr>
        <p:spPr>
          <a:xfrm>
            <a:off x="378943" y="4052483"/>
            <a:ext cx="3816000" cy="252000"/>
          </a:xfrm>
          <a:prstGeom prst="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dirty="0">
                <a:solidFill>
                  <a:schemeClr val="tx1"/>
                </a:solidFill>
              </a:rPr>
              <a:t>Conduct follow up one-on-one meetings with private sector champions including food industry and other private sector companies</a:t>
            </a:r>
          </a:p>
        </p:txBody>
      </p:sp>
      <p:sp>
        <p:nvSpPr>
          <p:cNvPr id="22" name="Rectangle 21"/>
          <p:cNvSpPr/>
          <p:nvPr/>
        </p:nvSpPr>
        <p:spPr>
          <a:xfrm>
            <a:off x="378943" y="4351135"/>
            <a:ext cx="3816000" cy="252000"/>
          </a:xfrm>
          <a:prstGeom prst="rect">
            <a:avLst/>
          </a:prstGeom>
          <a:solidFill>
            <a:schemeClr val="accent1">
              <a:lumMod val="20000"/>
              <a:lumOff val="80000"/>
            </a:schemeClr>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dirty="0">
                <a:solidFill>
                  <a:schemeClr val="tx1"/>
                </a:solidFill>
              </a:rPr>
              <a:t>Work with government of Tanzania to increase consumer awareness and demand of nutrient-dense, protein rich food</a:t>
            </a:r>
          </a:p>
        </p:txBody>
      </p:sp>
      <p:cxnSp>
        <p:nvCxnSpPr>
          <p:cNvPr id="23"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 name="Flowchart: Document 1"/>
          <p:cNvSpPr/>
          <p:nvPr/>
        </p:nvSpPr>
        <p:spPr>
          <a:xfrm>
            <a:off x="1797813" y="5554789"/>
            <a:ext cx="1253631" cy="511575"/>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Leveraging private sector investment in agriculture to improve nutrition in Tanzania</a:t>
            </a:r>
            <a:r>
              <a:rPr lang="en-AU" sz="600" dirty="0">
                <a:solidFill>
                  <a:schemeClr val="tx1"/>
                </a:solidFill>
              </a:rPr>
              <a:t> – SAGCOT &amp; SBN investment roadmap</a:t>
            </a:r>
          </a:p>
        </p:txBody>
      </p:sp>
      <p:sp>
        <p:nvSpPr>
          <p:cNvPr id="24" name="Flowchart: Document 23"/>
          <p:cNvSpPr/>
          <p:nvPr/>
        </p:nvSpPr>
        <p:spPr>
          <a:xfrm>
            <a:off x="3247721" y="5554788"/>
            <a:ext cx="845021" cy="511577"/>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SBN Proposal Tanzania </a:t>
            </a:r>
            <a:r>
              <a:rPr lang="en-AU" sz="600" dirty="0">
                <a:solidFill>
                  <a:schemeClr val="tx1"/>
                </a:solidFill>
              </a:rPr>
              <a:t>– September 2015</a:t>
            </a:r>
          </a:p>
        </p:txBody>
      </p:sp>
      <p:sp>
        <p:nvSpPr>
          <p:cNvPr id="25" name="Flowchart: Document 24"/>
          <p:cNvSpPr/>
          <p:nvPr/>
        </p:nvSpPr>
        <p:spPr>
          <a:xfrm>
            <a:off x="4365091" y="5554789"/>
            <a:ext cx="701611" cy="511578"/>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Tanzania Nutrition Advocacy Plan </a:t>
            </a:r>
            <a:r>
              <a:rPr lang="en-AU" sz="600" dirty="0">
                <a:solidFill>
                  <a:schemeClr val="tx1"/>
                </a:solidFill>
              </a:rPr>
              <a:t>– October 2014</a:t>
            </a:r>
          </a:p>
        </p:txBody>
      </p:sp>
      <p:sp>
        <p:nvSpPr>
          <p:cNvPr id="26" name="Flowchart: Document 25"/>
          <p:cNvSpPr/>
          <p:nvPr/>
        </p:nvSpPr>
        <p:spPr>
          <a:xfrm>
            <a:off x="5374389" y="5554787"/>
            <a:ext cx="701611" cy="511578"/>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SBN Tanzania PPT for Nutrition Development Partners</a:t>
            </a:r>
            <a:endParaRPr lang="en-AU" sz="600" dirty="0">
              <a:solidFill>
                <a:schemeClr val="tx1"/>
              </a:solidFill>
            </a:endParaRPr>
          </a:p>
        </p:txBody>
      </p:sp>
      <p:sp>
        <p:nvSpPr>
          <p:cNvPr id="27" name="Flowchart: Document 26"/>
          <p:cNvSpPr/>
          <p:nvPr/>
        </p:nvSpPr>
        <p:spPr>
          <a:xfrm>
            <a:off x="6347268" y="5554786"/>
            <a:ext cx="1334578" cy="511581"/>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Working together for the future of Tanzania: A call to action on nutrition for the private sector – </a:t>
            </a:r>
            <a:r>
              <a:rPr lang="en-AU" sz="600" dirty="0">
                <a:solidFill>
                  <a:schemeClr val="tx1"/>
                </a:solidFill>
              </a:rPr>
              <a:t>Fact Sheet for Private Sector</a:t>
            </a:r>
          </a:p>
        </p:txBody>
      </p:sp>
      <p:sp>
        <p:nvSpPr>
          <p:cNvPr id="28" name="Flowchart: Document 27"/>
          <p:cNvSpPr/>
          <p:nvPr/>
        </p:nvSpPr>
        <p:spPr>
          <a:xfrm>
            <a:off x="7949041" y="5554788"/>
            <a:ext cx="797336" cy="511576"/>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National Nutrition Strategy July 2011/12 – June 2015/16</a:t>
            </a:r>
            <a:endParaRPr lang="en-AU" sz="600" dirty="0">
              <a:solidFill>
                <a:schemeClr val="tx1"/>
              </a:solidFill>
            </a:endParaRPr>
          </a:p>
        </p:txBody>
      </p:sp>
      <p:sp>
        <p:nvSpPr>
          <p:cNvPr id="29" name="Flowchart: Document 28"/>
          <p:cNvSpPr/>
          <p:nvPr/>
        </p:nvSpPr>
        <p:spPr>
          <a:xfrm>
            <a:off x="4638329" y="6139899"/>
            <a:ext cx="1559271" cy="395899"/>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Foods, Markets and Nutrition: Maximizing the Impacts of Private Sector Engagement in Tanzania</a:t>
            </a:r>
            <a:r>
              <a:rPr lang="en-AU" sz="600" dirty="0">
                <a:solidFill>
                  <a:schemeClr val="tx1"/>
                </a:solidFill>
              </a:rPr>
              <a:t> – IDS Study </a:t>
            </a:r>
          </a:p>
        </p:txBody>
      </p:sp>
      <p:sp>
        <p:nvSpPr>
          <p:cNvPr id="30" name="Flowchart: Document 29"/>
          <p:cNvSpPr/>
          <p:nvPr/>
        </p:nvSpPr>
        <p:spPr>
          <a:xfrm>
            <a:off x="3247721" y="6139899"/>
            <a:ext cx="1117370" cy="395899"/>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Concept note for the Second Tanzania Joint Multi-Sectoral Nutrition Review</a:t>
            </a:r>
            <a:endParaRPr lang="en-AU" sz="600" dirty="0">
              <a:solidFill>
                <a:schemeClr val="tx1"/>
              </a:solidFill>
            </a:endParaRPr>
          </a:p>
        </p:txBody>
      </p:sp>
      <p:sp>
        <p:nvSpPr>
          <p:cNvPr id="31" name="Flowchart: Document 30"/>
          <p:cNvSpPr/>
          <p:nvPr/>
        </p:nvSpPr>
        <p:spPr>
          <a:xfrm>
            <a:off x="574394" y="6024220"/>
            <a:ext cx="908358" cy="511578"/>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SUN Business Network Guide to Business Engagement</a:t>
            </a:r>
            <a:endParaRPr lang="en-AU" sz="600" dirty="0">
              <a:solidFill>
                <a:schemeClr val="tx1"/>
              </a:solidFill>
            </a:endParaRPr>
          </a:p>
        </p:txBody>
      </p:sp>
      <p:sp>
        <p:nvSpPr>
          <p:cNvPr id="32" name="Flowchart: Document 31"/>
          <p:cNvSpPr/>
          <p:nvPr/>
        </p:nvSpPr>
        <p:spPr>
          <a:xfrm>
            <a:off x="608580" y="5554786"/>
            <a:ext cx="828887" cy="316868"/>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Global Nutrition Report 2014</a:t>
            </a:r>
            <a:endParaRPr lang="en-AU" sz="600" dirty="0">
              <a:solidFill>
                <a:schemeClr val="tx1"/>
              </a:solidFill>
            </a:endParaRPr>
          </a:p>
        </p:txBody>
      </p:sp>
      <p:sp>
        <p:nvSpPr>
          <p:cNvPr id="33" name="Flowchart: Document 32"/>
          <p:cNvSpPr/>
          <p:nvPr/>
        </p:nvSpPr>
        <p:spPr>
          <a:xfrm>
            <a:off x="1794026" y="6139899"/>
            <a:ext cx="1180457" cy="395899"/>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SUN Business Network Tanzania Launch Event</a:t>
            </a:r>
            <a:r>
              <a:rPr lang="en-AU" sz="600" dirty="0">
                <a:solidFill>
                  <a:schemeClr val="tx1"/>
                </a:solidFill>
              </a:rPr>
              <a:t> – Summary report, from January 2014</a:t>
            </a:r>
          </a:p>
        </p:txBody>
      </p:sp>
      <p:sp>
        <p:nvSpPr>
          <p:cNvPr id="34" name="Flowchart: Document 33"/>
          <p:cNvSpPr/>
          <p:nvPr/>
        </p:nvSpPr>
        <p:spPr>
          <a:xfrm>
            <a:off x="6347269" y="6139898"/>
            <a:ext cx="1334578" cy="395899"/>
          </a:xfrm>
          <a:prstGeom prst="flowChartDocumen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600" b="1" dirty="0">
                <a:solidFill>
                  <a:schemeClr val="tx1"/>
                </a:solidFill>
              </a:rPr>
              <a:t>Member information pack and draft strategy on a page</a:t>
            </a:r>
            <a:r>
              <a:rPr lang="en-AU" sz="600" dirty="0">
                <a:solidFill>
                  <a:schemeClr val="tx1"/>
                </a:solidFill>
              </a:rPr>
              <a:t> – August 2015</a:t>
            </a:r>
          </a:p>
        </p:txBody>
      </p:sp>
      <p:sp>
        <p:nvSpPr>
          <p:cNvPr id="35" name="Rectangle 34"/>
          <p:cNvSpPr/>
          <p:nvPr/>
        </p:nvSpPr>
        <p:spPr>
          <a:xfrm>
            <a:off x="2484373" y="1616953"/>
            <a:ext cx="6129540" cy="76270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indent="-92075">
              <a:buFont typeface="Arial" panose="020B0604020202020204" pitchFamily="34" charset="0"/>
              <a:buChar char="•"/>
            </a:pPr>
            <a:r>
              <a:rPr lang="en-AU" sz="900" dirty="0">
                <a:solidFill>
                  <a:schemeClr val="tx1"/>
                </a:solidFill>
              </a:rPr>
              <a:t>Cost of food production</a:t>
            </a:r>
          </a:p>
          <a:p>
            <a:pPr marL="92075" indent="-92075">
              <a:buFont typeface="Arial" panose="020B0604020202020204" pitchFamily="34" charset="0"/>
              <a:buChar char="•"/>
            </a:pPr>
            <a:r>
              <a:rPr lang="en-AU" sz="900" dirty="0">
                <a:solidFill>
                  <a:schemeClr val="tx1"/>
                </a:solidFill>
              </a:rPr>
              <a:t>Limited awareness of consumers regarding the importance of buying higher quality food products and what that means</a:t>
            </a:r>
          </a:p>
          <a:p>
            <a:pPr marL="92075" indent="-92075">
              <a:buFont typeface="Arial" panose="020B0604020202020204" pitchFamily="34" charset="0"/>
              <a:buChar char="•"/>
            </a:pPr>
            <a:r>
              <a:rPr lang="en-AU" sz="900" dirty="0">
                <a:solidFill>
                  <a:schemeClr val="tx1"/>
                </a:solidFill>
              </a:rPr>
              <a:t>Poor infrastructure within many companies (i.e. limited electricity </a:t>
            </a:r>
            <a:r>
              <a:rPr lang="en-AU" sz="900" dirty="0" err="1">
                <a:solidFill>
                  <a:schemeClr val="tx1"/>
                </a:solidFill>
              </a:rPr>
              <a:t>etc</a:t>
            </a:r>
            <a:r>
              <a:rPr lang="en-AU" sz="900" dirty="0">
                <a:solidFill>
                  <a:schemeClr val="tx1"/>
                </a:solidFill>
              </a:rPr>
              <a:t>)</a:t>
            </a:r>
          </a:p>
          <a:p>
            <a:pPr marL="92075" indent="-92075">
              <a:buFont typeface="Arial" panose="020B0604020202020204" pitchFamily="34" charset="0"/>
              <a:buChar char="•"/>
            </a:pPr>
            <a:r>
              <a:rPr lang="en-AU" sz="900" dirty="0">
                <a:solidFill>
                  <a:schemeClr val="tx1"/>
                </a:solidFill>
              </a:rPr>
              <a:t>Inadequate skills on how to increase profits while making higher quality products</a:t>
            </a:r>
          </a:p>
          <a:p>
            <a:pPr marL="92075" indent="-92075">
              <a:buFont typeface="Arial" panose="020B0604020202020204" pitchFamily="34" charset="0"/>
              <a:buChar char="•"/>
            </a:pPr>
            <a:r>
              <a:rPr lang="en-AU" sz="900" dirty="0">
                <a:solidFill>
                  <a:schemeClr val="tx1"/>
                </a:solidFill>
              </a:rPr>
              <a:t>Limited interaction between private and public sector</a:t>
            </a:r>
          </a:p>
        </p:txBody>
      </p:sp>
      <p:sp>
        <p:nvSpPr>
          <p:cNvPr id="36" name="Rectangle 35"/>
          <p:cNvSpPr/>
          <p:nvPr/>
        </p:nvSpPr>
        <p:spPr>
          <a:xfrm>
            <a:off x="378943" y="1616953"/>
            <a:ext cx="1694037" cy="762704"/>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900" b="1" dirty="0">
                <a:solidFill>
                  <a:schemeClr val="tx1"/>
                </a:solidFill>
              </a:rPr>
              <a:t>Barriers: </a:t>
            </a:r>
            <a:r>
              <a:rPr lang="en-AU" sz="900" dirty="0">
                <a:solidFill>
                  <a:schemeClr val="tx1"/>
                </a:solidFill>
              </a:rPr>
              <a:t>The NAP identifies 5 major barriers to the private sector increasing its engagement in nutrition</a:t>
            </a:r>
          </a:p>
        </p:txBody>
      </p:sp>
      <p:sp>
        <p:nvSpPr>
          <p:cNvPr id="37" name="Rectangle 36"/>
          <p:cNvSpPr/>
          <p:nvPr/>
        </p:nvSpPr>
        <p:spPr>
          <a:xfrm>
            <a:off x="378942" y="2453188"/>
            <a:ext cx="8501671" cy="2058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900" dirty="0">
                <a:solidFill>
                  <a:schemeClr val="tx1"/>
                </a:solidFill>
              </a:rPr>
              <a:t>Outlined below are the 7 key activities proposed by the NAP to overcome these barriers. The SBN’s planned contributions to these activities are shown on the right, highlighting the core objective (CO) that aligns to the corresponding NAP activity:</a:t>
            </a:r>
          </a:p>
        </p:txBody>
      </p:sp>
      <p:sp>
        <p:nvSpPr>
          <p:cNvPr id="38" name="Rectangle 37"/>
          <p:cNvSpPr/>
          <p:nvPr/>
        </p:nvSpPr>
        <p:spPr>
          <a:xfrm>
            <a:off x="4797913" y="4351135"/>
            <a:ext cx="3816000" cy="252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b="1" dirty="0">
                <a:solidFill>
                  <a:schemeClr val="tx1"/>
                </a:solidFill>
              </a:rPr>
              <a:t>CO 2 and CO 7: </a:t>
            </a:r>
            <a:r>
              <a:rPr lang="en-AU" sz="800" dirty="0">
                <a:solidFill>
                  <a:schemeClr val="tx1"/>
                </a:solidFill>
              </a:rPr>
              <a:t>Regular meetings will occur with government throughout the life of the SBN, including consulting relevant stakeholders in </a:t>
            </a:r>
            <a:r>
              <a:rPr lang="en-AU" sz="800" dirty="0" err="1">
                <a:solidFill>
                  <a:schemeClr val="tx1"/>
                </a:solidFill>
              </a:rPr>
              <a:t>govt</a:t>
            </a:r>
            <a:r>
              <a:rPr lang="en-AU" sz="800" dirty="0">
                <a:solidFill>
                  <a:schemeClr val="tx1"/>
                </a:solidFill>
              </a:rPr>
              <a:t> before a major BCC campaign</a:t>
            </a:r>
          </a:p>
        </p:txBody>
      </p:sp>
      <p:sp>
        <p:nvSpPr>
          <p:cNvPr id="39" name="Rectangle 38"/>
          <p:cNvSpPr/>
          <p:nvPr/>
        </p:nvSpPr>
        <p:spPr>
          <a:xfrm>
            <a:off x="4797913" y="2752472"/>
            <a:ext cx="3816000" cy="180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b="1" dirty="0">
                <a:solidFill>
                  <a:schemeClr val="tx1"/>
                </a:solidFill>
              </a:rPr>
              <a:t>CO 1: </a:t>
            </a:r>
            <a:r>
              <a:rPr lang="en-AU" sz="800" dirty="0">
                <a:solidFill>
                  <a:schemeClr val="tx1"/>
                </a:solidFill>
              </a:rPr>
              <a:t>The membership drive involves building a large business list and meeting with them</a:t>
            </a:r>
          </a:p>
        </p:txBody>
      </p:sp>
      <p:sp>
        <p:nvSpPr>
          <p:cNvPr id="40" name="Rectangle 39"/>
          <p:cNvSpPr/>
          <p:nvPr/>
        </p:nvSpPr>
        <p:spPr>
          <a:xfrm>
            <a:off x="4797913" y="2986124"/>
            <a:ext cx="3816000" cy="180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b="1" dirty="0">
                <a:solidFill>
                  <a:schemeClr val="tx1"/>
                </a:solidFill>
              </a:rPr>
              <a:t>CO 7: </a:t>
            </a:r>
            <a:r>
              <a:rPr lang="en-AU" sz="800" dirty="0">
                <a:solidFill>
                  <a:schemeClr val="tx1"/>
                </a:solidFill>
              </a:rPr>
              <a:t>Engaging these stakeholders will occur as part of the goal to roll out a BCC campaign</a:t>
            </a:r>
          </a:p>
        </p:txBody>
      </p:sp>
      <p:sp>
        <p:nvSpPr>
          <p:cNvPr id="41" name="Rectangle 40"/>
          <p:cNvSpPr/>
          <p:nvPr/>
        </p:nvSpPr>
        <p:spPr>
          <a:xfrm>
            <a:off x="4797913" y="3217289"/>
            <a:ext cx="3816000" cy="180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b="1" dirty="0">
                <a:solidFill>
                  <a:schemeClr val="tx1"/>
                </a:solidFill>
              </a:rPr>
              <a:t>CO 1: </a:t>
            </a:r>
            <a:r>
              <a:rPr lang="en-AU" sz="800" dirty="0">
                <a:solidFill>
                  <a:schemeClr val="tx1"/>
                </a:solidFill>
              </a:rPr>
              <a:t>The membership drive involves building a large business list and meeting with them</a:t>
            </a:r>
            <a:r>
              <a:rPr lang="en-AU" sz="800" b="1" dirty="0">
                <a:solidFill>
                  <a:schemeClr val="tx1"/>
                </a:solidFill>
              </a:rPr>
              <a:t> </a:t>
            </a:r>
            <a:endParaRPr lang="en-AU" sz="800" dirty="0">
              <a:solidFill>
                <a:schemeClr val="tx1"/>
              </a:solidFill>
            </a:endParaRPr>
          </a:p>
        </p:txBody>
      </p:sp>
      <p:sp>
        <p:nvSpPr>
          <p:cNvPr id="42" name="Rectangle 41"/>
          <p:cNvSpPr/>
          <p:nvPr/>
        </p:nvSpPr>
        <p:spPr>
          <a:xfrm>
            <a:off x="4797913" y="3450941"/>
            <a:ext cx="3816000" cy="252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b="1" dirty="0">
                <a:solidFill>
                  <a:schemeClr val="tx1"/>
                </a:solidFill>
              </a:rPr>
              <a:t>CO 7: </a:t>
            </a:r>
            <a:r>
              <a:rPr lang="en-AU" sz="800" dirty="0">
                <a:solidFill>
                  <a:schemeClr val="tx1"/>
                </a:solidFill>
              </a:rPr>
              <a:t>Engaging these stakeholders will occur as part of the goal to roll out a BCC campaign</a:t>
            </a:r>
          </a:p>
        </p:txBody>
      </p:sp>
      <p:sp>
        <p:nvSpPr>
          <p:cNvPr id="43" name="Rectangle 42"/>
          <p:cNvSpPr/>
          <p:nvPr/>
        </p:nvSpPr>
        <p:spPr>
          <a:xfrm>
            <a:off x="4797913" y="3750239"/>
            <a:ext cx="3816000" cy="252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b="1" dirty="0">
                <a:solidFill>
                  <a:schemeClr val="tx1"/>
                </a:solidFill>
              </a:rPr>
              <a:t>CO 3: </a:t>
            </a:r>
            <a:r>
              <a:rPr lang="en-AU" sz="800" dirty="0">
                <a:solidFill>
                  <a:schemeClr val="tx1"/>
                </a:solidFill>
              </a:rPr>
              <a:t>‘Support food and nutrition companies with guidance, tools and information’ relates to improving their capacity and helping them to succeed in the nutrition market</a:t>
            </a:r>
          </a:p>
        </p:txBody>
      </p:sp>
      <p:sp>
        <p:nvSpPr>
          <p:cNvPr id="44" name="Rectangle 43"/>
          <p:cNvSpPr/>
          <p:nvPr/>
        </p:nvSpPr>
        <p:spPr>
          <a:xfrm>
            <a:off x="4797913" y="4052483"/>
            <a:ext cx="3816000" cy="252000"/>
          </a:xfrm>
          <a:prstGeom prst="rect">
            <a:avLst/>
          </a:prstGeom>
          <a:solidFill>
            <a:srgbClr val="F9FCFD"/>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AU" sz="800" b="1" dirty="0">
                <a:solidFill>
                  <a:schemeClr val="tx1"/>
                </a:solidFill>
              </a:rPr>
              <a:t>CO 1: </a:t>
            </a:r>
            <a:r>
              <a:rPr lang="en-AU" sz="800" dirty="0">
                <a:solidFill>
                  <a:schemeClr val="tx1"/>
                </a:solidFill>
              </a:rPr>
              <a:t>The membership drive involves building a large business list and meeting with them, as well as additional networking events and Advisory Group meetings</a:t>
            </a:r>
          </a:p>
        </p:txBody>
      </p:sp>
      <p:sp>
        <p:nvSpPr>
          <p:cNvPr id="3" name="Pentagon 2"/>
          <p:cNvSpPr/>
          <p:nvPr/>
        </p:nvSpPr>
        <p:spPr>
          <a:xfrm>
            <a:off x="2072980" y="1616953"/>
            <a:ext cx="311274" cy="762704"/>
          </a:xfrm>
          <a:prstGeom prst="homePlate">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tx1"/>
              </a:solidFill>
            </a:endParaRPr>
          </a:p>
        </p:txBody>
      </p:sp>
      <p:cxnSp>
        <p:nvCxnSpPr>
          <p:cNvPr id="48" name="Straight Arrow Connector 47"/>
          <p:cNvCxnSpPr>
            <a:stCxn id="10" idx="3"/>
            <a:endCxn id="39" idx="1"/>
          </p:cNvCxnSpPr>
          <p:nvPr/>
        </p:nvCxnSpPr>
        <p:spPr>
          <a:xfrm>
            <a:off x="4194943" y="2842472"/>
            <a:ext cx="602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7" idx="3"/>
            <a:endCxn id="40" idx="1"/>
          </p:cNvCxnSpPr>
          <p:nvPr/>
        </p:nvCxnSpPr>
        <p:spPr>
          <a:xfrm>
            <a:off x="4194943" y="3076124"/>
            <a:ext cx="602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8" idx="3"/>
            <a:endCxn id="41" idx="1"/>
          </p:cNvCxnSpPr>
          <p:nvPr/>
        </p:nvCxnSpPr>
        <p:spPr>
          <a:xfrm>
            <a:off x="4194943" y="3307289"/>
            <a:ext cx="602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9" idx="3"/>
            <a:endCxn id="42" idx="1"/>
          </p:cNvCxnSpPr>
          <p:nvPr/>
        </p:nvCxnSpPr>
        <p:spPr>
          <a:xfrm>
            <a:off x="4194943" y="3576941"/>
            <a:ext cx="602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0" idx="3"/>
            <a:endCxn id="43" idx="1"/>
          </p:cNvCxnSpPr>
          <p:nvPr/>
        </p:nvCxnSpPr>
        <p:spPr>
          <a:xfrm>
            <a:off x="4194943" y="3876239"/>
            <a:ext cx="602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3"/>
            <a:endCxn id="44" idx="1"/>
          </p:cNvCxnSpPr>
          <p:nvPr/>
        </p:nvCxnSpPr>
        <p:spPr>
          <a:xfrm>
            <a:off x="4194943" y="4178483"/>
            <a:ext cx="602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2" idx="3"/>
            <a:endCxn id="38" idx="1"/>
          </p:cNvCxnSpPr>
          <p:nvPr/>
        </p:nvCxnSpPr>
        <p:spPr>
          <a:xfrm>
            <a:off x="4194943" y="4477135"/>
            <a:ext cx="6029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Footer Placeholder 4"/>
          <p:cNvSpPr txBox="1">
            <a:spLocks/>
          </p:cNvSpPr>
          <p:nvPr/>
        </p:nvSpPr>
        <p:spPr>
          <a:xfrm>
            <a:off x="6004560" y="245727"/>
            <a:ext cx="2876053"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9. Alignment &amp; contribution to national nutrition goals</a:t>
            </a:r>
          </a:p>
        </p:txBody>
      </p:sp>
    </p:spTree>
    <p:extLst>
      <p:ext uri="{BB962C8B-B14F-4D97-AF65-F5344CB8AC3E}">
        <p14:creationId xmlns:p14="http://schemas.microsoft.com/office/powerpoint/2010/main" val="3988739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1"/>
          <p:cNvSpPr txBox="1">
            <a:spLocks/>
          </p:cNvSpPr>
          <p:nvPr/>
        </p:nvSpPr>
        <p:spPr>
          <a:xfrm>
            <a:off x="887507" y="2663080"/>
            <a:ext cx="7838550" cy="192168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pPr>
            <a:r>
              <a:rPr lang="en-AU" sz="26200" b="1" i="1" dirty="0">
                <a:solidFill>
                  <a:schemeClr val="accent1">
                    <a:lumMod val="50000"/>
                  </a:schemeClr>
                </a:solidFill>
                <a:latin typeface="Georgia" panose="02040502050405020303" pitchFamily="18" charset="0"/>
              </a:rPr>
              <a:t>A7</a:t>
            </a:r>
          </a:p>
        </p:txBody>
      </p:sp>
      <p:sp>
        <p:nvSpPr>
          <p:cNvPr id="6" name="Title 11"/>
          <p:cNvSpPr txBox="1">
            <a:spLocks/>
          </p:cNvSpPr>
          <p:nvPr/>
        </p:nvSpPr>
        <p:spPr>
          <a:xfrm>
            <a:off x="378943" y="1805301"/>
            <a:ext cx="8555459" cy="17155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800" b="1" i="1" dirty="0">
                <a:solidFill>
                  <a:schemeClr val="accent1">
                    <a:lumMod val="50000"/>
                  </a:schemeClr>
                </a:solidFill>
                <a:latin typeface="Georgia" panose="02040502050405020303" pitchFamily="18" charset="0"/>
              </a:rPr>
              <a:t>The nutrition private sector</a:t>
            </a:r>
          </a:p>
          <a:p>
            <a:pPr algn="l">
              <a:lnSpc>
                <a:spcPct val="100000"/>
              </a:lnSpc>
            </a:pPr>
            <a:r>
              <a:rPr lang="en-AU" sz="2200" dirty="0">
                <a:latin typeface="Georgia" panose="02040502050405020303" pitchFamily="18" charset="0"/>
              </a:rPr>
              <a:t>Where we fit into the broader nutrition private sector</a:t>
            </a:r>
          </a:p>
        </p:txBody>
      </p:sp>
      <p:cxnSp>
        <p:nvCxnSpPr>
          <p:cNvPr id="5"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6948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101177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SWOT Analysis</a:t>
            </a:r>
          </a:p>
          <a:p>
            <a:pPr algn="l">
              <a:lnSpc>
                <a:spcPct val="100000"/>
              </a:lnSpc>
            </a:pPr>
            <a:r>
              <a:rPr lang="en-AU" sz="1800" b="1" dirty="0">
                <a:solidFill>
                  <a:schemeClr val="accent1">
                    <a:lumMod val="50000"/>
                  </a:schemeClr>
                </a:solidFill>
                <a:latin typeface="Georgia" panose="02040502050405020303" pitchFamily="18" charset="0"/>
              </a:rPr>
              <a:t>S</a:t>
            </a:r>
            <a:r>
              <a:rPr lang="en-AU" sz="1800" dirty="0">
                <a:latin typeface="Georgia" panose="02040502050405020303" pitchFamily="18" charset="0"/>
              </a:rPr>
              <a:t>trengths, </a:t>
            </a:r>
            <a:r>
              <a:rPr lang="en-AU" sz="1800" b="1" dirty="0">
                <a:solidFill>
                  <a:schemeClr val="accent1">
                    <a:lumMod val="50000"/>
                  </a:schemeClr>
                </a:solidFill>
                <a:latin typeface="Georgia" panose="02040502050405020303" pitchFamily="18" charset="0"/>
              </a:rPr>
              <a:t>W</a:t>
            </a:r>
            <a:r>
              <a:rPr lang="en-AU" sz="1800" dirty="0">
                <a:latin typeface="Georgia" panose="02040502050405020303" pitchFamily="18" charset="0"/>
              </a:rPr>
              <a:t>eaknesses, </a:t>
            </a:r>
            <a:r>
              <a:rPr lang="en-AU" sz="1800" b="1" dirty="0">
                <a:solidFill>
                  <a:schemeClr val="accent1">
                    <a:lumMod val="50000"/>
                  </a:schemeClr>
                </a:solidFill>
                <a:latin typeface="Georgia" panose="02040502050405020303" pitchFamily="18" charset="0"/>
              </a:rPr>
              <a:t>O</a:t>
            </a:r>
            <a:r>
              <a:rPr lang="en-AU" sz="1800" dirty="0">
                <a:latin typeface="Georgia" panose="02040502050405020303" pitchFamily="18" charset="0"/>
              </a:rPr>
              <a:t>pportunities &amp; </a:t>
            </a:r>
            <a:r>
              <a:rPr lang="en-AU" sz="1800" b="1" dirty="0">
                <a:solidFill>
                  <a:schemeClr val="accent1">
                    <a:lumMod val="50000"/>
                  </a:schemeClr>
                </a:solidFill>
                <a:latin typeface="Georgia" panose="02040502050405020303" pitchFamily="18" charset="0"/>
              </a:rPr>
              <a:t>T</a:t>
            </a:r>
            <a:r>
              <a:rPr lang="en-AU" sz="1800" dirty="0">
                <a:latin typeface="Georgia" panose="02040502050405020303" pitchFamily="18" charset="0"/>
              </a:rPr>
              <a:t>hreats of the SBN venture in Tanzania</a:t>
            </a:r>
          </a:p>
        </p:txBody>
      </p:sp>
      <p:sp>
        <p:nvSpPr>
          <p:cNvPr id="9" name="Rectangle 8"/>
          <p:cNvSpPr/>
          <p:nvPr/>
        </p:nvSpPr>
        <p:spPr>
          <a:xfrm>
            <a:off x="325154" y="1697916"/>
            <a:ext cx="1041964" cy="2029300"/>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lstStyle/>
          <a:p>
            <a:r>
              <a:rPr lang="en-AU" sz="1400" b="1" dirty="0">
                <a:solidFill>
                  <a:schemeClr val="tx1"/>
                </a:solidFill>
              </a:rPr>
              <a:t>INTERNAL</a:t>
            </a:r>
          </a:p>
        </p:txBody>
      </p:sp>
      <p:sp>
        <p:nvSpPr>
          <p:cNvPr id="12" name="Rectangle 11"/>
          <p:cNvSpPr/>
          <p:nvPr/>
        </p:nvSpPr>
        <p:spPr>
          <a:xfrm>
            <a:off x="325154" y="1289771"/>
            <a:ext cx="8555459" cy="40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7800" indent="-177800">
              <a:buFont typeface="Arial" panose="020B0604020202020204" pitchFamily="34" charset="0"/>
              <a:buChar char="•"/>
            </a:pPr>
            <a:r>
              <a:rPr lang="en-AU" sz="1150" dirty="0">
                <a:solidFill>
                  <a:schemeClr val="tx1"/>
                </a:solidFill>
              </a:rPr>
              <a:t>Listed below are the key </a:t>
            </a:r>
            <a:r>
              <a:rPr lang="en-AU" sz="1150" b="1" dirty="0">
                <a:solidFill>
                  <a:schemeClr val="tx1"/>
                </a:solidFill>
              </a:rPr>
              <a:t>internal</a:t>
            </a:r>
            <a:r>
              <a:rPr lang="en-AU" sz="1150" dirty="0">
                <a:solidFill>
                  <a:schemeClr val="tx1"/>
                </a:solidFill>
              </a:rPr>
              <a:t> and </a:t>
            </a:r>
            <a:r>
              <a:rPr lang="en-AU" sz="1150" b="1" dirty="0">
                <a:solidFill>
                  <a:schemeClr val="tx1"/>
                </a:solidFill>
              </a:rPr>
              <a:t>external</a:t>
            </a:r>
            <a:r>
              <a:rPr lang="en-AU" sz="1150" dirty="0">
                <a:solidFill>
                  <a:schemeClr val="tx1"/>
                </a:solidFill>
              </a:rPr>
              <a:t> factors seen as important in the journey towards achieving our Vision and Objectives</a:t>
            </a:r>
          </a:p>
        </p:txBody>
      </p:sp>
      <p:sp>
        <p:nvSpPr>
          <p:cNvPr id="13" name="Rectangle 12"/>
          <p:cNvSpPr/>
          <p:nvPr/>
        </p:nvSpPr>
        <p:spPr>
          <a:xfrm>
            <a:off x="1861885" y="2147272"/>
            <a:ext cx="3294530" cy="1638916"/>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85725" indent="-85725">
              <a:buFont typeface="Arial" panose="020B0604020202020204" pitchFamily="34" charset="0"/>
              <a:buChar char="•"/>
            </a:pPr>
            <a:r>
              <a:rPr lang="en-AU" sz="1100" dirty="0">
                <a:solidFill>
                  <a:schemeClr val="tx1"/>
                </a:solidFill>
              </a:rPr>
              <a:t>Good relationship with the Prime Minister’s Office and the SUN focal point</a:t>
            </a:r>
          </a:p>
          <a:p>
            <a:pPr marL="85725" indent="-85725">
              <a:buFont typeface="Arial" panose="020B0604020202020204" pitchFamily="34" charset="0"/>
              <a:buChar char="•"/>
            </a:pPr>
            <a:r>
              <a:rPr lang="en-AU" sz="1100" dirty="0">
                <a:solidFill>
                  <a:schemeClr val="tx1"/>
                </a:solidFill>
              </a:rPr>
              <a:t>Strong momentum within nutrition circles, coming from the fortification summit and membership drive</a:t>
            </a:r>
          </a:p>
          <a:p>
            <a:pPr marL="85725" indent="-85725">
              <a:buFont typeface="Arial" panose="020B0604020202020204" pitchFamily="34" charset="0"/>
              <a:buChar char="•"/>
            </a:pPr>
            <a:r>
              <a:rPr lang="en-AU" sz="1100" dirty="0">
                <a:solidFill>
                  <a:schemeClr val="tx1"/>
                </a:solidFill>
              </a:rPr>
              <a:t>GAIN has a strong reputation in the nutrition community</a:t>
            </a:r>
          </a:p>
          <a:p>
            <a:pPr marL="85725" indent="-85725">
              <a:buFont typeface="Arial" panose="020B0604020202020204" pitchFamily="34" charset="0"/>
              <a:buChar char="•"/>
            </a:pPr>
            <a:r>
              <a:rPr lang="en-AU" sz="1100" dirty="0">
                <a:solidFill>
                  <a:schemeClr val="tx1"/>
                </a:solidFill>
              </a:rPr>
              <a:t>Good working relationship with existing members</a:t>
            </a:r>
          </a:p>
          <a:p>
            <a:pPr marL="85725" indent="-85725">
              <a:buFont typeface="Arial" panose="020B0604020202020204" pitchFamily="34" charset="0"/>
              <a:buChar char="•"/>
            </a:pPr>
            <a:r>
              <a:rPr lang="en-AU" sz="1100" dirty="0">
                <a:solidFill>
                  <a:schemeClr val="tx1"/>
                </a:solidFill>
              </a:rPr>
              <a:t>Robust strategic foundation and long term plan</a:t>
            </a:r>
          </a:p>
        </p:txBody>
      </p:sp>
      <p:sp>
        <p:nvSpPr>
          <p:cNvPr id="14" name="Rectangle 13"/>
          <p:cNvSpPr/>
          <p:nvPr/>
        </p:nvSpPr>
        <p:spPr>
          <a:xfrm>
            <a:off x="1861885" y="1697915"/>
            <a:ext cx="3294530" cy="449357"/>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lstStyle/>
          <a:p>
            <a:r>
              <a:rPr lang="en-AU" b="1" dirty="0">
                <a:solidFill>
                  <a:schemeClr val="tx1"/>
                </a:solidFill>
              </a:rPr>
              <a:t>Strengths</a:t>
            </a:r>
          </a:p>
        </p:txBody>
      </p:sp>
      <p:pic>
        <p:nvPicPr>
          <p:cNvPr id="1026" name="Picture 2" descr="Man lifting weigh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76" y="1733311"/>
            <a:ext cx="382910" cy="3829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586083" y="2147272"/>
            <a:ext cx="3294530" cy="1638916"/>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85725" indent="-85725">
              <a:buFont typeface="Arial" panose="020B0604020202020204" pitchFamily="34" charset="0"/>
              <a:buChar char="•"/>
            </a:pPr>
            <a:r>
              <a:rPr lang="en-AU" sz="1100" dirty="0">
                <a:solidFill>
                  <a:schemeClr val="tx1"/>
                </a:solidFill>
              </a:rPr>
              <a:t>Network of prospective SBN members and stakeholders is very small</a:t>
            </a:r>
          </a:p>
          <a:p>
            <a:pPr marL="85725" indent="-85725">
              <a:buFont typeface="Arial" panose="020B0604020202020204" pitchFamily="34" charset="0"/>
              <a:buChar char="•"/>
            </a:pPr>
            <a:r>
              <a:rPr lang="en-AU" sz="1100" dirty="0">
                <a:solidFill>
                  <a:schemeClr val="tx1"/>
                </a:solidFill>
              </a:rPr>
              <a:t>No established relationship with retailers/distributors</a:t>
            </a:r>
          </a:p>
          <a:p>
            <a:pPr marL="85725" indent="-85725">
              <a:buFont typeface="Arial" panose="020B0604020202020204" pitchFamily="34" charset="0"/>
              <a:buChar char="•"/>
            </a:pPr>
            <a:r>
              <a:rPr lang="en-AU" sz="1100" dirty="0">
                <a:solidFill>
                  <a:schemeClr val="tx1"/>
                </a:solidFill>
              </a:rPr>
              <a:t>Poor integration within national nutrition decision making groups &amp; committees</a:t>
            </a:r>
          </a:p>
          <a:p>
            <a:pPr marL="85725" indent="-85725">
              <a:buFont typeface="Arial" panose="020B0604020202020204" pitchFamily="34" charset="0"/>
              <a:buChar char="•"/>
            </a:pPr>
            <a:r>
              <a:rPr lang="en-AU" sz="1100" dirty="0">
                <a:solidFill>
                  <a:schemeClr val="tx1"/>
                </a:solidFill>
              </a:rPr>
              <a:t>Geographically sparse &amp; decentralised private sector</a:t>
            </a:r>
          </a:p>
          <a:p>
            <a:pPr marL="85725" indent="-85725">
              <a:buFont typeface="Arial" panose="020B0604020202020204" pitchFamily="34" charset="0"/>
              <a:buChar char="•"/>
            </a:pPr>
            <a:r>
              <a:rPr lang="en-AU" sz="1100" dirty="0">
                <a:solidFill>
                  <a:schemeClr val="tx1"/>
                </a:solidFill>
              </a:rPr>
              <a:t>Very long and slow road to impact realisation </a:t>
            </a:r>
          </a:p>
          <a:p>
            <a:pPr marL="85725" indent="-85725">
              <a:buFont typeface="Arial" panose="020B0604020202020204" pitchFamily="34" charset="0"/>
              <a:buChar char="•"/>
            </a:pPr>
            <a:r>
              <a:rPr lang="en-AU" sz="1100" dirty="0">
                <a:solidFill>
                  <a:schemeClr val="tx1"/>
                </a:solidFill>
              </a:rPr>
              <a:t>Unproven formula. Based on research and analysis rather than sound market testing</a:t>
            </a:r>
          </a:p>
        </p:txBody>
      </p:sp>
      <p:sp>
        <p:nvSpPr>
          <p:cNvPr id="20" name="Rectangle 19"/>
          <p:cNvSpPr/>
          <p:nvPr/>
        </p:nvSpPr>
        <p:spPr>
          <a:xfrm>
            <a:off x="5586083" y="1697915"/>
            <a:ext cx="3294530" cy="449357"/>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lstStyle/>
          <a:p>
            <a:r>
              <a:rPr lang="en-AU" b="1" dirty="0">
                <a:solidFill>
                  <a:schemeClr val="tx1"/>
                </a:solidFill>
              </a:rPr>
              <a:t>Weaknesses</a:t>
            </a:r>
          </a:p>
        </p:txBody>
      </p:sp>
      <p:sp>
        <p:nvSpPr>
          <p:cNvPr id="21" name="Rectangle 20"/>
          <p:cNvSpPr/>
          <p:nvPr/>
        </p:nvSpPr>
        <p:spPr>
          <a:xfrm>
            <a:off x="5586083" y="4374603"/>
            <a:ext cx="3294530" cy="2120326"/>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85725" indent="-85725">
              <a:buFont typeface="Arial" panose="020B0604020202020204" pitchFamily="34" charset="0"/>
              <a:buChar char="•"/>
            </a:pPr>
            <a:r>
              <a:rPr lang="en-AU" sz="1100" dirty="0">
                <a:solidFill>
                  <a:schemeClr val="tx1"/>
                </a:solidFill>
              </a:rPr>
              <a:t>Members and prospective members may lose interest if we lose momentum</a:t>
            </a:r>
          </a:p>
          <a:p>
            <a:pPr marL="85725" indent="-85725">
              <a:buFont typeface="Arial" panose="020B0604020202020204" pitchFamily="34" charset="0"/>
              <a:buChar char="•"/>
            </a:pPr>
            <a:r>
              <a:rPr lang="en-AU" sz="1100" dirty="0">
                <a:solidFill>
                  <a:schemeClr val="tx1"/>
                </a:solidFill>
              </a:rPr>
              <a:t>Our unproven model and the difficulty in measuring impact may limit future ability to raise funding</a:t>
            </a:r>
          </a:p>
          <a:p>
            <a:pPr marL="85725" indent="-85725">
              <a:buFont typeface="Arial" panose="020B0604020202020204" pitchFamily="34" charset="0"/>
              <a:buChar char="•"/>
            </a:pPr>
            <a:r>
              <a:rPr lang="en-AU" sz="1100" dirty="0">
                <a:solidFill>
                  <a:schemeClr val="tx1"/>
                </a:solidFill>
              </a:rPr>
              <a:t>Existing nutrition development space is crowded and complex, making it difficult to streamline projects nationally</a:t>
            </a:r>
          </a:p>
          <a:p>
            <a:pPr marL="85725" indent="-85725">
              <a:buFont typeface="Arial" panose="020B0604020202020204" pitchFamily="34" charset="0"/>
              <a:buChar char="•"/>
            </a:pPr>
            <a:endParaRPr lang="en-AU" sz="1100" dirty="0">
              <a:solidFill>
                <a:schemeClr val="tx1"/>
              </a:solidFill>
            </a:endParaRPr>
          </a:p>
          <a:p>
            <a:pPr marL="85725" indent="-85725">
              <a:buFont typeface="Arial" panose="020B0604020202020204" pitchFamily="34" charset="0"/>
              <a:buChar char="•"/>
            </a:pPr>
            <a:endParaRPr lang="en-AU" sz="1100" dirty="0">
              <a:solidFill>
                <a:schemeClr val="tx1"/>
              </a:solidFill>
            </a:endParaRPr>
          </a:p>
        </p:txBody>
      </p:sp>
      <p:sp>
        <p:nvSpPr>
          <p:cNvPr id="22" name="Rectangle 21"/>
          <p:cNvSpPr/>
          <p:nvPr/>
        </p:nvSpPr>
        <p:spPr>
          <a:xfrm>
            <a:off x="5586083" y="3925246"/>
            <a:ext cx="3294530" cy="449357"/>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lstStyle/>
          <a:p>
            <a:r>
              <a:rPr lang="en-AU" b="1" dirty="0">
                <a:solidFill>
                  <a:schemeClr val="tx1"/>
                </a:solidFill>
              </a:rPr>
              <a:t>Threats</a:t>
            </a:r>
          </a:p>
        </p:txBody>
      </p:sp>
      <p:sp>
        <p:nvSpPr>
          <p:cNvPr id="23" name="Rectangle 22"/>
          <p:cNvSpPr/>
          <p:nvPr/>
        </p:nvSpPr>
        <p:spPr>
          <a:xfrm>
            <a:off x="1861885" y="4374603"/>
            <a:ext cx="3294530" cy="2120326"/>
          </a:xfrm>
          <a:prstGeom prst="rect">
            <a:avLst/>
          </a:prstGeom>
          <a:solidFill>
            <a:schemeClr val="bg1"/>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85725" indent="-85725">
              <a:buFont typeface="Arial" panose="020B0604020202020204" pitchFamily="34" charset="0"/>
              <a:buChar char="•"/>
            </a:pPr>
            <a:r>
              <a:rPr lang="en-AU" sz="1050" dirty="0">
                <a:solidFill>
                  <a:schemeClr val="tx1"/>
                </a:solidFill>
              </a:rPr>
              <a:t>Nutrition is a topical issue at the moment with strong commercial and social appeal</a:t>
            </a:r>
          </a:p>
          <a:p>
            <a:pPr marL="85725" indent="-85725">
              <a:buFont typeface="Arial" panose="020B0604020202020204" pitchFamily="34" charset="0"/>
              <a:buChar char="•"/>
            </a:pPr>
            <a:r>
              <a:rPr lang="en-AU" sz="1050" dirty="0">
                <a:solidFill>
                  <a:schemeClr val="tx1"/>
                </a:solidFill>
              </a:rPr>
              <a:t>The nutrition agenda has strong support from government and is a national priority</a:t>
            </a:r>
          </a:p>
          <a:p>
            <a:pPr marL="85725" indent="-85725">
              <a:buFont typeface="Arial" panose="020B0604020202020204" pitchFamily="34" charset="0"/>
              <a:buChar char="•"/>
            </a:pPr>
            <a:r>
              <a:rPr lang="en-AU" sz="1050" dirty="0">
                <a:solidFill>
                  <a:schemeClr val="tx1"/>
                </a:solidFill>
              </a:rPr>
              <a:t>Key private sector stakeholders see the SBN as being able to their lives easier in nutrition / fortification</a:t>
            </a:r>
          </a:p>
          <a:p>
            <a:pPr marL="85725" indent="-85725">
              <a:buFont typeface="Arial" panose="020B0604020202020204" pitchFamily="34" charset="0"/>
              <a:buChar char="•"/>
            </a:pPr>
            <a:r>
              <a:rPr lang="en-AU" sz="1050" dirty="0">
                <a:solidFill>
                  <a:schemeClr val="tx1"/>
                </a:solidFill>
              </a:rPr>
              <a:t>Tanzania is a big market with signification commercial growth opportunities in nutrition</a:t>
            </a:r>
          </a:p>
          <a:p>
            <a:pPr marL="85725" indent="-85725">
              <a:buFont typeface="Arial" panose="020B0604020202020204" pitchFamily="34" charset="0"/>
              <a:buChar char="•"/>
            </a:pPr>
            <a:r>
              <a:rPr lang="en-AU" sz="1050" dirty="0">
                <a:solidFill>
                  <a:schemeClr val="tx1"/>
                </a:solidFill>
              </a:rPr>
              <a:t>Positive sentiment among donor and NGO groups about the need to engage the private sector on nutrition</a:t>
            </a:r>
          </a:p>
          <a:p>
            <a:pPr marL="85725" indent="-85725">
              <a:buFont typeface="Arial" panose="020B0604020202020204" pitchFamily="34" charset="0"/>
              <a:buChar char="•"/>
            </a:pPr>
            <a:r>
              <a:rPr lang="en-AU" sz="1050" dirty="0">
                <a:solidFill>
                  <a:schemeClr val="tx1"/>
                </a:solidFill>
              </a:rPr>
              <a:t>Potential growth of network through partners (e.g. TPSF, SAGCOT </a:t>
            </a:r>
            <a:r>
              <a:rPr lang="en-AU" sz="1050" dirty="0" err="1">
                <a:solidFill>
                  <a:schemeClr val="tx1"/>
                </a:solidFill>
              </a:rPr>
              <a:t>etc</a:t>
            </a:r>
            <a:r>
              <a:rPr lang="en-AU" sz="1050" dirty="0">
                <a:solidFill>
                  <a:schemeClr val="tx1"/>
                </a:solidFill>
              </a:rPr>
              <a:t>)</a:t>
            </a:r>
          </a:p>
          <a:p>
            <a:pPr marL="85725" indent="-85725">
              <a:buFont typeface="Arial" panose="020B0604020202020204" pitchFamily="34" charset="0"/>
              <a:buChar char="•"/>
            </a:pPr>
            <a:endParaRPr lang="en-AU" sz="1050" dirty="0">
              <a:solidFill>
                <a:schemeClr val="tx1"/>
              </a:solidFill>
            </a:endParaRPr>
          </a:p>
        </p:txBody>
      </p:sp>
      <p:sp>
        <p:nvSpPr>
          <p:cNvPr id="24" name="Rectangle 23"/>
          <p:cNvSpPr/>
          <p:nvPr/>
        </p:nvSpPr>
        <p:spPr>
          <a:xfrm>
            <a:off x="1861885" y="3925246"/>
            <a:ext cx="3294530" cy="449357"/>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lstStyle/>
          <a:p>
            <a:r>
              <a:rPr lang="en-AU" b="1" dirty="0">
                <a:solidFill>
                  <a:schemeClr val="tx1"/>
                </a:solidFill>
              </a:rPr>
              <a:t>Opportunities</a:t>
            </a:r>
          </a:p>
        </p:txBody>
      </p:sp>
      <p:sp>
        <p:nvSpPr>
          <p:cNvPr id="25" name="Rectangle 24"/>
          <p:cNvSpPr/>
          <p:nvPr/>
        </p:nvSpPr>
        <p:spPr>
          <a:xfrm>
            <a:off x="325154" y="3925246"/>
            <a:ext cx="1041964" cy="2569683"/>
          </a:xfrm>
          <a:prstGeom prst="rect">
            <a:avLst/>
          </a:prstGeom>
          <a:solidFill>
            <a:srgbClr val="D6EBF2"/>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36000" bIns="36000" rtlCol="0" anchor="ctr"/>
          <a:lstStyle/>
          <a:p>
            <a:r>
              <a:rPr lang="en-AU" sz="1400" b="1" dirty="0">
                <a:solidFill>
                  <a:schemeClr val="tx1"/>
                </a:solidFill>
              </a:rPr>
              <a:t>EXTERNAL</a:t>
            </a:r>
          </a:p>
        </p:txBody>
      </p:sp>
      <p:sp>
        <p:nvSpPr>
          <p:cNvPr id="26" name="Pentagon 25"/>
          <p:cNvSpPr/>
          <p:nvPr/>
        </p:nvSpPr>
        <p:spPr>
          <a:xfrm>
            <a:off x="1419411" y="1697915"/>
            <a:ext cx="320225" cy="2029300"/>
          </a:xfrm>
          <a:prstGeom prst="homePlate">
            <a:avLst>
              <a:gd name="adj" fmla="val 100000"/>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AU" sz="1050" i="1" dirty="0">
              <a:solidFill>
                <a:schemeClr val="tx1"/>
              </a:solidFill>
            </a:endParaRPr>
          </a:p>
        </p:txBody>
      </p:sp>
      <p:sp>
        <p:nvSpPr>
          <p:cNvPr id="27" name="Pentagon 26"/>
          <p:cNvSpPr/>
          <p:nvPr/>
        </p:nvSpPr>
        <p:spPr>
          <a:xfrm>
            <a:off x="1419411" y="3925245"/>
            <a:ext cx="320225" cy="2569683"/>
          </a:xfrm>
          <a:prstGeom prst="homePlate">
            <a:avLst>
              <a:gd name="adj" fmla="val 100000"/>
            </a:avLst>
          </a:prstGeom>
          <a:solidFill>
            <a:srgbClr val="EDF6F9"/>
          </a:solidFill>
          <a:ln w="6350">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AU" sz="1050" i="1" dirty="0">
              <a:solidFill>
                <a:schemeClr val="tx1"/>
              </a:solidFill>
            </a:endParaRPr>
          </a:p>
        </p:txBody>
      </p:sp>
      <p:pic>
        <p:nvPicPr>
          <p:cNvPr id="1030" name="Picture 6" descr="Snail side 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510" y="1653014"/>
            <a:ext cx="512758" cy="512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nt a 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409" y="3892897"/>
            <a:ext cx="495003" cy="4950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ution sig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4806" y="3959516"/>
            <a:ext cx="370961" cy="370961"/>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9" name="Footer Placeholder 4"/>
          <p:cNvSpPr txBox="1">
            <a:spLocks/>
          </p:cNvSpPr>
          <p:nvPr/>
        </p:nvSpPr>
        <p:spPr>
          <a:xfrm>
            <a:off x="6004560" y="245727"/>
            <a:ext cx="2876053"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10. The nutrition private sector</a:t>
            </a:r>
          </a:p>
        </p:txBody>
      </p:sp>
    </p:spTree>
    <p:extLst>
      <p:ext uri="{BB962C8B-B14F-4D97-AF65-F5344CB8AC3E}">
        <p14:creationId xmlns:p14="http://schemas.microsoft.com/office/powerpoint/2010/main" val="176002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80914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Overview of Scaling Up Nutrition (SUN)</a:t>
            </a:r>
          </a:p>
        </p:txBody>
      </p:sp>
      <p:sp>
        <p:nvSpPr>
          <p:cNvPr id="7" name="Title 1"/>
          <p:cNvSpPr txBox="1">
            <a:spLocks/>
          </p:cNvSpPr>
          <p:nvPr/>
        </p:nvSpPr>
        <p:spPr>
          <a:xfrm>
            <a:off x="325155" y="1119264"/>
            <a:ext cx="5504144" cy="2012710"/>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spcBef>
                <a:spcPts val="200"/>
              </a:spcBef>
              <a:spcAft>
                <a:spcPts val="200"/>
              </a:spcAft>
              <a:buFont typeface="Arial" panose="020B0604020202020204" pitchFamily="34" charset="0"/>
              <a:buChar char="•"/>
            </a:pPr>
            <a:r>
              <a:rPr lang="en-AU" sz="1200" dirty="0">
                <a:latin typeface="+mn-lt"/>
              </a:rPr>
              <a:t>SUN is a global movement which aims to eliminate all forms of malnutrition</a:t>
            </a:r>
          </a:p>
          <a:p>
            <a:pPr marL="171450" indent="-171450" algn="l">
              <a:spcBef>
                <a:spcPts val="200"/>
              </a:spcBef>
              <a:spcAft>
                <a:spcPts val="200"/>
              </a:spcAft>
              <a:buFont typeface="Arial" panose="020B0604020202020204" pitchFamily="34" charset="0"/>
              <a:buChar char="•"/>
            </a:pPr>
            <a:r>
              <a:rPr lang="en-AU" sz="1200" dirty="0">
                <a:latin typeface="+mn-lt"/>
              </a:rPr>
              <a:t>The SUN Business Network is one of the 5 global stakeholder networks in the SUN Movement. It aims to harness the expertise, reach and market impact of the private sector to improve nutrition for consumers</a:t>
            </a:r>
          </a:p>
          <a:p>
            <a:pPr marL="171450" indent="-171450" algn="l">
              <a:spcBef>
                <a:spcPts val="200"/>
              </a:spcBef>
              <a:spcAft>
                <a:spcPts val="200"/>
              </a:spcAft>
              <a:buFont typeface="Arial" panose="020B0604020202020204" pitchFamily="34" charset="0"/>
              <a:buChar char="•"/>
            </a:pPr>
            <a:r>
              <a:rPr lang="en-AU" sz="1200" dirty="0">
                <a:latin typeface="+mn-lt"/>
              </a:rPr>
              <a:t>Globally, the SUN Business Network is convened by GAIN and WFP, and further supported by an advisory group comprised of senior business leaders </a:t>
            </a:r>
          </a:p>
          <a:p>
            <a:pPr marL="171450" indent="-171450" algn="l">
              <a:spcBef>
                <a:spcPts val="200"/>
              </a:spcBef>
              <a:spcAft>
                <a:spcPts val="200"/>
              </a:spcAft>
              <a:buFont typeface="Arial" panose="020B0604020202020204" pitchFamily="34" charset="0"/>
              <a:buChar char="•"/>
            </a:pPr>
            <a:r>
              <a:rPr lang="en-AU" sz="1200" dirty="0">
                <a:latin typeface="+mn-lt"/>
              </a:rPr>
              <a:t>In Tanzania, the SUN Business Network is facilitated by GAIN</a:t>
            </a:r>
          </a:p>
          <a:p>
            <a:pPr marL="171450" indent="-171450" algn="l">
              <a:spcBef>
                <a:spcPts val="200"/>
              </a:spcBef>
              <a:spcAft>
                <a:spcPts val="200"/>
              </a:spcAft>
              <a:buFont typeface="Arial" panose="020B0604020202020204" pitchFamily="34" charset="0"/>
              <a:buChar char="•"/>
            </a:pPr>
            <a:r>
              <a:rPr lang="en-AU" sz="1200" dirty="0">
                <a:latin typeface="+mn-lt"/>
              </a:rPr>
              <a:t>Mr Obey </a:t>
            </a:r>
            <a:r>
              <a:rPr lang="en-AU" sz="1200" dirty="0" err="1">
                <a:latin typeface="+mn-lt"/>
              </a:rPr>
              <a:t>Assery</a:t>
            </a:r>
            <a:r>
              <a:rPr lang="en-AU" sz="1200" dirty="0">
                <a:latin typeface="+mn-lt"/>
              </a:rPr>
              <a:t> from the Prime Minister’s Office is the government’s SUN Business Network focal point</a:t>
            </a:r>
          </a:p>
        </p:txBody>
      </p:sp>
      <p:pic>
        <p:nvPicPr>
          <p:cNvPr id="33" name="Picture 28" descr="http://www.photos.apo-opa.com/plog-content/images/apo/logos/g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8224" y="3390376"/>
            <a:ext cx="1856177" cy="6708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https://forumblogcinfo.files.wordpress.com/2014/10/logo_wf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6630" y="3265573"/>
            <a:ext cx="1880083" cy="7956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46800" y="1167195"/>
            <a:ext cx="2733813" cy="2896524"/>
          </a:xfrm>
          <a:prstGeom prst="rect">
            <a:avLst/>
          </a:prstGeom>
          <a:solidFill>
            <a:srgbClr val="EDF6F9"/>
          </a:solidFill>
          <a:ln>
            <a:solidFill>
              <a:srgbClr val="A3C7E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Georgia" panose="02040502050405020303" pitchFamily="18" charset="0"/>
              </a:rPr>
              <a:t>Who’s who in the SBN?</a:t>
            </a:r>
          </a:p>
          <a:p>
            <a:pPr algn="ctr"/>
            <a:endParaRPr lang="en-AU" sz="600" dirty="0">
              <a:solidFill>
                <a:schemeClr val="tx1"/>
              </a:solidFill>
            </a:endParaRPr>
          </a:p>
          <a:p>
            <a:pPr algn="ctr"/>
            <a:r>
              <a:rPr lang="en-AU" sz="1400" i="1" dirty="0">
                <a:solidFill>
                  <a:schemeClr val="tx1"/>
                </a:solidFill>
              </a:rPr>
              <a:t>Facilitated at a global level by:</a:t>
            </a:r>
          </a:p>
          <a:p>
            <a:pPr algn="ctr"/>
            <a:r>
              <a:rPr lang="en-AU" sz="1400" b="1" dirty="0">
                <a:solidFill>
                  <a:schemeClr val="tx1"/>
                </a:solidFill>
              </a:rPr>
              <a:t>WFP</a:t>
            </a:r>
            <a:r>
              <a:rPr lang="en-AU" sz="1400" dirty="0">
                <a:solidFill>
                  <a:schemeClr val="tx1"/>
                </a:solidFill>
              </a:rPr>
              <a:t> and </a:t>
            </a:r>
            <a:r>
              <a:rPr lang="en-AU" sz="1400" b="1" dirty="0">
                <a:solidFill>
                  <a:schemeClr val="tx1"/>
                </a:solidFill>
              </a:rPr>
              <a:t>GAIN</a:t>
            </a:r>
          </a:p>
          <a:p>
            <a:pPr algn="ctr"/>
            <a:endParaRPr lang="en-AU" sz="600" dirty="0">
              <a:solidFill>
                <a:schemeClr val="tx1"/>
              </a:solidFill>
            </a:endParaRPr>
          </a:p>
          <a:p>
            <a:pPr algn="ctr"/>
            <a:r>
              <a:rPr lang="en-AU" sz="1400" i="1" dirty="0">
                <a:solidFill>
                  <a:schemeClr val="tx1"/>
                </a:solidFill>
              </a:rPr>
              <a:t>Facilitated in Tanzania by:</a:t>
            </a:r>
          </a:p>
          <a:p>
            <a:pPr algn="ctr"/>
            <a:r>
              <a:rPr lang="en-AU" sz="1400" b="1" dirty="0">
                <a:solidFill>
                  <a:schemeClr val="tx1"/>
                </a:solidFill>
              </a:rPr>
              <a:t>GAIN</a:t>
            </a:r>
          </a:p>
          <a:p>
            <a:pPr algn="ctr"/>
            <a:endParaRPr lang="en-AU" sz="600" dirty="0">
              <a:solidFill>
                <a:schemeClr val="tx1"/>
              </a:solidFill>
            </a:endParaRPr>
          </a:p>
          <a:p>
            <a:pPr algn="ctr"/>
            <a:r>
              <a:rPr lang="en-AU" sz="1400" i="1" dirty="0">
                <a:solidFill>
                  <a:schemeClr val="tx1"/>
                </a:solidFill>
              </a:rPr>
              <a:t>Government focal point in Tanzania:</a:t>
            </a:r>
          </a:p>
          <a:p>
            <a:pPr algn="ctr"/>
            <a:endParaRPr lang="en-AU" sz="700" b="1" i="1" dirty="0">
              <a:solidFill>
                <a:schemeClr val="tx1"/>
              </a:solidFill>
            </a:endParaRPr>
          </a:p>
          <a:p>
            <a:pPr algn="ctr"/>
            <a:r>
              <a:rPr lang="en-AU" sz="1400" b="1" dirty="0">
                <a:solidFill>
                  <a:schemeClr val="tx1"/>
                </a:solidFill>
              </a:rPr>
              <a:t>Obey </a:t>
            </a:r>
            <a:r>
              <a:rPr lang="en-AU" sz="1400" b="1" dirty="0" err="1">
                <a:solidFill>
                  <a:schemeClr val="tx1"/>
                </a:solidFill>
              </a:rPr>
              <a:t>Assery</a:t>
            </a:r>
            <a:endParaRPr lang="en-AU" sz="1400" b="1" dirty="0">
              <a:solidFill>
                <a:schemeClr val="tx1"/>
              </a:solidFill>
            </a:endParaRPr>
          </a:p>
          <a:p>
            <a:pPr algn="ctr"/>
            <a:endParaRPr lang="en-AU" sz="600" b="1" dirty="0">
              <a:solidFill>
                <a:schemeClr val="tx1"/>
              </a:solidFill>
            </a:endParaRPr>
          </a:p>
          <a:p>
            <a:pPr algn="ctr"/>
            <a:r>
              <a:rPr lang="en-AU" sz="1400" i="1" dirty="0">
                <a:solidFill>
                  <a:schemeClr val="tx1"/>
                </a:solidFill>
              </a:rPr>
              <a:t>from the</a:t>
            </a:r>
          </a:p>
          <a:p>
            <a:pPr algn="ctr"/>
            <a:endParaRPr lang="en-AU" sz="600" dirty="0">
              <a:solidFill>
                <a:schemeClr val="tx1"/>
              </a:solidFill>
            </a:endParaRPr>
          </a:p>
          <a:p>
            <a:pPr algn="ctr"/>
            <a:r>
              <a:rPr lang="en-AU" sz="1400" b="1" dirty="0">
                <a:solidFill>
                  <a:schemeClr val="tx1"/>
                </a:solidFill>
              </a:rPr>
              <a:t>Prime Minister’s Office</a:t>
            </a:r>
          </a:p>
        </p:txBody>
      </p:sp>
      <p:grpSp>
        <p:nvGrpSpPr>
          <p:cNvPr id="9" name="Group 8"/>
          <p:cNvGrpSpPr/>
          <p:nvPr/>
        </p:nvGrpSpPr>
        <p:grpSpPr>
          <a:xfrm>
            <a:off x="4666577" y="4899257"/>
            <a:ext cx="1930401" cy="1318483"/>
            <a:chOff x="4689221" y="4966309"/>
            <a:chExt cx="1930401" cy="1318483"/>
          </a:xfrm>
        </p:grpSpPr>
        <p:sp>
          <p:nvSpPr>
            <p:cNvPr id="42" name="Freeform 4831"/>
            <p:cNvSpPr>
              <a:spLocks noEditPoints="1"/>
            </p:cNvSpPr>
            <p:nvPr/>
          </p:nvSpPr>
          <p:spPr bwMode="auto">
            <a:xfrm>
              <a:off x="5402062" y="4966309"/>
              <a:ext cx="540532" cy="291673"/>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44" name="Rectangle 43"/>
            <p:cNvSpPr/>
            <p:nvPr/>
          </p:nvSpPr>
          <p:spPr>
            <a:xfrm>
              <a:off x="4689221" y="5257982"/>
              <a:ext cx="1930401" cy="1026810"/>
            </a:xfrm>
            <a:prstGeom prst="rect">
              <a:avLst/>
            </a:prstGeom>
          </p:spPr>
          <p:txBody>
            <a:bodyPr wrap="square" lIns="36000" tIns="36000" rIns="36000" bIns="36000">
              <a:spAutoFit/>
            </a:bodyPr>
            <a:lstStyle/>
            <a:p>
              <a:pPr algn="ctr"/>
              <a:r>
                <a:rPr lang="en-AU" sz="1400" b="1" dirty="0"/>
                <a:t>Civil Society Network</a:t>
              </a:r>
            </a:p>
            <a:p>
              <a:pPr algn="ctr"/>
              <a:r>
                <a:rPr lang="en-AU" sz="1200" i="1" dirty="0"/>
                <a:t>CSOs working together to align their efforts with country plans for scaling up nutrition</a:t>
              </a:r>
            </a:p>
          </p:txBody>
        </p:sp>
      </p:grpSp>
      <p:grpSp>
        <p:nvGrpSpPr>
          <p:cNvPr id="8" name="Group 7"/>
          <p:cNvGrpSpPr/>
          <p:nvPr/>
        </p:nvGrpSpPr>
        <p:grpSpPr>
          <a:xfrm>
            <a:off x="2711351" y="4889687"/>
            <a:ext cx="1788828" cy="1252084"/>
            <a:chOff x="2616830" y="4851401"/>
            <a:chExt cx="1788828" cy="1252084"/>
          </a:xfrm>
        </p:grpSpPr>
        <p:pic>
          <p:nvPicPr>
            <p:cNvPr id="39" name="Picture 16" descr="http://fc01.deviantart.net/fs71/i/2013/087/7/e/un_icon_by_slamiticon-d5zbqh5.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75186" y="4851401"/>
              <a:ext cx="472115" cy="40658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616830" y="5261340"/>
              <a:ext cx="1788828" cy="842145"/>
            </a:xfrm>
            <a:prstGeom prst="rect">
              <a:avLst/>
            </a:prstGeom>
          </p:spPr>
          <p:txBody>
            <a:bodyPr wrap="square" lIns="36000" tIns="36000" rIns="36000" bIns="36000">
              <a:spAutoFit/>
            </a:bodyPr>
            <a:lstStyle/>
            <a:p>
              <a:pPr algn="ctr"/>
              <a:r>
                <a:rPr lang="en-AU" sz="1400" b="1" dirty="0"/>
                <a:t>UN System Network</a:t>
              </a:r>
            </a:p>
            <a:p>
              <a:pPr algn="ctr"/>
              <a:r>
                <a:rPr lang="en-AU" sz="1200" i="1" dirty="0"/>
                <a:t>UN agencies working together to coordinate the UN’s involvement in SUN</a:t>
              </a:r>
            </a:p>
          </p:txBody>
        </p:sp>
      </p:grpSp>
      <p:grpSp>
        <p:nvGrpSpPr>
          <p:cNvPr id="3" name="Group 2"/>
          <p:cNvGrpSpPr/>
          <p:nvPr/>
        </p:nvGrpSpPr>
        <p:grpSpPr>
          <a:xfrm>
            <a:off x="192964" y="4774408"/>
            <a:ext cx="2351989" cy="1446690"/>
            <a:chOff x="192964" y="4841460"/>
            <a:chExt cx="2351989" cy="1446690"/>
          </a:xfrm>
        </p:grpSpPr>
        <p:sp>
          <p:nvSpPr>
            <p:cNvPr id="40" name="Freeform 4816"/>
            <p:cNvSpPr>
              <a:spLocks noEditPoints="1"/>
            </p:cNvSpPr>
            <p:nvPr/>
          </p:nvSpPr>
          <p:spPr bwMode="auto">
            <a:xfrm>
              <a:off x="1142869" y="4841460"/>
              <a:ext cx="450710" cy="389250"/>
            </a:xfrm>
            <a:custGeom>
              <a:avLst/>
              <a:gdLst>
                <a:gd name="T0" fmla="*/ 294 w 396"/>
                <a:gd name="T1" fmla="*/ 80 h 342"/>
                <a:gd name="T2" fmla="*/ 206 w 396"/>
                <a:gd name="T3" fmla="*/ 196 h 342"/>
                <a:gd name="T4" fmla="*/ 190 w 396"/>
                <a:gd name="T5" fmla="*/ 196 h 342"/>
                <a:gd name="T6" fmla="*/ 102 w 396"/>
                <a:gd name="T7" fmla="*/ 80 h 342"/>
                <a:gd name="T8" fmla="*/ 98 w 396"/>
                <a:gd name="T9" fmla="*/ 44 h 342"/>
                <a:gd name="T10" fmla="*/ 130 w 396"/>
                <a:gd name="T11" fmla="*/ 4 h 342"/>
                <a:gd name="T12" fmla="*/ 178 w 396"/>
                <a:gd name="T13" fmla="*/ 6 h 342"/>
                <a:gd name="T14" fmla="*/ 218 w 396"/>
                <a:gd name="T15" fmla="*/ 6 h 342"/>
                <a:gd name="T16" fmla="*/ 266 w 396"/>
                <a:gd name="T17" fmla="*/ 4 h 342"/>
                <a:gd name="T18" fmla="*/ 298 w 396"/>
                <a:gd name="T19" fmla="*/ 44 h 342"/>
                <a:gd name="T20" fmla="*/ 348 w 396"/>
                <a:gd name="T21" fmla="*/ 106 h 342"/>
                <a:gd name="T22" fmla="*/ 368 w 396"/>
                <a:gd name="T23" fmla="*/ 82 h 342"/>
                <a:gd name="T24" fmla="*/ 344 w 396"/>
                <a:gd name="T25" fmla="*/ 76 h 342"/>
                <a:gd name="T26" fmla="*/ 330 w 396"/>
                <a:gd name="T27" fmla="*/ 152 h 342"/>
                <a:gd name="T28" fmla="*/ 376 w 396"/>
                <a:gd name="T29" fmla="*/ 96 h 342"/>
                <a:gd name="T30" fmla="*/ 356 w 396"/>
                <a:gd name="T31" fmla="*/ 160 h 342"/>
                <a:gd name="T32" fmla="*/ 362 w 396"/>
                <a:gd name="T33" fmla="*/ 172 h 342"/>
                <a:gd name="T34" fmla="*/ 362 w 396"/>
                <a:gd name="T35" fmla="*/ 196 h 342"/>
                <a:gd name="T36" fmla="*/ 310 w 396"/>
                <a:gd name="T37" fmla="*/ 234 h 342"/>
                <a:gd name="T38" fmla="*/ 352 w 396"/>
                <a:gd name="T39" fmla="*/ 176 h 342"/>
                <a:gd name="T40" fmla="*/ 326 w 396"/>
                <a:gd name="T41" fmla="*/ 166 h 342"/>
                <a:gd name="T42" fmla="*/ 248 w 396"/>
                <a:gd name="T43" fmla="*/ 208 h 342"/>
                <a:gd name="T44" fmla="*/ 210 w 396"/>
                <a:gd name="T45" fmla="*/ 242 h 342"/>
                <a:gd name="T46" fmla="*/ 214 w 396"/>
                <a:gd name="T47" fmla="*/ 294 h 342"/>
                <a:gd name="T48" fmla="*/ 272 w 396"/>
                <a:gd name="T49" fmla="*/ 332 h 342"/>
                <a:gd name="T50" fmla="*/ 304 w 396"/>
                <a:gd name="T51" fmla="*/ 300 h 342"/>
                <a:gd name="T52" fmla="*/ 396 w 396"/>
                <a:gd name="T53" fmla="*/ 118 h 342"/>
                <a:gd name="T54" fmla="*/ 376 w 396"/>
                <a:gd name="T55" fmla="*/ 96 h 342"/>
                <a:gd name="T56" fmla="*/ 316 w 396"/>
                <a:gd name="T57" fmla="*/ 102 h 342"/>
                <a:gd name="T58" fmla="*/ 310 w 396"/>
                <a:gd name="T59" fmla="*/ 160 h 342"/>
                <a:gd name="T60" fmla="*/ 50 w 396"/>
                <a:gd name="T61" fmla="*/ 154 h 342"/>
                <a:gd name="T62" fmla="*/ 66 w 396"/>
                <a:gd name="T63" fmla="*/ 94 h 342"/>
                <a:gd name="T64" fmla="*/ 44 w 396"/>
                <a:gd name="T65" fmla="*/ 74 h 342"/>
                <a:gd name="T66" fmla="*/ 26 w 396"/>
                <a:gd name="T67" fmla="*/ 88 h 342"/>
                <a:gd name="T68" fmla="*/ 50 w 396"/>
                <a:gd name="T69" fmla="*/ 154 h 342"/>
                <a:gd name="T70" fmla="*/ 6 w 396"/>
                <a:gd name="T71" fmla="*/ 214 h 342"/>
                <a:gd name="T72" fmla="*/ 98 w 396"/>
                <a:gd name="T73" fmla="*/ 306 h 342"/>
                <a:gd name="T74" fmla="*/ 174 w 396"/>
                <a:gd name="T75" fmla="*/ 304 h 342"/>
                <a:gd name="T76" fmla="*/ 190 w 396"/>
                <a:gd name="T77" fmla="*/ 264 h 342"/>
                <a:gd name="T78" fmla="*/ 174 w 396"/>
                <a:gd name="T79" fmla="*/ 224 h 342"/>
                <a:gd name="T80" fmla="*/ 78 w 396"/>
                <a:gd name="T81" fmla="*/ 170 h 342"/>
                <a:gd name="T82" fmla="*/ 48 w 396"/>
                <a:gd name="T83" fmla="*/ 170 h 342"/>
                <a:gd name="T84" fmla="*/ 48 w 396"/>
                <a:gd name="T85" fmla="*/ 198 h 342"/>
                <a:gd name="T86" fmla="*/ 40 w 396"/>
                <a:gd name="T87" fmla="*/ 206 h 342"/>
                <a:gd name="T88" fmla="*/ 32 w 396"/>
                <a:gd name="T89" fmla="*/ 184 h 342"/>
                <a:gd name="T90" fmla="*/ 40 w 396"/>
                <a:gd name="T91" fmla="*/ 160 h 342"/>
                <a:gd name="T92" fmla="*/ 34 w 396"/>
                <a:gd name="T93" fmla="*/ 102 h 342"/>
                <a:gd name="T94" fmla="*/ 6 w 396"/>
                <a:gd name="T95" fmla="*/ 102 h 342"/>
                <a:gd name="T96" fmla="*/ 88 w 396"/>
                <a:gd name="T97" fmla="*/ 162 h 342"/>
                <a:gd name="T98" fmla="*/ 80 w 396"/>
                <a:gd name="T99" fmla="*/ 102 h 342"/>
                <a:gd name="T100" fmla="*/ 86 w 396"/>
                <a:gd name="T101" fmla="*/ 1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42">
                  <a:moveTo>
                    <a:pt x="300" y="56"/>
                  </a:moveTo>
                  <a:lnTo>
                    <a:pt x="300" y="56"/>
                  </a:lnTo>
                  <a:lnTo>
                    <a:pt x="298" y="64"/>
                  </a:lnTo>
                  <a:lnTo>
                    <a:pt x="296" y="72"/>
                  </a:lnTo>
                  <a:lnTo>
                    <a:pt x="294" y="80"/>
                  </a:lnTo>
                  <a:lnTo>
                    <a:pt x="288" y="88"/>
                  </a:lnTo>
                  <a:lnTo>
                    <a:pt x="288" y="88"/>
                  </a:lnTo>
                  <a:lnTo>
                    <a:pt x="288" y="90"/>
                  </a:lnTo>
                  <a:lnTo>
                    <a:pt x="206" y="196"/>
                  </a:lnTo>
                  <a:lnTo>
                    <a:pt x="206" y="196"/>
                  </a:lnTo>
                  <a:lnTo>
                    <a:pt x="202" y="198"/>
                  </a:lnTo>
                  <a:lnTo>
                    <a:pt x="198" y="200"/>
                  </a:lnTo>
                  <a:lnTo>
                    <a:pt x="198" y="200"/>
                  </a:lnTo>
                  <a:lnTo>
                    <a:pt x="194" y="198"/>
                  </a:lnTo>
                  <a:lnTo>
                    <a:pt x="190" y="196"/>
                  </a:lnTo>
                  <a:lnTo>
                    <a:pt x="108" y="90"/>
                  </a:lnTo>
                  <a:lnTo>
                    <a:pt x="108" y="90"/>
                  </a:lnTo>
                  <a:lnTo>
                    <a:pt x="108" y="88"/>
                  </a:lnTo>
                  <a:lnTo>
                    <a:pt x="108" y="88"/>
                  </a:lnTo>
                  <a:lnTo>
                    <a:pt x="102" y="80"/>
                  </a:lnTo>
                  <a:lnTo>
                    <a:pt x="100" y="72"/>
                  </a:lnTo>
                  <a:lnTo>
                    <a:pt x="98" y="64"/>
                  </a:lnTo>
                  <a:lnTo>
                    <a:pt x="96" y="56"/>
                  </a:lnTo>
                  <a:lnTo>
                    <a:pt x="96" y="56"/>
                  </a:lnTo>
                  <a:lnTo>
                    <a:pt x="98" y="44"/>
                  </a:lnTo>
                  <a:lnTo>
                    <a:pt x="102" y="34"/>
                  </a:lnTo>
                  <a:lnTo>
                    <a:pt x="106" y="24"/>
                  </a:lnTo>
                  <a:lnTo>
                    <a:pt x="114" y="16"/>
                  </a:lnTo>
                  <a:lnTo>
                    <a:pt x="122" y="10"/>
                  </a:lnTo>
                  <a:lnTo>
                    <a:pt x="130" y="4"/>
                  </a:lnTo>
                  <a:lnTo>
                    <a:pt x="142" y="2"/>
                  </a:lnTo>
                  <a:lnTo>
                    <a:pt x="152" y="0"/>
                  </a:lnTo>
                  <a:lnTo>
                    <a:pt x="152" y="0"/>
                  </a:lnTo>
                  <a:lnTo>
                    <a:pt x="166" y="2"/>
                  </a:lnTo>
                  <a:lnTo>
                    <a:pt x="178" y="6"/>
                  </a:lnTo>
                  <a:lnTo>
                    <a:pt x="190" y="14"/>
                  </a:lnTo>
                  <a:lnTo>
                    <a:pt x="198" y="24"/>
                  </a:lnTo>
                  <a:lnTo>
                    <a:pt x="198" y="24"/>
                  </a:lnTo>
                  <a:lnTo>
                    <a:pt x="206" y="14"/>
                  </a:lnTo>
                  <a:lnTo>
                    <a:pt x="218" y="6"/>
                  </a:lnTo>
                  <a:lnTo>
                    <a:pt x="230" y="2"/>
                  </a:lnTo>
                  <a:lnTo>
                    <a:pt x="244" y="0"/>
                  </a:lnTo>
                  <a:lnTo>
                    <a:pt x="244" y="0"/>
                  </a:lnTo>
                  <a:lnTo>
                    <a:pt x="254" y="2"/>
                  </a:lnTo>
                  <a:lnTo>
                    <a:pt x="266" y="4"/>
                  </a:lnTo>
                  <a:lnTo>
                    <a:pt x="274" y="10"/>
                  </a:lnTo>
                  <a:lnTo>
                    <a:pt x="282" y="16"/>
                  </a:lnTo>
                  <a:lnTo>
                    <a:pt x="290" y="24"/>
                  </a:lnTo>
                  <a:lnTo>
                    <a:pt x="294" y="34"/>
                  </a:lnTo>
                  <a:lnTo>
                    <a:pt x="298" y="44"/>
                  </a:lnTo>
                  <a:lnTo>
                    <a:pt x="300" y="56"/>
                  </a:lnTo>
                  <a:lnTo>
                    <a:pt x="300" y="56"/>
                  </a:lnTo>
                  <a:close/>
                  <a:moveTo>
                    <a:pt x="346" y="118"/>
                  </a:moveTo>
                  <a:lnTo>
                    <a:pt x="346" y="118"/>
                  </a:lnTo>
                  <a:lnTo>
                    <a:pt x="348" y="106"/>
                  </a:lnTo>
                  <a:lnTo>
                    <a:pt x="352" y="98"/>
                  </a:lnTo>
                  <a:lnTo>
                    <a:pt x="360" y="90"/>
                  </a:lnTo>
                  <a:lnTo>
                    <a:pt x="370" y="88"/>
                  </a:lnTo>
                  <a:lnTo>
                    <a:pt x="370" y="88"/>
                  </a:lnTo>
                  <a:lnTo>
                    <a:pt x="368" y="82"/>
                  </a:lnTo>
                  <a:lnTo>
                    <a:pt x="364" y="78"/>
                  </a:lnTo>
                  <a:lnTo>
                    <a:pt x="358" y="74"/>
                  </a:lnTo>
                  <a:lnTo>
                    <a:pt x="352" y="74"/>
                  </a:lnTo>
                  <a:lnTo>
                    <a:pt x="352" y="74"/>
                  </a:lnTo>
                  <a:lnTo>
                    <a:pt x="344" y="76"/>
                  </a:lnTo>
                  <a:lnTo>
                    <a:pt x="336" y="80"/>
                  </a:lnTo>
                  <a:lnTo>
                    <a:pt x="332" y="86"/>
                  </a:lnTo>
                  <a:lnTo>
                    <a:pt x="330" y="94"/>
                  </a:lnTo>
                  <a:lnTo>
                    <a:pt x="330" y="152"/>
                  </a:lnTo>
                  <a:lnTo>
                    <a:pt x="330" y="152"/>
                  </a:lnTo>
                  <a:lnTo>
                    <a:pt x="338" y="152"/>
                  </a:lnTo>
                  <a:lnTo>
                    <a:pt x="346" y="154"/>
                  </a:lnTo>
                  <a:lnTo>
                    <a:pt x="346" y="118"/>
                  </a:lnTo>
                  <a:close/>
                  <a:moveTo>
                    <a:pt x="376" y="96"/>
                  </a:moveTo>
                  <a:lnTo>
                    <a:pt x="376" y="96"/>
                  </a:lnTo>
                  <a:lnTo>
                    <a:pt x="368" y="98"/>
                  </a:lnTo>
                  <a:lnTo>
                    <a:pt x="362" y="102"/>
                  </a:lnTo>
                  <a:lnTo>
                    <a:pt x="356" y="110"/>
                  </a:lnTo>
                  <a:lnTo>
                    <a:pt x="356" y="118"/>
                  </a:lnTo>
                  <a:lnTo>
                    <a:pt x="356" y="160"/>
                  </a:lnTo>
                  <a:lnTo>
                    <a:pt x="356" y="160"/>
                  </a:lnTo>
                  <a:lnTo>
                    <a:pt x="356" y="160"/>
                  </a:lnTo>
                  <a:lnTo>
                    <a:pt x="356" y="160"/>
                  </a:lnTo>
                  <a:lnTo>
                    <a:pt x="360" y="166"/>
                  </a:lnTo>
                  <a:lnTo>
                    <a:pt x="362" y="172"/>
                  </a:lnTo>
                  <a:lnTo>
                    <a:pt x="364" y="178"/>
                  </a:lnTo>
                  <a:lnTo>
                    <a:pt x="364" y="184"/>
                  </a:lnTo>
                  <a:lnTo>
                    <a:pt x="364" y="184"/>
                  </a:lnTo>
                  <a:lnTo>
                    <a:pt x="364" y="190"/>
                  </a:lnTo>
                  <a:lnTo>
                    <a:pt x="362" y="196"/>
                  </a:lnTo>
                  <a:lnTo>
                    <a:pt x="360" y="202"/>
                  </a:lnTo>
                  <a:lnTo>
                    <a:pt x="356" y="206"/>
                  </a:lnTo>
                  <a:lnTo>
                    <a:pt x="316" y="246"/>
                  </a:lnTo>
                  <a:lnTo>
                    <a:pt x="316" y="246"/>
                  </a:lnTo>
                  <a:lnTo>
                    <a:pt x="310" y="234"/>
                  </a:lnTo>
                  <a:lnTo>
                    <a:pt x="348" y="198"/>
                  </a:lnTo>
                  <a:lnTo>
                    <a:pt x="348" y="198"/>
                  </a:lnTo>
                  <a:lnTo>
                    <a:pt x="352" y="192"/>
                  </a:lnTo>
                  <a:lnTo>
                    <a:pt x="352" y="184"/>
                  </a:lnTo>
                  <a:lnTo>
                    <a:pt x="352" y="176"/>
                  </a:lnTo>
                  <a:lnTo>
                    <a:pt x="348" y="170"/>
                  </a:lnTo>
                  <a:lnTo>
                    <a:pt x="348" y="170"/>
                  </a:lnTo>
                  <a:lnTo>
                    <a:pt x="340" y="166"/>
                  </a:lnTo>
                  <a:lnTo>
                    <a:pt x="332" y="164"/>
                  </a:lnTo>
                  <a:lnTo>
                    <a:pt x="326" y="166"/>
                  </a:lnTo>
                  <a:lnTo>
                    <a:pt x="318" y="170"/>
                  </a:lnTo>
                  <a:lnTo>
                    <a:pt x="278" y="210"/>
                  </a:lnTo>
                  <a:lnTo>
                    <a:pt x="278" y="210"/>
                  </a:lnTo>
                  <a:lnTo>
                    <a:pt x="264" y="208"/>
                  </a:lnTo>
                  <a:lnTo>
                    <a:pt x="248" y="208"/>
                  </a:lnTo>
                  <a:lnTo>
                    <a:pt x="234" y="214"/>
                  </a:lnTo>
                  <a:lnTo>
                    <a:pt x="222" y="224"/>
                  </a:lnTo>
                  <a:lnTo>
                    <a:pt x="222" y="224"/>
                  </a:lnTo>
                  <a:lnTo>
                    <a:pt x="214" y="232"/>
                  </a:lnTo>
                  <a:lnTo>
                    <a:pt x="210" y="242"/>
                  </a:lnTo>
                  <a:lnTo>
                    <a:pt x="206" y="252"/>
                  </a:lnTo>
                  <a:lnTo>
                    <a:pt x="206" y="264"/>
                  </a:lnTo>
                  <a:lnTo>
                    <a:pt x="206" y="274"/>
                  </a:lnTo>
                  <a:lnTo>
                    <a:pt x="210" y="284"/>
                  </a:lnTo>
                  <a:lnTo>
                    <a:pt x="214" y="294"/>
                  </a:lnTo>
                  <a:lnTo>
                    <a:pt x="222" y="304"/>
                  </a:lnTo>
                  <a:lnTo>
                    <a:pt x="222" y="304"/>
                  </a:lnTo>
                  <a:lnTo>
                    <a:pt x="262" y="342"/>
                  </a:lnTo>
                  <a:lnTo>
                    <a:pt x="272" y="332"/>
                  </a:lnTo>
                  <a:lnTo>
                    <a:pt x="272" y="332"/>
                  </a:lnTo>
                  <a:lnTo>
                    <a:pt x="298" y="306"/>
                  </a:lnTo>
                  <a:lnTo>
                    <a:pt x="298" y="306"/>
                  </a:lnTo>
                  <a:lnTo>
                    <a:pt x="302" y="304"/>
                  </a:lnTo>
                  <a:lnTo>
                    <a:pt x="302" y="304"/>
                  </a:lnTo>
                  <a:lnTo>
                    <a:pt x="304" y="300"/>
                  </a:lnTo>
                  <a:lnTo>
                    <a:pt x="390" y="214"/>
                  </a:lnTo>
                  <a:lnTo>
                    <a:pt x="390" y="214"/>
                  </a:lnTo>
                  <a:lnTo>
                    <a:pt x="394" y="208"/>
                  </a:lnTo>
                  <a:lnTo>
                    <a:pt x="396" y="200"/>
                  </a:lnTo>
                  <a:lnTo>
                    <a:pt x="396" y="118"/>
                  </a:lnTo>
                  <a:lnTo>
                    <a:pt x="396" y="118"/>
                  </a:lnTo>
                  <a:lnTo>
                    <a:pt x="394" y="110"/>
                  </a:lnTo>
                  <a:lnTo>
                    <a:pt x="390" y="102"/>
                  </a:lnTo>
                  <a:lnTo>
                    <a:pt x="384" y="98"/>
                  </a:lnTo>
                  <a:lnTo>
                    <a:pt x="376" y="96"/>
                  </a:lnTo>
                  <a:lnTo>
                    <a:pt x="376" y="96"/>
                  </a:lnTo>
                  <a:close/>
                  <a:moveTo>
                    <a:pt x="320" y="154"/>
                  </a:moveTo>
                  <a:lnTo>
                    <a:pt x="320" y="98"/>
                  </a:lnTo>
                  <a:lnTo>
                    <a:pt x="320" y="98"/>
                  </a:lnTo>
                  <a:lnTo>
                    <a:pt x="316" y="102"/>
                  </a:lnTo>
                  <a:lnTo>
                    <a:pt x="312" y="106"/>
                  </a:lnTo>
                  <a:lnTo>
                    <a:pt x="310" y="112"/>
                  </a:lnTo>
                  <a:lnTo>
                    <a:pt x="308" y="118"/>
                  </a:lnTo>
                  <a:lnTo>
                    <a:pt x="308" y="162"/>
                  </a:lnTo>
                  <a:lnTo>
                    <a:pt x="310" y="160"/>
                  </a:lnTo>
                  <a:lnTo>
                    <a:pt x="310" y="160"/>
                  </a:lnTo>
                  <a:lnTo>
                    <a:pt x="316" y="156"/>
                  </a:lnTo>
                  <a:lnTo>
                    <a:pt x="320" y="154"/>
                  </a:lnTo>
                  <a:lnTo>
                    <a:pt x="320" y="154"/>
                  </a:lnTo>
                  <a:close/>
                  <a:moveTo>
                    <a:pt x="50" y="154"/>
                  </a:moveTo>
                  <a:lnTo>
                    <a:pt x="50" y="154"/>
                  </a:lnTo>
                  <a:lnTo>
                    <a:pt x="58" y="152"/>
                  </a:lnTo>
                  <a:lnTo>
                    <a:pt x="66" y="152"/>
                  </a:lnTo>
                  <a:lnTo>
                    <a:pt x="66" y="94"/>
                  </a:lnTo>
                  <a:lnTo>
                    <a:pt x="66" y="94"/>
                  </a:lnTo>
                  <a:lnTo>
                    <a:pt x="64" y="86"/>
                  </a:lnTo>
                  <a:lnTo>
                    <a:pt x="60" y="80"/>
                  </a:lnTo>
                  <a:lnTo>
                    <a:pt x="52" y="76"/>
                  </a:lnTo>
                  <a:lnTo>
                    <a:pt x="44" y="74"/>
                  </a:lnTo>
                  <a:lnTo>
                    <a:pt x="44" y="74"/>
                  </a:lnTo>
                  <a:lnTo>
                    <a:pt x="38" y="74"/>
                  </a:lnTo>
                  <a:lnTo>
                    <a:pt x="32" y="78"/>
                  </a:lnTo>
                  <a:lnTo>
                    <a:pt x="28" y="82"/>
                  </a:lnTo>
                  <a:lnTo>
                    <a:pt x="26" y="88"/>
                  </a:lnTo>
                  <a:lnTo>
                    <a:pt x="26" y="88"/>
                  </a:lnTo>
                  <a:lnTo>
                    <a:pt x="36" y="90"/>
                  </a:lnTo>
                  <a:lnTo>
                    <a:pt x="44" y="98"/>
                  </a:lnTo>
                  <a:lnTo>
                    <a:pt x="48" y="106"/>
                  </a:lnTo>
                  <a:lnTo>
                    <a:pt x="50" y="118"/>
                  </a:lnTo>
                  <a:lnTo>
                    <a:pt x="50" y="154"/>
                  </a:lnTo>
                  <a:close/>
                  <a:moveTo>
                    <a:pt x="0" y="118"/>
                  </a:moveTo>
                  <a:lnTo>
                    <a:pt x="0" y="200"/>
                  </a:lnTo>
                  <a:lnTo>
                    <a:pt x="0" y="200"/>
                  </a:lnTo>
                  <a:lnTo>
                    <a:pt x="2" y="208"/>
                  </a:lnTo>
                  <a:lnTo>
                    <a:pt x="6" y="214"/>
                  </a:lnTo>
                  <a:lnTo>
                    <a:pt x="92" y="300"/>
                  </a:lnTo>
                  <a:lnTo>
                    <a:pt x="92" y="300"/>
                  </a:lnTo>
                  <a:lnTo>
                    <a:pt x="94" y="304"/>
                  </a:lnTo>
                  <a:lnTo>
                    <a:pt x="94" y="304"/>
                  </a:lnTo>
                  <a:lnTo>
                    <a:pt x="98" y="306"/>
                  </a:lnTo>
                  <a:lnTo>
                    <a:pt x="124" y="332"/>
                  </a:lnTo>
                  <a:lnTo>
                    <a:pt x="124" y="332"/>
                  </a:lnTo>
                  <a:lnTo>
                    <a:pt x="134" y="342"/>
                  </a:lnTo>
                  <a:lnTo>
                    <a:pt x="174" y="304"/>
                  </a:lnTo>
                  <a:lnTo>
                    <a:pt x="174" y="304"/>
                  </a:lnTo>
                  <a:lnTo>
                    <a:pt x="174" y="304"/>
                  </a:lnTo>
                  <a:lnTo>
                    <a:pt x="182" y="294"/>
                  </a:lnTo>
                  <a:lnTo>
                    <a:pt x="186" y="284"/>
                  </a:lnTo>
                  <a:lnTo>
                    <a:pt x="190" y="274"/>
                  </a:lnTo>
                  <a:lnTo>
                    <a:pt x="190" y="264"/>
                  </a:lnTo>
                  <a:lnTo>
                    <a:pt x="190" y="252"/>
                  </a:lnTo>
                  <a:lnTo>
                    <a:pt x="186" y="242"/>
                  </a:lnTo>
                  <a:lnTo>
                    <a:pt x="182" y="232"/>
                  </a:lnTo>
                  <a:lnTo>
                    <a:pt x="174" y="224"/>
                  </a:lnTo>
                  <a:lnTo>
                    <a:pt x="174" y="224"/>
                  </a:lnTo>
                  <a:lnTo>
                    <a:pt x="162" y="214"/>
                  </a:lnTo>
                  <a:lnTo>
                    <a:pt x="148" y="208"/>
                  </a:lnTo>
                  <a:lnTo>
                    <a:pt x="132" y="208"/>
                  </a:lnTo>
                  <a:lnTo>
                    <a:pt x="118" y="210"/>
                  </a:lnTo>
                  <a:lnTo>
                    <a:pt x="78" y="170"/>
                  </a:lnTo>
                  <a:lnTo>
                    <a:pt x="78" y="170"/>
                  </a:lnTo>
                  <a:lnTo>
                    <a:pt x="70" y="166"/>
                  </a:lnTo>
                  <a:lnTo>
                    <a:pt x="64" y="164"/>
                  </a:lnTo>
                  <a:lnTo>
                    <a:pt x="56" y="166"/>
                  </a:lnTo>
                  <a:lnTo>
                    <a:pt x="48" y="170"/>
                  </a:lnTo>
                  <a:lnTo>
                    <a:pt x="48" y="170"/>
                  </a:lnTo>
                  <a:lnTo>
                    <a:pt x="44" y="176"/>
                  </a:lnTo>
                  <a:lnTo>
                    <a:pt x="44" y="184"/>
                  </a:lnTo>
                  <a:lnTo>
                    <a:pt x="44" y="192"/>
                  </a:lnTo>
                  <a:lnTo>
                    <a:pt x="48" y="198"/>
                  </a:lnTo>
                  <a:lnTo>
                    <a:pt x="86" y="234"/>
                  </a:lnTo>
                  <a:lnTo>
                    <a:pt x="86" y="234"/>
                  </a:lnTo>
                  <a:lnTo>
                    <a:pt x="80" y="246"/>
                  </a:lnTo>
                  <a:lnTo>
                    <a:pt x="40" y="206"/>
                  </a:lnTo>
                  <a:lnTo>
                    <a:pt x="40" y="206"/>
                  </a:lnTo>
                  <a:lnTo>
                    <a:pt x="36" y="202"/>
                  </a:lnTo>
                  <a:lnTo>
                    <a:pt x="34" y="196"/>
                  </a:lnTo>
                  <a:lnTo>
                    <a:pt x="32" y="190"/>
                  </a:lnTo>
                  <a:lnTo>
                    <a:pt x="32" y="184"/>
                  </a:lnTo>
                  <a:lnTo>
                    <a:pt x="32" y="184"/>
                  </a:lnTo>
                  <a:lnTo>
                    <a:pt x="32" y="178"/>
                  </a:lnTo>
                  <a:lnTo>
                    <a:pt x="34" y="172"/>
                  </a:lnTo>
                  <a:lnTo>
                    <a:pt x="36" y="166"/>
                  </a:lnTo>
                  <a:lnTo>
                    <a:pt x="40" y="160"/>
                  </a:lnTo>
                  <a:lnTo>
                    <a:pt x="40" y="160"/>
                  </a:lnTo>
                  <a:lnTo>
                    <a:pt x="40" y="160"/>
                  </a:lnTo>
                  <a:lnTo>
                    <a:pt x="40" y="118"/>
                  </a:lnTo>
                  <a:lnTo>
                    <a:pt x="40" y="118"/>
                  </a:lnTo>
                  <a:lnTo>
                    <a:pt x="40" y="110"/>
                  </a:lnTo>
                  <a:lnTo>
                    <a:pt x="34" y="102"/>
                  </a:lnTo>
                  <a:lnTo>
                    <a:pt x="28" y="98"/>
                  </a:lnTo>
                  <a:lnTo>
                    <a:pt x="20" y="96"/>
                  </a:lnTo>
                  <a:lnTo>
                    <a:pt x="20" y="96"/>
                  </a:lnTo>
                  <a:lnTo>
                    <a:pt x="12" y="98"/>
                  </a:lnTo>
                  <a:lnTo>
                    <a:pt x="6" y="102"/>
                  </a:lnTo>
                  <a:lnTo>
                    <a:pt x="2" y="110"/>
                  </a:lnTo>
                  <a:lnTo>
                    <a:pt x="0" y="118"/>
                  </a:lnTo>
                  <a:lnTo>
                    <a:pt x="0" y="118"/>
                  </a:lnTo>
                  <a:close/>
                  <a:moveTo>
                    <a:pt x="86" y="160"/>
                  </a:moveTo>
                  <a:lnTo>
                    <a:pt x="88" y="162"/>
                  </a:lnTo>
                  <a:lnTo>
                    <a:pt x="88" y="118"/>
                  </a:lnTo>
                  <a:lnTo>
                    <a:pt x="88" y="118"/>
                  </a:lnTo>
                  <a:lnTo>
                    <a:pt x="86" y="112"/>
                  </a:lnTo>
                  <a:lnTo>
                    <a:pt x="84" y="106"/>
                  </a:lnTo>
                  <a:lnTo>
                    <a:pt x="80" y="102"/>
                  </a:lnTo>
                  <a:lnTo>
                    <a:pt x="76" y="98"/>
                  </a:lnTo>
                  <a:lnTo>
                    <a:pt x="76" y="154"/>
                  </a:lnTo>
                  <a:lnTo>
                    <a:pt x="76" y="154"/>
                  </a:lnTo>
                  <a:lnTo>
                    <a:pt x="80" y="156"/>
                  </a:lnTo>
                  <a:lnTo>
                    <a:pt x="86" y="160"/>
                  </a:lnTo>
                  <a:lnTo>
                    <a:pt x="86" y="16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46" name="Rectangle 45"/>
            <p:cNvSpPr/>
            <p:nvPr/>
          </p:nvSpPr>
          <p:spPr>
            <a:xfrm>
              <a:off x="192964" y="5261340"/>
              <a:ext cx="2351989" cy="1026810"/>
            </a:xfrm>
            <a:prstGeom prst="rect">
              <a:avLst/>
            </a:prstGeom>
          </p:spPr>
          <p:txBody>
            <a:bodyPr wrap="square" lIns="36000" tIns="36000" rIns="36000" bIns="36000">
              <a:spAutoFit/>
            </a:bodyPr>
            <a:lstStyle/>
            <a:p>
              <a:pPr algn="ctr"/>
              <a:r>
                <a:rPr lang="en-AU" sz="1400" b="1" dirty="0"/>
                <a:t>Donor Network</a:t>
              </a:r>
            </a:p>
            <a:p>
              <a:pPr algn="ctr"/>
              <a:r>
                <a:rPr lang="en-AU" sz="1200" i="1" dirty="0"/>
                <a:t>Donors working together to better align, mobilise and track the resources needed to support countries in scaling up nutrition</a:t>
              </a:r>
            </a:p>
          </p:txBody>
        </p:sp>
      </p:grpSp>
      <p:grpSp>
        <p:nvGrpSpPr>
          <p:cNvPr id="10" name="Group 9"/>
          <p:cNvGrpSpPr/>
          <p:nvPr/>
        </p:nvGrpSpPr>
        <p:grpSpPr>
          <a:xfrm>
            <a:off x="6763376" y="4805038"/>
            <a:ext cx="1986924" cy="1443480"/>
            <a:chOff x="6763376" y="4872090"/>
            <a:chExt cx="1986924" cy="1443480"/>
          </a:xfrm>
        </p:grpSpPr>
        <p:sp>
          <p:nvSpPr>
            <p:cNvPr id="43" name="Rectangle 42"/>
            <p:cNvSpPr/>
            <p:nvPr/>
          </p:nvSpPr>
          <p:spPr>
            <a:xfrm>
              <a:off x="6763376" y="5257982"/>
              <a:ext cx="1986924" cy="1057588"/>
            </a:xfrm>
            <a:prstGeom prst="rect">
              <a:avLst/>
            </a:prstGeom>
          </p:spPr>
          <p:txBody>
            <a:bodyPr wrap="square" lIns="36000" tIns="36000" rIns="36000" bIns="36000">
              <a:spAutoFit/>
            </a:bodyPr>
            <a:lstStyle/>
            <a:p>
              <a:pPr algn="ctr"/>
              <a:r>
                <a:rPr lang="en-AU" sz="1400" b="1" dirty="0"/>
                <a:t>Academic &amp; Research Network</a:t>
              </a:r>
            </a:p>
            <a:p>
              <a:pPr algn="ctr"/>
              <a:r>
                <a:rPr lang="en-AU" sz="1200" i="1" dirty="0"/>
                <a:t>Academics and researchers working together to build the nutrition knowledge base</a:t>
              </a:r>
            </a:p>
          </p:txBody>
        </p:sp>
        <p:sp>
          <p:nvSpPr>
            <p:cNvPr id="48" name="Freeform 4926"/>
            <p:cNvSpPr>
              <a:spLocks noEditPoints="1"/>
            </p:cNvSpPr>
            <p:nvPr/>
          </p:nvSpPr>
          <p:spPr bwMode="auto">
            <a:xfrm>
              <a:off x="7475645" y="4872090"/>
              <a:ext cx="562385" cy="385892"/>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AU" sz="1400" dirty="0"/>
            </a:p>
          </p:txBody>
        </p:sp>
      </p:grpSp>
      <p:sp>
        <p:nvSpPr>
          <p:cNvPr id="49" name="Rectangle 48"/>
          <p:cNvSpPr/>
          <p:nvPr/>
        </p:nvSpPr>
        <p:spPr>
          <a:xfrm>
            <a:off x="323615" y="4319584"/>
            <a:ext cx="4342962" cy="311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600" b="1" dirty="0">
                <a:solidFill>
                  <a:schemeClr val="tx1"/>
                </a:solidFill>
              </a:rPr>
              <a:t>The other 4 SUN Networks are:</a:t>
            </a:r>
          </a:p>
        </p:txBody>
      </p:sp>
      <p:sp>
        <p:nvSpPr>
          <p:cNvPr id="21"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1. Background &amp; Overview</a:t>
            </a:r>
          </a:p>
        </p:txBody>
      </p:sp>
      <p:cxnSp>
        <p:nvCxnSpPr>
          <p:cNvPr id="22"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617444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90339" y="5533077"/>
            <a:ext cx="4444063" cy="1234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AU" sz="900" dirty="0">
                <a:solidFill>
                  <a:schemeClr val="tx1"/>
                </a:solidFill>
              </a:rPr>
              <a:t>One of the main causes of under nutrition in young children is poor infant and young child feeding practices that do not incorporate the requisite nutrients at the various stages of an individual’s development, from the time of conception, through infancy and childhood (the First 1000 Most Critical Days)</a:t>
            </a:r>
          </a:p>
          <a:p>
            <a:pPr marL="171450" indent="-171450">
              <a:buFont typeface="Arial" panose="020B0604020202020204" pitchFamily="34" charset="0"/>
              <a:buChar char="•"/>
            </a:pPr>
            <a:r>
              <a:rPr lang="en-AU" sz="900" dirty="0">
                <a:solidFill>
                  <a:schemeClr val="tx1"/>
                </a:solidFill>
              </a:rPr>
              <a:t>A significant portion of Tanzania’s population either does not have consistent access to the affordable nutritious products needed to foster proper nutrition and development, nor does it possess a knowledge of what serves as a nutritious, well balanced diet</a:t>
            </a:r>
          </a:p>
        </p:txBody>
      </p:sp>
      <p:cxnSp>
        <p:nvCxnSpPr>
          <p:cNvPr id="14"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7" name="Title 11"/>
          <p:cNvSpPr txBox="1">
            <a:spLocks/>
          </p:cNvSpPr>
          <p:nvPr/>
        </p:nvSpPr>
        <p:spPr>
          <a:xfrm>
            <a:off x="378943" y="561535"/>
            <a:ext cx="8555459" cy="4695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Context: The nutrition problem in Tanzania</a:t>
            </a:r>
          </a:p>
          <a:p>
            <a:pPr algn="l">
              <a:lnSpc>
                <a:spcPct val="100000"/>
              </a:lnSpc>
            </a:pPr>
            <a:r>
              <a:rPr lang="en-AU" sz="1800" dirty="0">
                <a:latin typeface="Georgia" panose="02040502050405020303" pitchFamily="18" charset="0"/>
              </a:rPr>
              <a:t>An snapshot of the nutrition issue facing Tanzania:</a:t>
            </a:r>
          </a:p>
        </p:txBody>
      </p:sp>
      <p:sp>
        <p:nvSpPr>
          <p:cNvPr id="9" name="Rectangle 8"/>
          <p:cNvSpPr/>
          <p:nvPr/>
        </p:nvSpPr>
        <p:spPr>
          <a:xfrm>
            <a:off x="4398786" y="2357669"/>
            <a:ext cx="4465763" cy="1612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AU" sz="1200" dirty="0">
                <a:solidFill>
                  <a:schemeClr val="tx1"/>
                </a:solidFill>
              </a:rPr>
              <a:t>Furthermore, stunting rates are inversely associated with mother’s educational attainment. </a:t>
            </a:r>
          </a:p>
          <a:p>
            <a:pPr marL="171450" indent="-171450">
              <a:buFont typeface="Arial" panose="020B0604020202020204" pitchFamily="34" charset="0"/>
              <a:buChar char="•"/>
            </a:pPr>
            <a:r>
              <a:rPr lang="en-AU" sz="1200" dirty="0">
                <a:solidFill>
                  <a:schemeClr val="tx1"/>
                </a:solidFill>
              </a:rPr>
              <a:t>This, combined with the worsening issue of obesity, will place excess pressure on the already limited healthcare system</a:t>
            </a:r>
          </a:p>
        </p:txBody>
      </p:sp>
      <p:pic>
        <p:nvPicPr>
          <p:cNvPr id="1026" name="Picture 2" descr="https://maxcdn.icons8.com/wp-content/uploads/2014/10/childr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552" y="1316725"/>
            <a:ext cx="624569" cy="624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1.iconfinder.com/data/icons/simple-arrow/512/arrow_22-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5" y="2361246"/>
            <a:ext cx="1128100" cy="11281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34356" y="1207000"/>
            <a:ext cx="1931036"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5400" b="1" dirty="0">
                <a:solidFill>
                  <a:schemeClr val="accent1">
                    <a:lumMod val="50000"/>
                  </a:schemeClr>
                </a:solidFill>
              </a:rPr>
              <a:t>42</a:t>
            </a:r>
            <a:r>
              <a:rPr lang="en-AU" sz="5400" dirty="0">
                <a:solidFill>
                  <a:schemeClr val="accent1">
                    <a:lumMod val="50000"/>
                  </a:schemeClr>
                </a:solidFill>
              </a:rPr>
              <a:t>%</a:t>
            </a:r>
          </a:p>
        </p:txBody>
      </p:sp>
      <p:pic>
        <p:nvPicPr>
          <p:cNvPr id="1030" name="Picture 6" descr="https://image.freepik.com/free-icon/person-walking_318-292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226" y="1379156"/>
            <a:ext cx="412539" cy="412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freepik.com/free-icon/shape-of-a-girl-in-dress-walking_318-292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235488" y="1411803"/>
            <a:ext cx="464769" cy="4549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xrepo.com/static/icon-sets/ionicons/png32/512/000000/female-512-0000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9715" y="2456786"/>
            <a:ext cx="763341" cy="76334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516027" y="3181476"/>
            <a:ext cx="1760823" cy="109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8000" b="1" dirty="0">
                <a:solidFill>
                  <a:schemeClr val="accent1">
                    <a:lumMod val="50000"/>
                  </a:schemeClr>
                </a:solidFill>
              </a:rPr>
              <a:t>?</a:t>
            </a:r>
          </a:p>
        </p:txBody>
      </p:sp>
      <p:sp>
        <p:nvSpPr>
          <p:cNvPr id="18" name="Rectangle 17"/>
          <p:cNvSpPr/>
          <p:nvPr/>
        </p:nvSpPr>
        <p:spPr>
          <a:xfrm>
            <a:off x="638745" y="1876040"/>
            <a:ext cx="3178152"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600" dirty="0">
                <a:solidFill>
                  <a:schemeClr val="tx1"/>
                </a:solidFill>
              </a:rPr>
              <a:t>stunting in children &lt;5</a:t>
            </a:r>
          </a:p>
        </p:txBody>
      </p:sp>
      <p:sp>
        <p:nvSpPr>
          <p:cNvPr id="19" name="Rectangle 18"/>
          <p:cNvSpPr/>
          <p:nvPr/>
        </p:nvSpPr>
        <p:spPr>
          <a:xfrm>
            <a:off x="3671111" y="1231232"/>
            <a:ext cx="642816" cy="386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2000" dirty="0">
                <a:solidFill>
                  <a:schemeClr val="accent1">
                    <a:lumMod val="50000"/>
                  </a:schemeClr>
                </a:solidFill>
              </a:rPr>
              <a:t>46%</a:t>
            </a:r>
          </a:p>
        </p:txBody>
      </p:sp>
      <p:sp>
        <p:nvSpPr>
          <p:cNvPr id="20" name="Rectangle 19"/>
          <p:cNvSpPr/>
          <p:nvPr/>
        </p:nvSpPr>
        <p:spPr>
          <a:xfrm>
            <a:off x="4486887" y="1574606"/>
            <a:ext cx="897590" cy="574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2000" dirty="0">
                <a:solidFill>
                  <a:schemeClr val="accent1">
                    <a:lumMod val="50000"/>
                  </a:schemeClr>
                </a:solidFill>
              </a:rPr>
              <a:t>39%</a:t>
            </a:r>
          </a:p>
        </p:txBody>
      </p:sp>
      <p:sp>
        <p:nvSpPr>
          <p:cNvPr id="22" name="Rectangle 21"/>
          <p:cNvSpPr/>
          <p:nvPr/>
        </p:nvSpPr>
        <p:spPr>
          <a:xfrm>
            <a:off x="3310028" y="1878023"/>
            <a:ext cx="2198625" cy="402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600" dirty="0">
                <a:solidFill>
                  <a:schemeClr val="tx1"/>
                </a:solidFill>
              </a:rPr>
              <a:t>… among boys vs girls</a:t>
            </a:r>
          </a:p>
        </p:txBody>
      </p:sp>
      <p:pic>
        <p:nvPicPr>
          <p:cNvPr id="23" name="Picture 4" descr="http://png-1.findicons.com/files/icons/2711/free_icons_for_windows8_metro/512/tract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2435" y="1296655"/>
            <a:ext cx="584681" cy="584681"/>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4949"/>
          <p:cNvSpPr>
            <a:spLocks noEditPoints="1"/>
          </p:cNvSpPr>
          <p:nvPr/>
        </p:nvSpPr>
        <p:spPr bwMode="auto">
          <a:xfrm>
            <a:off x="7258277" y="1296042"/>
            <a:ext cx="476635" cy="505523"/>
          </a:xfrm>
          <a:custGeom>
            <a:avLst/>
            <a:gdLst>
              <a:gd name="T0" fmla="*/ 128 w 330"/>
              <a:gd name="T1" fmla="*/ 144 h 350"/>
              <a:gd name="T2" fmla="*/ 116 w 330"/>
              <a:gd name="T3" fmla="*/ 138 h 350"/>
              <a:gd name="T4" fmla="*/ 126 w 330"/>
              <a:gd name="T5" fmla="*/ 90 h 350"/>
              <a:gd name="T6" fmla="*/ 188 w 330"/>
              <a:gd name="T7" fmla="*/ 52 h 350"/>
              <a:gd name="T8" fmla="*/ 210 w 330"/>
              <a:gd name="T9" fmla="*/ 14 h 350"/>
              <a:gd name="T10" fmla="*/ 250 w 330"/>
              <a:gd name="T11" fmla="*/ 0 h 350"/>
              <a:gd name="T12" fmla="*/ 260 w 330"/>
              <a:gd name="T13" fmla="*/ 10 h 350"/>
              <a:gd name="T14" fmla="*/ 250 w 330"/>
              <a:gd name="T15" fmla="*/ 20 h 350"/>
              <a:gd name="T16" fmla="*/ 214 w 330"/>
              <a:gd name="T17" fmla="*/ 38 h 350"/>
              <a:gd name="T18" fmla="*/ 206 w 330"/>
              <a:gd name="T19" fmla="*/ 66 h 350"/>
              <a:gd name="T20" fmla="*/ 198 w 330"/>
              <a:gd name="T21" fmla="*/ 72 h 350"/>
              <a:gd name="T22" fmla="*/ 172 w 330"/>
              <a:gd name="T23" fmla="*/ 76 h 350"/>
              <a:gd name="T24" fmla="*/ 136 w 330"/>
              <a:gd name="T25" fmla="*/ 122 h 350"/>
              <a:gd name="T26" fmla="*/ 124 w 330"/>
              <a:gd name="T27" fmla="*/ 6 h 350"/>
              <a:gd name="T28" fmla="*/ 100 w 330"/>
              <a:gd name="T29" fmla="*/ 0 h 350"/>
              <a:gd name="T30" fmla="*/ 46 w 330"/>
              <a:gd name="T31" fmla="*/ 44 h 350"/>
              <a:gd name="T32" fmla="*/ 44 w 330"/>
              <a:gd name="T33" fmla="*/ 80 h 350"/>
              <a:gd name="T34" fmla="*/ 58 w 330"/>
              <a:gd name="T35" fmla="*/ 80 h 350"/>
              <a:gd name="T36" fmla="*/ 64 w 330"/>
              <a:gd name="T37" fmla="*/ 52 h 350"/>
              <a:gd name="T38" fmla="*/ 104 w 330"/>
              <a:gd name="T39" fmla="*/ 20 h 350"/>
              <a:gd name="T40" fmla="*/ 124 w 330"/>
              <a:gd name="T41" fmla="*/ 14 h 350"/>
              <a:gd name="T42" fmla="*/ 246 w 330"/>
              <a:gd name="T43" fmla="*/ 34 h 350"/>
              <a:gd name="T44" fmla="*/ 238 w 330"/>
              <a:gd name="T45" fmla="*/ 54 h 350"/>
              <a:gd name="T46" fmla="*/ 208 w 330"/>
              <a:gd name="T47" fmla="*/ 92 h 350"/>
              <a:gd name="T48" fmla="*/ 180 w 330"/>
              <a:gd name="T49" fmla="*/ 98 h 350"/>
              <a:gd name="T50" fmla="*/ 172 w 330"/>
              <a:gd name="T51" fmla="*/ 118 h 350"/>
              <a:gd name="T52" fmla="*/ 150 w 330"/>
              <a:gd name="T53" fmla="*/ 128 h 350"/>
              <a:gd name="T54" fmla="*/ 150 w 330"/>
              <a:gd name="T55" fmla="*/ 142 h 350"/>
              <a:gd name="T56" fmla="*/ 182 w 330"/>
              <a:gd name="T57" fmla="*/ 136 h 350"/>
              <a:gd name="T58" fmla="*/ 222 w 330"/>
              <a:gd name="T59" fmla="*/ 106 h 350"/>
              <a:gd name="T60" fmla="*/ 258 w 330"/>
              <a:gd name="T61" fmla="*/ 56 h 350"/>
              <a:gd name="T62" fmla="*/ 254 w 330"/>
              <a:gd name="T63" fmla="*/ 34 h 350"/>
              <a:gd name="T64" fmla="*/ 158 w 330"/>
              <a:gd name="T65" fmla="*/ 6 h 350"/>
              <a:gd name="T66" fmla="*/ 144 w 330"/>
              <a:gd name="T67" fmla="*/ 0 h 350"/>
              <a:gd name="T68" fmla="*/ 138 w 330"/>
              <a:gd name="T69" fmla="*/ 16 h 350"/>
              <a:gd name="T70" fmla="*/ 124 w 330"/>
              <a:gd name="T71" fmla="*/ 36 h 350"/>
              <a:gd name="T72" fmla="*/ 106 w 330"/>
              <a:gd name="T73" fmla="*/ 42 h 350"/>
              <a:gd name="T74" fmla="*/ 96 w 330"/>
              <a:gd name="T75" fmla="*/ 52 h 350"/>
              <a:gd name="T76" fmla="*/ 106 w 330"/>
              <a:gd name="T77" fmla="*/ 62 h 350"/>
              <a:gd name="T78" fmla="*/ 136 w 330"/>
              <a:gd name="T79" fmla="*/ 52 h 350"/>
              <a:gd name="T80" fmla="*/ 158 w 330"/>
              <a:gd name="T81" fmla="*/ 20 h 350"/>
              <a:gd name="T82" fmla="*/ 242 w 330"/>
              <a:gd name="T83" fmla="*/ 258 h 350"/>
              <a:gd name="T84" fmla="*/ 128 w 330"/>
              <a:gd name="T85" fmla="*/ 252 h 350"/>
              <a:gd name="T86" fmla="*/ 138 w 330"/>
              <a:gd name="T87" fmla="*/ 164 h 350"/>
              <a:gd name="T88" fmla="*/ 114 w 330"/>
              <a:gd name="T89" fmla="*/ 162 h 350"/>
              <a:gd name="T90" fmla="*/ 82 w 330"/>
              <a:gd name="T91" fmla="*/ 258 h 350"/>
              <a:gd name="T92" fmla="*/ 60 w 330"/>
              <a:gd name="T93" fmla="*/ 102 h 350"/>
              <a:gd name="T94" fmla="*/ 38 w 330"/>
              <a:gd name="T95" fmla="*/ 104 h 350"/>
              <a:gd name="T96" fmla="*/ 10 w 330"/>
              <a:gd name="T97" fmla="*/ 258 h 350"/>
              <a:gd name="T98" fmla="*/ 0 w 330"/>
              <a:gd name="T99" fmla="*/ 340 h 350"/>
              <a:gd name="T100" fmla="*/ 10 w 330"/>
              <a:gd name="T101" fmla="*/ 350 h 350"/>
              <a:gd name="T102" fmla="*/ 330 w 330"/>
              <a:gd name="T103" fmla="*/ 344 h 350"/>
              <a:gd name="T104" fmla="*/ 330 w 330"/>
              <a:gd name="T105" fmla="*/ 268 h 350"/>
              <a:gd name="T106" fmla="*/ 76 w 330"/>
              <a:gd name="T107" fmla="*/ 314 h 350"/>
              <a:gd name="T108" fmla="*/ 154 w 330"/>
              <a:gd name="T109" fmla="*/ 314 h 350"/>
              <a:gd name="T110" fmla="*/ 232 w 330"/>
              <a:gd name="T111" fmla="*/ 314 h 350"/>
              <a:gd name="T112" fmla="*/ 308 w 330"/>
              <a:gd name="T113" fmla="*/ 3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350">
                <a:moveTo>
                  <a:pt x="134" y="134"/>
                </a:moveTo>
                <a:lnTo>
                  <a:pt x="134" y="134"/>
                </a:lnTo>
                <a:lnTo>
                  <a:pt x="134" y="138"/>
                </a:lnTo>
                <a:lnTo>
                  <a:pt x="132" y="142"/>
                </a:lnTo>
                <a:lnTo>
                  <a:pt x="128" y="144"/>
                </a:lnTo>
                <a:lnTo>
                  <a:pt x="124" y="144"/>
                </a:lnTo>
                <a:lnTo>
                  <a:pt x="124" y="144"/>
                </a:lnTo>
                <a:lnTo>
                  <a:pt x="120" y="144"/>
                </a:lnTo>
                <a:lnTo>
                  <a:pt x="118" y="142"/>
                </a:lnTo>
                <a:lnTo>
                  <a:pt x="116" y="138"/>
                </a:lnTo>
                <a:lnTo>
                  <a:pt x="114" y="134"/>
                </a:lnTo>
                <a:lnTo>
                  <a:pt x="114" y="134"/>
                </a:lnTo>
                <a:lnTo>
                  <a:pt x="116" y="118"/>
                </a:lnTo>
                <a:lnTo>
                  <a:pt x="120" y="104"/>
                </a:lnTo>
                <a:lnTo>
                  <a:pt x="126" y="90"/>
                </a:lnTo>
                <a:lnTo>
                  <a:pt x="136" y="78"/>
                </a:lnTo>
                <a:lnTo>
                  <a:pt x="146" y="68"/>
                </a:lnTo>
                <a:lnTo>
                  <a:pt x="160" y="60"/>
                </a:lnTo>
                <a:lnTo>
                  <a:pt x="174" y="56"/>
                </a:lnTo>
                <a:lnTo>
                  <a:pt x="188" y="52"/>
                </a:lnTo>
                <a:lnTo>
                  <a:pt x="188" y="52"/>
                </a:lnTo>
                <a:lnTo>
                  <a:pt x="192" y="42"/>
                </a:lnTo>
                <a:lnTo>
                  <a:pt x="196" y="32"/>
                </a:lnTo>
                <a:lnTo>
                  <a:pt x="202" y="22"/>
                </a:lnTo>
                <a:lnTo>
                  <a:pt x="210" y="14"/>
                </a:lnTo>
                <a:lnTo>
                  <a:pt x="218" y="8"/>
                </a:lnTo>
                <a:lnTo>
                  <a:pt x="228" y="4"/>
                </a:lnTo>
                <a:lnTo>
                  <a:pt x="238" y="0"/>
                </a:lnTo>
                <a:lnTo>
                  <a:pt x="250" y="0"/>
                </a:lnTo>
                <a:lnTo>
                  <a:pt x="250" y="0"/>
                </a:lnTo>
                <a:lnTo>
                  <a:pt x="254" y="0"/>
                </a:lnTo>
                <a:lnTo>
                  <a:pt x="258" y="2"/>
                </a:lnTo>
                <a:lnTo>
                  <a:pt x="260" y="6"/>
                </a:lnTo>
                <a:lnTo>
                  <a:pt x="260" y="10"/>
                </a:lnTo>
                <a:lnTo>
                  <a:pt x="260" y="10"/>
                </a:lnTo>
                <a:lnTo>
                  <a:pt x="260" y="14"/>
                </a:lnTo>
                <a:lnTo>
                  <a:pt x="258" y="16"/>
                </a:lnTo>
                <a:lnTo>
                  <a:pt x="254" y="18"/>
                </a:lnTo>
                <a:lnTo>
                  <a:pt x="250" y="20"/>
                </a:lnTo>
                <a:lnTo>
                  <a:pt x="250" y="20"/>
                </a:lnTo>
                <a:lnTo>
                  <a:pt x="242" y="20"/>
                </a:lnTo>
                <a:lnTo>
                  <a:pt x="234" y="22"/>
                </a:lnTo>
                <a:lnTo>
                  <a:pt x="226" y="26"/>
                </a:lnTo>
                <a:lnTo>
                  <a:pt x="220" y="32"/>
                </a:lnTo>
                <a:lnTo>
                  <a:pt x="214" y="38"/>
                </a:lnTo>
                <a:lnTo>
                  <a:pt x="212" y="46"/>
                </a:lnTo>
                <a:lnTo>
                  <a:pt x="208" y="52"/>
                </a:lnTo>
                <a:lnTo>
                  <a:pt x="208" y="62"/>
                </a:lnTo>
                <a:lnTo>
                  <a:pt x="208" y="62"/>
                </a:lnTo>
                <a:lnTo>
                  <a:pt x="206" y="66"/>
                </a:lnTo>
                <a:lnTo>
                  <a:pt x="204" y="68"/>
                </a:lnTo>
                <a:lnTo>
                  <a:pt x="202" y="70"/>
                </a:lnTo>
                <a:lnTo>
                  <a:pt x="198" y="72"/>
                </a:lnTo>
                <a:lnTo>
                  <a:pt x="198" y="72"/>
                </a:lnTo>
                <a:lnTo>
                  <a:pt x="198" y="72"/>
                </a:lnTo>
                <a:lnTo>
                  <a:pt x="198" y="72"/>
                </a:lnTo>
                <a:lnTo>
                  <a:pt x="198" y="72"/>
                </a:lnTo>
                <a:lnTo>
                  <a:pt x="198" y="72"/>
                </a:lnTo>
                <a:lnTo>
                  <a:pt x="184" y="72"/>
                </a:lnTo>
                <a:lnTo>
                  <a:pt x="172" y="76"/>
                </a:lnTo>
                <a:lnTo>
                  <a:pt x="162" y="82"/>
                </a:lnTo>
                <a:lnTo>
                  <a:pt x="152" y="90"/>
                </a:lnTo>
                <a:lnTo>
                  <a:pt x="146" y="100"/>
                </a:lnTo>
                <a:lnTo>
                  <a:pt x="140" y="110"/>
                </a:lnTo>
                <a:lnTo>
                  <a:pt x="136" y="122"/>
                </a:lnTo>
                <a:lnTo>
                  <a:pt x="134" y="134"/>
                </a:lnTo>
                <a:lnTo>
                  <a:pt x="134" y="134"/>
                </a:lnTo>
                <a:close/>
                <a:moveTo>
                  <a:pt x="124" y="10"/>
                </a:moveTo>
                <a:lnTo>
                  <a:pt x="124" y="10"/>
                </a:lnTo>
                <a:lnTo>
                  <a:pt x="124" y="6"/>
                </a:lnTo>
                <a:lnTo>
                  <a:pt x="122" y="2"/>
                </a:lnTo>
                <a:lnTo>
                  <a:pt x="118" y="0"/>
                </a:lnTo>
                <a:lnTo>
                  <a:pt x="114" y="0"/>
                </a:lnTo>
                <a:lnTo>
                  <a:pt x="114" y="0"/>
                </a:lnTo>
                <a:lnTo>
                  <a:pt x="100" y="0"/>
                </a:lnTo>
                <a:lnTo>
                  <a:pt x="86" y="6"/>
                </a:lnTo>
                <a:lnTo>
                  <a:pt x="72" y="12"/>
                </a:lnTo>
                <a:lnTo>
                  <a:pt x="62" y="20"/>
                </a:lnTo>
                <a:lnTo>
                  <a:pt x="52" y="32"/>
                </a:lnTo>
                <a:lnTo>
                  <a:pt x="46" y="44"/>
                </a:lnTo>
                <a:lnTo>
                  <a:pt x="42" y="58"/>
                </a:lnTo>
                <a:lnTo>
                  <a:pt x="40" y="74"/>
                </a:lnTo>
                <a:lnTo>
                  <a:pt x="40" y="74"/>
                </a:lnTo>
                <a:lnTo>
                  <a:pt x="40" y="78"/>
                </a:lnTo>
                <a:lnTo>
                  <a:pt x="44" y="80"/>
                </a:lnTo>
                <a:lnTo>
                  <a:pt x="46" y="82"/>
                </a:lnTo>
                <a:lnTo>
                  <a:pt x="50" y="84"/>
                </a:lnTo>
                <a:lnTo>
                  <a:pt x="50" y="84"/>
                </a:lnTo>
                <a:lnTo>
                  <a:pt x="54" y="82"/>
                </a:lnTo>
                <a:lnTo>
                  <a:pt x="58" y="80"/>
                </a:lnTo>
                <a:lnTo>
                  <a:pt x="60" y="78"/>
                </a:lnTo>
                <a:lnTo>
                  <a:pt x="60" y="74"/>
                </a:lnTo>
                <a:lnTo>
                  <a:pt x="60" y="74"/>
                </a:lnTo>
                <a:lnTo>
                  <a:pt x="62" y="62"/>
                </a:lnTo>
                <a:lnTo>
                  <a:pt x="64" y="52"/>
                </a:lnTo>
                <a:lnTo>
                  <a:pt x="70" y="44"/>
                </a:lnTo>
                <a:lnTo>
                  <a:pt x="76" y="36"/>
                </a:lnTo>
                <a:lnTo>
                  <a:pt x="84" y="28"/>
                </a:lnTo>
                <a:lnTo>
                  <a:pt x="94" y="24"/>
                </a:lnTo>
                <a:lnTo>
                  <a:pt x="104" y="20"/>
                </a:lnTo>
                <a:lnTo>
                  <a:pt x="114" y="20"/>
                </a:lnTo>
                <a:lnTo>
                  <a:pt x="114" y="20"/>
                </a:lnTo>
                <a:lnTo>
                  <a:pt x="118" y="18"/>
                </a:lnTo>
                <a:lnTo>
                  <a:pt x="122" y="16"/>
                </a:lnTo>
                <a:lnTo>
                  <a:pt x="124" y="14"/>
                </a:lnTo>
                <a:lnTo>
                  <a:pt x="124" y="10"/>
                </a:lnTo>
                <a:lnTo>
                  <a:pt x="124" y="10"/>
                </a:lnTo>
                <a:close/>
                <a:moveTo>
                  <a:pt x="250" y="32"/>
                </a:moveTo>
                <a:lnTo>
                  <a:pt x="250" y="32"/>
                </a:lnTo>
                <a:lnTo>
                  <a:pt x="246" y="34"/>
                </a:lnTo>
                <a:lnTo>
                  <a:pt x="242" y="36"/>
                </a:lnTo>
                <a:lnTo>
                  <a:pt x="240" y="38"/>
                </a:lnTo>
                <a:lnTo>
                  <a:pt x="240" y="42"/>
                </a:lnTo>
                <a:lnTo>
                  <a:pt x="240" y="42"/>
                </a:lnTo>
                <a:lnTo>
                  <a:pt x="238" y="54"/>
                </a:lnTo>
                <a:lnTo>
                  <a:pt x="236" y="62"/>
                </a:lnTo>
                <a:lnTo>
                  <a:pt x="230" y="72"/>
                </a:lnTo>
                <a:lnTo>
                  <a:pt x="224" y="80"/>
                </a:lnTo>
                <a:lnTo>
                  <a:pt x="216" y="86"/>
                </a:lnTo>
                <a:lnTo>
                  <a:pt x="208" y="92"/>
                </a:lnTo>
                <a:lnTo>
                  <a:pt x="198" y="94"/>
                </a:lnTo>
                <a:lnTo>
                  <a:pt x="188" y="96"/>
                </a:lnTo>
                <a:lnTo>
                  <a:pt x="188" y="96"/>
                </a:lnTo>
                <a:lnTo>
                  <a:pt x="184" y="96"/>
                </a:lnTo>
                <a:lnTo>
                  <a:pt x="180" y="98"/>
                </a:lnTo>
                <a:lnTo>
                  <a:pt x="178" y="102"/>
                </a:lnTo>
                <a:lnTo>
                  <a:pt x="178" y="106"/>
                </a:lnTo>
                <a:lnTo>
                  <a:pt x="178" y="106"/>
                </a:lnTo>
                <a:lnTo>
                  <a:pt x="176" y="112"/>
                </a:lnTo>
                <a:lnTo>
                  <a:pt x="172" y="118"/>
                </a:lnTo>
                <a:lnTo>
                  <a:pt x="166" y="124"/>
                </a:lnTo>
                <a:lnTo>
                  <a:pt x="158" y="124"/>
                </a:lnTo>
                <a:lnTo>
                  <a:pt x="158" y="124"/>
                </a:lnTo>
                <a:lnTo>
                  <a:pt x="154" y="126"/>
                </a:lnTo>
                <a:lnTo>
                  <a:pt x="150" y="128"/>
                </a:lnTo>
                <a:lnTo>
                  <a:pt x="148" y="130"/>
                </a:lnTo>
                <a:lnTo>
                  <a:pt x="148" y="134"/>
                </a:lnTo>
                <a:lnTo>
                  <a:pt x="148" y="134"/>
                </a:lnTo>
                <a:lnTo>
                  <a:pt x="148" y="138"/>
                </a:lnTo>
                <a:lnTo>
                  <a:pt x="150" y="142"/>
                </a:lnTo>
                <a:lnTo>
                  <a:pt x="154" y="144"/>
                </a:lnTo>
                <a:lnTo>
                  <a:pt x="158" y="144"/>
                </a:lnTo>
                <a:lnTo>
                  <a:pt x="158" y="144"/>
                </a:lnTo>
                <a:lnTo>
                  <a:pt x="170" y="142"/>
                </a:lnTo>
                <a:lnTo>
                  <a:pt x="182" y="136"/>
                </a:lnTo>
                <a:lnTo>
                  <a:pt x="190" y="126"/>
                </a:lnTo>
                <a:lnTo>
                  <a:pt x="196" y="114"/>
                </a:lnTo>
                <a:lnTo>
                  <a:pt x="196" y="114"/>
                </a:lnTo>
                <a:lnTo>
                  <a:pt x="208" y="112"/>
                </a:lnTo>
                <a:lnTo>
                  <a:pt x="222" y="106"/>
                </a:lnTo>
                <a:lnTo>
                  <a:pt x="232" y="100"/>
                </a:lnTo>
                <a:lnTo>
                  <a:pt x="242" y="90"/>
                </a:lnTo>
                <a:lnTo>
                  <a:pt x="250" y="80"/>
                </a:lnTo>
                <a:lnTo>
                  <a:pt x="256" y="68"/>
                </a:lnTo>
                <a:lnTo>
                  <a:pt x="258" y="56"/>
                </a:lnTo>
                <a:lnTo>
                  <a:pt x="260" y="42"/>
                </a:lnTo>
                <a:lnTo>
                  <a:pt x="260" y="42"/>
                </a:lnTo>
                <a:lnTo>
                  <a:pt x="260" y="38"/>
                </a:lnTo>
                <a:lnTo>
                  <a:pt x="258" y="36"/>
                </a:lnTo>
                <a:lnTo>
                  <a:pt x="254" y="34"/>
                </a:lnTo>
                <a:lnTo>
                  <a:pt x="250" y="32"/>
                </a:lnTo>
                <a:lnTo>
                  <a:pt x="250" y="32"/>
                </a:lnTo>
                <a:close/>
                <a:moveTo>
                  <a:pt x="158" y="10"/>
                </a:moveTo>
                <a:lnTo>
                  <a:pt x="158" y="10"/>
                </a:lnTo>
                <a:lnTo>
                  <a:pt x="158" y="6"/>
                </a:lnTo>
                <a:lnTo>
                  <a:pt x="156" y="2"/>
                </a:lnTo>
                <a:lnTo>
                  <a:pt x="152" y="0"/>
                </a:lnTo>
                <a:lnTo>
                  <a:pt x="148" y="0"/>
                </a:lnTo>
                <a:lnTo>
                  <a:pt x="148" y="0"/>
                </a:lnTo>
                <a:lnTo>
                  <a:pt x="144" y="0"/>
                </a:lnTo>
                <a:lnTo>
                  <a:pt x="142" y="2"/>
                </a:lnTo>
                <a:lnTo>
                  <a:pt x="138" y="6"/>
                </a:lnTo>
                <a:lnTo>
                  <a:pt x="138" y="10"/>
                </a:lnTo>
                <a:lnTo>
                  <a:pt x="138" y="10"/>
                </a:lnTo>
                <a:lnTo>
                  <a:pt x="138" y="16"/>
                </a:lnTo>
                <a:lnTo>
                  <a:pt x="136" y="22"/>
                </a:lnTo>
                <a:lnTo>
                  <a:pt x="132" y="26"/>
                </a:lnTo>
                <a:lnTo>
                  <a:pt x="128" y="32"/>
                </a:lnTo>
                <a:lnTo>
                  <a:pt x="128" y="32"/>
                </a:lnTo>
                <a:lnTo>
                  <a:pt x="124" y="36"/>
                </a:lnTo>
                <a:lnTo>
                  <a:pt x="118" y="38"/>
                </a:lnTo>
                <a:lnTo>
                  <a:pt x="112" y="40"/>
                </a:lnTo>
                <a:lnTo>
                  <a:pt x="106" y="42"/>
                </a:lnTo>
                <a:lnTo>
                  <a:pt x="106" y="42"/>
                </a:lnTo>
                <a:lnTo>
                  <a:pt x="106" y="42"/>
                </a:lnTo>
                <a:lnTo>
                  <a:pt x="102" y="42"/>
                </a:lnTo>
                <a:lnTo>
                  <a:pt x="100" y="44"/>
                </a:lnTo>
                <a:lnTo>
                  <a:pt x="98" y="48"/>
                </a:lnTo>
                <a:lnTo>
                  <a:pt x="96" y="52"/>
                </a:lnTo>
                <a:lnTo>
                  <a:pt x="96" y="52"/>
                </a:lnTo>
                <a:lnTo>
                  <a:pt x="98" y="56"/>
                </a:lnTo>
                <a:lnTo>
                  <a:pt x="100" y="58"/>
                </a:lnTo>
                <a:lnTo>
                  <a:pt x="102" y="60"/>
                </a:lnTo>
                <a:lnTo>
                  <a:pt x="106" y="62"/>
                </a:lnTo>
                <a:lnTo>
                  <a:pt x="106" y="62"/>
                </a:lnTo>
                <a:lnTo>
                  <a:pt x="106" y="62"/>
                </a:lnTo>
                <a:lnTo>
                  <a:pt x="106" y="62"/>
                </a:lnTo>
                <a:lnTo>
                  <a:pt x="116" y="60"/>
                </a:lnTo>
                <a:lnTo>
                  <a:pt x="126" y="58"/>
                </a:lnTo>
                <a:lnTo>
                  <a:pt x="136" y="52"/>
                </a:lnTo>
                <a:lnTo>
                  <a:pt x="142" y="46"/>
                </a:lnTo>
                <a:lnTo>
                  <a:pt x="142" y="46"/>
                </a:lnTo>
                <a:lnTo>
                  <a:pt x="150" y="38"/>
                </a:lnTo>
                <a:lnTo>
                  <a:pt x="154" y="30"/>
                </a:lnTo>
                <a:lnTo>
                  <a:pt x="158" y="20"/>
                </a:lnTo>
                <a:lnTo>
                  <a:pt x="158" y="10"/>
                </a:lnTo>
                <a:lnTo>
                  <a:pt x="158" y="10"/>
                </a:lnTo>
                <a:close/>
                <a:moveTo>
                  <a:pt x="330" y="268"/>
                </a:moveTo>
                <a:lnTo>
                  <a:pt x="330" y="190"/>
                </a:lnTo>
                <a:lnTo>
                  <a:pt x="242" y="258"/>
                </a:lnTo>
                <a:lnTo>
                  <a:pt x="242" y="190"/>
                </a:lnTo>
                <a:lnTo>
                  <a:pt x="154" y="258"/>
                </a:lnTo>
                <a:lnTo>
                  <a:pt x="148" y="258"/>
                </a:lnTo>
                <a:lnTo>
                  <a:pt x="122" y="258"/>
                </a:lnTo>
                <a:lnTo>
                  <a:pt x="128" y="252"/>
                </a:lnTo>
                <a:lnTo>
                  <a:pt x="146" y="240"/>
                </a:lnTo>
                <a:lnTo>
                  <a:pt x="140" y="172"/>
                </a:lnTo>
                <a:lnTo>
                  <a:pt x="140" y="172"/>
                </a:lnTo>
                <a:lnTo>
                  <a:pt x="140" y="168"/>
                </a:lnTo>
                <a:lnTo>
                  <a:pt x="138" y="164"/>
                </a:lnTo>
                <a:lnTo>
                  <a:pt x="134" y="162"/>
                </a:lnTo>
                <a:lnTo>
                  <a:pt x="130" y="162"/>
                </a:lnTo>
                <a:lnTo>
                  <a:pt x="118" y="162"/>
                </a:lnTo>
                <a:lnTo>
                  <a:pt x="118" y="162"/>
                </a:lnTo>
                <a:lnTo>
                  <a:pt x="114" y="162"/>
                </a:lnTo>
                <a:lnTo>
                  <a:pt x="112" y="164"/>
                </a:lnTo>
                <a:lnTo>
                  <a:pt x="110" y="168"/>
                </a:lnTo>
                <a:lnTo>
                  <a:pt x="108" y="172"/>
                </a:lnTo>
                <a:lnTo>
                  <a:pt x="100" y="258"/>
                </a:lnTo>
                <a:lnTo>
                  <a:pt x="82" y="258"/>
                </a:lnTo>
                <a:lnTo>
                  <a:pt x="66" y="110"/>
                </a:lnTo>
                <a:lnTo>
                  <a:pt x="66" y="110"/>
                </a:lnTo>
                <a:lnTo>
                  <a:pt x="66" y="106"/>
                </a:lnTo>
                <a:lnTo>
                  <a:pt x="64" y="104"/>
                </a:lnTo>
                <a:lnTo>
                  <a:pt x="60" y="102"/>
                </a:lnTo>
                <a:lnTo>
                  <a:pt x="56" y="100"/>
                </a:lnTo>
                <a:lnTo>
                  <a:pt x="44" y="100"/>
                </a:lnTo>
                <a:lnTo>
                  <a:pt x="44" y="100"/>
                </a:lnTo>
                <a:lnTo>
                  <a:pt x="40" y="102"/>
                </a:lnTo>
                <a:lnTo>
                  <a:pt x="38" y="104"/>
                </a:lnTo>
                <a:lnTo>
                  <a:pt x="36" y="106"/>
                </a:lnTo>
                <a:lnTo>
                  <a:pt x="34" y="110"/>
                </a:lnTo>
                <a:lnTo>
                  <a:pt x="18" y="258"/>
                </a:lnTo>
                <a:lnTo>
                  <a:pt x="10" y="258"/>
                </a:lnTo>
                <a:lnTo>
                  <a:pt x="10" y="258"/>
                </a:lnTo>
                <a:lnTo>
                  <a:pt x="6" y="260"/>
                </a:lnTo>
                <a:lnTo>
                  <a:pt x="2" y="262"/>
                </a:lnTo>
                <a:lnTo>
                  <a:pt x="0" y="264"/>
                </a:lnTo>
                <a:lnTo>
                  <a:pt x="0" y="268"/>
                </a:lnTo>
                <a:lnTo>
                  <a:pt x="0" y="340"/>
                </a:lnTo>
                <a:lnTo>
                  <a:pt x="0" y="340"/>
                </a:lnTo>
                <a:lnTo>
                  <a:pt x="0" y="344"/>
                </a:lnTo>
                <a:lnTo>
                  <a:pt x="2" y="348"/>
                </a:lnTo>
                <a:lnTo>
                  <a:pt x="6" y="350"/>
                </a:lnTo>
                <a:lnTo>
                  <a:pt x="10" y="350"/>
                </a:lnTo>
                <a:lnTo>
                  <a:pt x="320" y="350"/>
                </a:lnTo>
                <a:lnTo>
                  <a:pt x="320" y="350"/>
                </a:lnTo>
                <a:lnTo>
                  <a:pt x="324" y="350"/>
                </a:lnTo>
                <a:lnTo>
                  <a:pt x="328" y="348"/>
                </a:lnTo>
                <a:lnTo>
                  <a:pt x="330" y="344"/>
                </a:lnTo>
                <a:lnTo>
                  <a:pt x="330" y="340"/>
                </a:lnTo>
                <a:lnTo>
                  <a:pt x="330" y="268"/>
                </a:lnTo>
                <a:lnTo>
                  <a:pt x="330" y="268"/>
                </a:lnTo>
                <a:lnTo>
                  <a:pt x="330" y="268"/>
                </a:lnTo>
                <a:lnTo>
                  <a:pt x="330" y="268"/>
                </a:lnTo>
                <a:close/>
                <a:moveTo>
                  <a:pt x="76" y="314"/>
                </a:moveTo>
                <a:lnTo>
                  <a:pt x="22" y="314"/>
                </a:lnTo>
                <a:lnTo>
                  <a:pt x="22" y="288"/>
                </a:lnTo>
                <a:lnTo>
                  <a:pt x="76" y="288"/>
                </a:lnTo>
                <a:lnTo>
                  <a:pt x="76" y="314"/>
                </a:lnTo>
                <a:close/>
                <a:moveTo>
                  <a:pt x="154" y="314"/>
                </a:moveTo>
                <a:lnTo>
                  <a:pt x="100" y="314"/>
                </a:lnTo>
                <a:lnTo>
                  <a:pt x="100" y="288"/>
                </a:lnTo>
                <a:lnTo>
                  <a:pt x="154" y="288"/>
                </a:lnTo>
                <a:lnTo>
                  <a:pt x="154" y="314"/>
                </a:lnTo>
                <a:close/>
                <a:moveTo>
                  <a:pt x="232" y="314"/>
                </a:moveTo>
                <a:lnTo>
                  <a:pt x="176" y="314"/>
                </a:lnTo>
                <a:lnTo>
                  <a:pt x="176" y="288"/>
                </a:lnTo>
                <a:lnTo>
                  <a:pt x="232" y="288"/>
                </a:lnTo>
                <a:lnTo>
                  <a:pt x="232" y="314"/>
                </a:lnTo>
                <a:close/>
                <a:moveTo>
                  <a:pt x="308" y="314"/>
                </a:moveTo>
                <a:lnTo>
                  <a:pt x="254" y="314"/>
                </a:lnTo>
                <a:lnTo>
                  <a:pt x="254" y="288"/>
                </a:lnTo>
                <a:lnTo>
                  <a:pt x="308" y="288"/>
                </a:lnTo>
                <a:lnTo>
                  <a:pt x="308" y="31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a:xfrm>
            <a:off x="6347116" y="1331784"/>
            <a:ext cx="911161" cy="41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2800" dirty="0">
                <a:solidFill>
                  <a:schemeClr val="accent1">
                    <a:lumMod val="50000"/>
                  </a:schemeClr>
                </a:solidFill>
              </a:rPr>
              <a:t>45%</a:t>
            </a:r>
          </a:p>
        </p:txBody>
      </p:sp>
      <p:sp>
        <p:nvSpPr>
          <p:cNvPr id="26" name="Rectangle 25"/>
          <p:cNvSpPr/>
          <p:nvPr/>
        </p:nvSpPr>
        <p:spPr>
          <a:xfrm>
            <a:off x="7734912" y="1358810"/>
            <a:ext cx="891514" cy="396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2800" dirty="0">
                <a:solidFill>
                  <a:schemeClr val="accent1">
                    <a:lumMod val="50000"/>
                  </a:schemeClr>
                </a:solidFill>
              </a:rPr>
              <a:t>32%</a:t>
            </a:r>
          </a:p>
        </p:txBody>
      </p:sp>
      <p:sp>
        <p:nvSpPr>
          <p:cNvPr id="27" name="Rectangle 26"/>
          <p:cNvSpPr/>
          <p:nvPr/>
        </p:nvSpPr>
        <p:spPr>
          <a:xfrm>
            <a:off x="6055531" y="1880495"/>
            <a:ext cx="3178152"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600" dirty="0">
                <a:solidFill>
                  <a:schemeClr val="tx1"/>
                </a:solidFill>
              </a:rPr>
              <a:t>… rural vs urban areas</a:t>
            </a:r>
          </a:p>
        </p:txBody>
      </p:sp>
      <p:sp>
        <p:nvSpPr>
          <p:cNvPr id="28" name="Rectangle 27"/>
          <p:cNvSpPr/>
          <p:nvPr/>
        </p:nvSpPr>
        <p:spPr>
          <a:xfrm>
            <a:off x="634356" y="2344788"/>
            <a:ext cx="1688326"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dirty="0">
                <a:solidFill>
                  <a:schemeClr val="accent1">
                    <a:lumMod val="50000"/>
                  </a:schemeClr>
                </a:solidFill>
              </a:rPr>
              <a:t>Obesity is increasing</a:t>
            </a:r>
          </a:p>
        </p:txBody>
      </p:sp>
      <p:sp>
        <p:nvSpPr>
          <p:cNvPr id="29" name="Rectangle 28"/>
          <p:cNvSpPr/>
          <p:nvPr/>
        </p:nvSpPr>
        <p:spPr>
          <a:xfrm>
            <a:off x="2516571" y="2386940"/>
            <a:ext cx="1688326"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400" b="1" dirty="0">
                <a:solidFill>
                  <a:schemeClr val="accent1">
                    <a:lumMod val="50000"/>
                  </a:schemeClr>
                </a:solidFill>
              </a:rPr>
              <a:t>22% </a:t>
            </a:r>
            <a:r>
              <a:rPr lang="en-AU" sz="1400" dirty="0">
                <a:solidFill>
                  <a:schemeClr val="accent1">
                    <a:lumMod val="50000"/>
                  </a:schemeClr>
                </a:solidFill>
              </a:rPr>
              <a:t>of women are considered obese</a:t>
            </a:r>
          </a:p>
        </p:txBody>
      </p:sp>
      <p:sp>
        <p:nvSpPr>
          <p:cNvPr id="30" name="Rectangle 29"/>
          <p:cNvSpPr/>
          <p:nvPr/>
        </p:nvSpPr>
        <p:spPr>
          <a:xfrm>
            <a:off x="289917" y="3288205"/>
            <a:ext cx="3789663" cy="1612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AU" sz="1100" dirty="0">
                <a:solidFill>
                  <a:schemeClr val="tx1"/>
                </a:solidFill>
              </a:rPr>
              <a:t>The good news is that the level of stunting seems to be decreasing</a:t>
            </a:r>
          </a:p>
          <a:p>
            <a:pPr marL="171450" indent="-171450">
              <a:buFont typeface="Arial" panose="020B0604020202020204" pitchFamily="34" charset="0"/>
              <a:buChar char="•"/>
            </a:pPr>
            <a:r>
              <a:rPr lang="en-AU" sz="1100" dirty="0">
                <a:solidFill>
                  <a:schemeClr val="tx1"/>
                </a:solidFill>
              </a:rPr>
              <a:t>The 2014 Tanzania National Nutrition Survey reports that stunting has fallen to 35% in the under five age group. This is yet to be verified.</a:t>
            </a:r>
          </a:p>
        </p:txBody>
      </p:sp>
      <p:sp>
        <p:nvSpPr>
          <p:cNvPr id="4" name="Rounded Rectangle 3"/>
          <p:cNvSpPr/>
          <p:nvPr/>
        </p:nvSpPr>
        <p:spPr>
          <a:xfrm>
            <a:off x="4976853" y="3299357"/>
            <a:ext cx="3697639" cy="81354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Unfortunately, there is little evidence to highlight </a:t>
            </a:r>
            <a:r>
              <a:rPr lang="en-AU" sz="1400" b="1" dirty="0">
                <a:solidFill>
                  <a:schemeClr val="tx1"/>
                </a:solidFill>
              </a:rPr>
              <a:t>what is contributing to this reduction</a:t>
            </a:r>
          </a:p>
        </p:txBody>
      </p:sp>
      <p:cxnSp>
        <p:nvCxnSpPr>
          <p:cNvPr id="11" name="Straight Connector 10"/>
          <p:cNvCxnSpPr/>
          <p:nvPr/>
        </p:nvCxnSpPr>
        <p:spPr>
          <a:xfrm>
            <a:off x="304431" y="4262806"/>
            <a:ext cx="85601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5154" y="5449854"/>
            <a:ext cx="85601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431" y="4516205"/>
            <a:ext cx="1281036"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AU" sz="1400" b="1" dirty="0">
                <a:solidFill>
                  <a:schemeClr val="accent1">
                    <a:lumMod val="50000"/>
                  </a:schemeClr>
                </a:solidFill>
              </a:rPr>
              <a:t>Consequences of chronic malnutrition:</a:t>
            </a:r>
          </a:p>
        </p:txBody>
      </p:sp>
      <p:sp>
        <p:nvSpPr>
          <p:cNvPr id="37" name="Rectangle 36"/>
          <p:cNvSpPr/>
          <p:nvPr/>
        </p:nvSpPr>
        <p:spPr>
          <a:xfrm>
            <a:off x="2071976" y="4316675"/>
            <a:ext cx="1044121" cy="28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dirty="0">
                <a:solidFill>
                  <a:schemeClr val="tx1"/>
                </a:solidFill>
              </a:rPr>
              <a:t>child mortality</a:t>
            </a:r>
          </a:p>
        </p:txBody>
      </p:sp>
      <p:sp>
        <p:nvSpPr>
          <p:cNvPr id="38" name="Rectangle 37"/>
          <p:cNvSpPr/>
          <p:nvPr/>
        </p:nvSpPr>
        <p:spPr>
          <a:xfrm>
            <a:off x="3616286" y="4309256"/>
            <a:ext cx="1505894"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dirty="0">
                <a:solidFill>
                  <a:schemeClr val="tx1"/>
                </a:solidFill>
              </a:rPr>
              <a:t>school performance</a:t>
            </a:r>
          </a:p>
        </p:txBody>
      </p:sp>
      <p:sp>
        <p:nvSpPr>
          <p:cNvPr id="39" name="Rectangle 38"/>
          <p:cNvSpPr/>
          <p:nvPr/>
        </p:nvSpPr>
        <p:spPr>
          <a:xfrm>
            <a:off x="5359198" y="4323987"/>
            <a:ext cx="1600780"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dirty="0">
                <a:solidFill>
                  <a:schemeClr val="tx1"/>
                </a:solidFill>
              </a:rPr>
              <a:t>income earning capacity</a:t>
            </a:r>
          </a:p>
        </p:txBody>
      </p:sp>
      <p:sp>
        <p:nvSpPr>
          <p:cNvPr id="40" name="Rectangle 39"/>
          <p:cNvSpPr/>
          <p:nvPr/>
        </p:nvSpPr>
        <p:spPr>
          <a:xfrm>
            <a:off x="7483144" y="4309473"/>
            <a:ext cx="1600780"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dirty="0">
                <a:solidFill>
                  <a:schemeClr val="tx1"/>
                </a:solidFill>
              </a:rPr>
              <a:t>productivity</a:t>
            </a:r>
          </a:p>
        </p:txBody>
      </p:sp>
      <p:cxnSp>
        <p:nvCxnSpPr>
          <p:cNvPr id="41" name="Straight Connector 40"/>
          <p:cNvCxnSpPr/>
          <p:nvPr/>
        </p:nvCxnSpPr>
        <p:spPr>
          <a:xfrm>
            <a:off x="304431" y="2314636"/>
            <a:ext cx="85601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42" name="Picture 18" descr="https://cdn4.iconfinder.com/data/icons/dot/256/bab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3475" y="4548156"/>
            <a:ext cx="512790" cy="5127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http://www.confluxtechnologies.com/uploads/4/2/4/7/4247592/2880952_orig.png"/>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3985098" y="4597133"/>
            <a:ext cx="384710" cy="37336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cdn.flaticon.com/png/256/3041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9898" y="4448406"/>
            <a:ext cx="699787" cy="69978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miltonarchitecture.com/wp-content/uploads/2014/10/icon_202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8177" y="4565945"/>
            <a:ext cx="435679" cy="435679"/>
          </a:xfrm>
          <a:prstGeom prst="rect">
            <a:avLst/>
          </a:prstGeom>
          <a:noFill/>
          <a:extLst>
            <a:ext uri="{909E8E84-426E-40DD-AFC4-6F175D3DCCD1}">
              <a14:hiddenFill xmlns:a14="http://schemas.microsoft.com/office/drawing/2010/main">
                <a:solidFill>
                  <a:srgbClr val="FFFFFF"/>
                </a:solidFill>
              </a14:hiddenFill>
            </a:ext>
          </a:extLst>
        </p:spPr>
      </p:pic>
      <p:sp>
        <p:nvSpPr>
          <p:cNvPr id="31" name="Down Arrow 30"/>
          <p:cNvSpPr/>
          <p:nvPr/>
        </p:nvSpPr>
        <p:spPr>
          <a:xfrm rot="10800000">
            <a:off x="1985705" y="4359978"/>
            <a:ext cx="144176" cy="166043"/>
          </a:xfrm>
          <a:prstGeom prst="downArrow">
            <a:avLst>
              <a:gd name="adj1" fmla="val 30181"/>
              <a:gd name="adj2" fmla="val 66516"/>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51" name="Down Arrow 50"/>
          <p:cNvSpPr/>
          <p:nvPr/>
        </p:nvSpPr>
        <p:spPr>
          <a:xfrm>
            <a:off x="3537902" y="4369541"/>
            <a:ext cx="144176" cy="158636"/>
          </a:xfrm>
          <a:prstGeom prst="downArrow">
            <a:avLst>
              <a:gd name="adj1" fmla="val 30181"/>
              <a:gd name="adj2" fmla="val 66516"/>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52" name="Down Arrow 51"/>
          <p:cNvSpPr/>
          <p:nvPr/>
        </p:nvSpPr>
        <p:spPr>
          <a:xfrm>
            <a:off x="5273545" y="4386597"/>
            <a:ext cx="144176" cy="158636"/>
          </a:xfrm>
          <a:prstGeom prst="downArrow">
            <a:avLst>
              <a:gd name="adj1" fmla="val 30181"/>
              <a:gd name="adj2" fmla="val 66516"/>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53" name="Down Arrow 52"/>
          <p:cNvSpPr/>
          <p:nvPr/>
        </p:nvSpPr>
        <p:spPr>
          <a:xfrm>
            <a:off x="7410329" y="4364718"/>
            <a:ext cx="144176" cy="158636"/>
          </a:xfrm>
          <a:prstGeom prst="downArrow">
            <a:avLst>
              <a:gd name="adj1" fmla="val 30181"/>
              <a:gd name="adj2" fmla="val 66516"/>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54" name="Rectangle 53"/>
          <p:cNvSpPr/>
          <p:nvPr/>
        </p:nvSpPr>
        <p:spPr>
          <a:xfrm>
            <a:off x="1641838" y="5031481"/>
            <a:ext cx="1672125" cy="28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AU" sz="900" i="1" dirty="0">
                <a:solidFill>
                  <a:schemeClr val="tx1"/>
                </a:solidFill>
              </a:rPr>
              <a:t>10 – 40% of child deaths are associated with malnutrition</a:t>
            </a:r>
          </a:p>
        </p:txBody>
      </p:sp>
      <p:sp>
        <p:nvSpPr>
          <p:cNvPr id="55" name="Rectangle 54"/>
          <p:cNvSpPr/>
          <p:nvPr/>
        </p:nvSpPr>
        <p:spPr>
          <a:xfrm>
            <a:off x="3552848" y="5041487"/>
            <a:ext cx="1308358" cy="28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AU" sz="900" i="1" dirty="0">
                <a:solidFill>
                  <a:schemeClr val="tx1"/>
                </a:solidFill>
              </a:rPr>
              <a:t>Equivalent to 0.2 – 1.5 years of schooling</a:t>
            </a:r>
          </a:p>
        </p:txBody>
      </p:sp>
      <p:sp>
        <p:nvSpPr>
          <p:cNvPr id="56" name="Rectangle 55"/>
          <p:cNvSpPr/>
          <p:nvPr/>
        </p:nvSpPr>
        <p:spPr>
          <a:xfrm>
            <a:off x="5373246" y="5053391"/>
            <a:ext cx="1485133" cy="28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AU" sz="900" i="1" dirty="0">
                <a:solidFill>
                  <a:schemeClr val="tx1"/>
                </a:solidFill>
              </a:rPr>
              <a:t>22% average reduction in earning capacity</a:t>
            </a:r>
          </a:p>
        </p:txBody>
      </p:sp>
      <p:sp>
        <p:nvSpPr>
          <p:cNvPr id="57" name="Rectangle 56"/>
          <p:cNvSpPr/>
          <p:nvPr/>
        </p:nvSpPr>
        <p:spPr>
          <a:xfrm>
            <a:off x="7102968" y="5045995"/>
            <a:ext cx="1606272" cy="28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AU" sz="900" i="1" dirty="0">
                <a:solidFill>
                  <a:schemeClr val="tx1"/>
                </a:solidFill>
              </a:rPr>
              <a:t>Up to $18bn of productivity losses from 2012 - 2025</a:t>
            </a:r>
          </a:p>
        </p:txBody>
      </p:sp>
      <p:sp>
        <p:nvSpPr>
          <p:cNvPr id="58" name="Rectangle 57"/>
          <p:cNvSpPr/>
          <p:nvPr/>
        </p:nvSpPr>
        <p:spPr>
          <a:xfrm>
            <a:off x="302588" y="5563749"/>
            <a:ext cx="4867353"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4000" b="1" dirty="0">
                <a:solidFill>
                  <a:schemeClr val="accent1">
                    <a:lumMod val="50000"/>
                  </a:schemeClr>
                </a:solidFill>
              </a:rPr>
              <a:t>1.9 – 16.5% </a:t>
            </a:r>
            <a:r>
              <a:rPr lang="en-AU" sz="4000" dirty="0">
                <a:solidFill>
                  <a:schemeClr val="accent1">
                    <a:lumMod val="50000"/>
                  </a:schemeClr>
                </a:solidFill>
              </a:rPr>
              <a:t>of GDP</a:t>
            </a:r>
          </a:p>
        </p:txBody>
      </p:sp>
      <p:sp>
        <p:nvSpPr>
          <p:cNvPr id="59" name="Rectangle 58"/>
          <p:cNvSpPr/>
          <p:nvPr/>
        </p:nvSpPr>
        <p:spPr>
          <a:xfrm>
            <a:off x="686758" y="6070808"/>
            <a:ext cx="3419411" cy="64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AU" sz="1100" dirty="0">
                <a:solidFill>
                  <a:schemeClr val="tx1"/>
                </a:solidFill>
              </a:rPr>
              <a:t>estimated losses in health, education and productivity as a result of malnutrition</a:t>
            </a:r>
          </a:p>
        </p:txBody>
      </p:sp>
      <p:sp>
        <p:nvSpPr>
          <p:cNvPr id="60"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1. Background &amp; Overview</a:t>
            </a:r>
          </a:p>
        </p:txBody>
      </p:sp>
    </p:spTree>
    <p:extLst>
      <p:ext uri="{BB962C8B-B14F-4D97-AF65-F5344CB8AC3E}">
        <p14:creationId xmlns:p14="http://schemas.microsoft.com/office/powerpoint/2010/main" val="178031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1"/>
          <p:cNvSpPr txBox="1">
            <a:spLocks/>
          </p:cNvSpPr>
          <p:nvPr/>
        </p:nvSpPr>
        <p:spPr>
          <a:xfrm>
            <a:off x="378943" y="561535"/>
            <a:ext cx="8555459" cy="80914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The importance of engaging with Business on nutrition</a:t>
            </a:r>
          </a:p>
          <a:p>
            <a:pPr algn="l">
              <a:lnSpc>
                <a:spcPct val="100000"/>
              </a:lnSpc>
            </a:pPr>
            <a:r>
              <a:rPr lang="en-AU" sz="1800" dirty="0">
                <a:latin typeface="Georgia" panose="02040502050405020303" pitchFamily="18" charset="0"/>
              </a:rPr>
              <a:t>There are four main reasons for engaging with the private sector on nutrition:</a:t>
            </a:r>
          </a:p>
        </p:txBody>
      </p:sp>
      <p:sp>
        <p:nvSpPr>
          <p:cNvPr id="12" name="Round Same Side Corner Rectangle 11"/>
          <p:cNvSpPr/>
          <p:nvPr/>
        </p:nvSpPr>
        <p:spPr bwMode="ltGray">
          <a:xfrm rot="16200000">
            <a:off x="-1078673" y="2976075"/>
            <a:ext cx="5093857" cy="1908000"/>
          </a:xfrm>
          <a:prstGeom prst="round2SameRect">
            <a:avLst/>
          </a:prstGeom>
          <a:solidFill>
            <a:srgbClr val="E2E2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14" name="Rectangle 10"/>
          <p:cNvSpPr>
            <a:spLocks noChangeArrowheads="1"/>
          </p:cNvSpPr>
          <p:nvPr/>
        </p:nvSpPr>
        <p:spPr bwMode="auto">
          <a:xfrm>
            <a:off x="514256" y="2858505"/>
            <a:ext cx="1908000" cy="3100061"/>
          </a:xfrm>
          <a:prstGeom prst="rect">
            <a:avLst/>
          </a:prstGeom>
          <a:noFill/>
          <a:ln w="9525">
            <a:noFill/>
            <a:miter lim="800000"/>
            <a:headEnd/>
            <a:tailEnd/>
          </a:ln>
        </p:spPr>
        <p:txBody>
          <a:bodyPr vert="horz" wrap="square" lIns="72000" tIns="72000" rIns="72000" bIns="72000" numCol="1" anchor="t" anchorCtr="0" compatLnSpc="1">
            <a:prstTxWarp prst="textNoShape">
              <a:avLst/>
            </a:prstTxWarp>
            <a:spAutoFit/>
          </a:bodyPr>
          <a:lstStyle/>
          <a:p>
            <a:pPr marL="92075" lvl="0" indent="-92075">
              <a:buFont typeface="Arial" panose="020B0604020202020204" pitchFamily="34" charset="0"/>
              <a:buChar char="•"/>
            </a:pPr>
            <a:r>
              <a:rPr lang="en-GB" sz="1200" dirty="0"/>
              <a:t>The SUN Movement will have the most impact by combining resources and capabilities across multiple sectors, and ensuring these efforts are effectively coordinated</a:t>
            </a:r>
            <a:endParaRPr lang="en-AU" sz="1200" dirty="0"/>
          </a:p>
          <a:p>
            <a:pPr marL="92075" lvl="0" indent="-92075">
              <a:buFont typeface="Arial" panose="020B0604020202020204" pitchFamily="34" charset="0"/>
              <a:buChar char="•"/>
            </a:pPr>
            <a:r>
              <a:rPr lang="en-GB" sz="1200" dirty="0"/>
              <a:t>Businesses can complement the government’s nutrition agenda by supporting in areas where other stakeholders may not have the same reach or potential impact on a large consumer group</a:t>
            </a:r>
            <a:endParaRPr lang="en-AU" sz="1200" dirty="0"/>
          </a:p>
        </p:txBody>
      </p:sp>
      <p:sp>
        <p:nvSpPr>
          <p:cNvPr id="15" name="Rectangle 10"/>
          <p:cNvSpPr>
            <a:spLocks noChangeArrowheads="1"/>
          </p:cNvSpPr>
          <p:nvPr/>
        </p:nvSpPr>
        <p:spPr bwMode="auto">
          <a:xfrm>
            <a:off x="514254" y="1515099"/>
            <a:ext cx="1908002" cy="467239"/>
          </a:xfrm>
          <a:prstGeom prst="rect">
            <a:avLst/>
          </a:prstGeom>
          <a:noFill/>
          <a:ln w="9525">
            <a:noFill/>
            <a:miter lim="800000"/>
            <a:headEnd/>
            <a:tailEnd/>
          </a:ln>
        </p:spPr>
        <p:txBody>
          <a:bodyPr vert="horz" wrap="square" lIns="18000" tIns="18000" rIns="18000" bIns="18000" numCol="1" anchor="t" anchorCtr="0" compatLnSpc="1">
            <a:prstTxWarp prst="textNoShape">
              <a:avLst/>
            </a:prstTxWarp>
            <a:spAutoFit/>
          </a:bodyPr>
          <a:lstStyle/>
          <a:p>
            <a:pPr algn="ctr" defTabSz="798513" eaLnBrk="0" hangingPunct="0">
              <a:spcAft>
                <a:spcPts val="200"/>
              </a:spcAft>
              <a:defRPr/>
            </a:pPr>
            <a:r>
              <a:rPr lang="en-GB" sz="1400" b="1" i="1" kern="0" dirty="0">
                <a:latin typeface="Georgia" pitchFamily="18" charset="0"/>
                <a:cs typeface="Arial" charset="0"/>
              </a:rPr>
              <a:t>All sectors must play a role</a:t>
            </a:r>
            <a:endParaRPr lang="en-GB" sz="1400" i="1" kern="0" dirty="0">
              <a:latin typeface="Georgia" pitchFamily="18" charset="0"/>
              <a:cs typeface="Arial" charset="0"/>
            </a:endParaRPr>
          </a:p>
        </p:txBody>
      </p:sp>
      <p:sp>
        <p:nvSpPr>
          <p:cNvPr id="17" name="Round Same Side Corner Rectangle 16"/>
          <p:cNvSpPr/>
          <p:nvPr/>
        </p:nvSpPr>
        <p:spPr bwMode="ltGray">
          <a:xfrm rot="5400000">
            <a:off x="5063086" y="2976077"/>
            <a:ext cx="5093851" cy="1908000"/>
          </a:xfrm>
          <a:prstGeom prst="round2SameRect">
            <a:avLst/>
          </a:prstGeom>
          <a:solidFill>
            <a:srgbClr val="E2E2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36" name="Rectangle 35"/>
          <p:cNvSpPr/>
          <p:nvPr/>
        </p:nvSpPr>
        <p:spPr bwMode="ltGray">
          <a:xfrm>
            <a:off x="2558538" y="1383146"/>
            <a:ext cx="1908000" cy="5093856"/>
          </a:xfrm>
          <a:prstGeom prst="rect">
            <a:avLst/>
          </a:prstGeom>
          <a:solidFill>
            <a:srgbClr val="E2E2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42" name="Rectangle 41"/>
          <p:cNvSpPr/>
          <p:nvPr/>
        </p:nvSpPr>
        <p:spPr bwMode="ltGray">
          <a:xfrm>
            <a:off x="4606623" y="1383146"/>
            <a:ext cx="1908000" cy="5093856"/>
          </a:xfrm>
          <a:prstGeom prst="rect">
            <a:avLst/>
          </a:prstGeom>
          <a:solidFill>
            <a:srgbClr val="E2E2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sp>
        <p:nvSpPr>
          <p:cNvPr id="18" name="Rectangle 10"/>
          <p:cNvSpPr>
            <a:spLocks noChangeArrowheads="1"/>
          </p:cNvSpPr>
          <p:nvPr/>
        </p:nvSpPr>
        <p:spPr bwMode="auto">
          <a:xfrm>
            <a:off x="2561806" y="2838690"/>
            <a:ext cx="1904732" cy="3530948"/>
          </a:xfrm>
          <a:prstGeom prst="rect">
            <a:avLst/>
          </a:prstGeom>
          <a:noFill/>
          <a:ln w="9525">
            <a:noFill/>
            <a:miter lim="800000"/>
            <a:headEnd/>
            <a:tailEnd/>
          </a:ln>
        </p:spPr>
        <p:txBody>
          <a:bodyPr vert="horz" wrap="square" lIns="72000" tIns="72000" rIns="72000" bIns="72000" numCol="1" anchor="t" anchorCtr="0" compatLnSpc="1">
            <a:prstTxWarp prst="textNoShape">
              <a:avLst/>
            </a:prstTxWarp>
            <a:spAutoFit/>
          </a:bodyPr>
          <a:lstStyle/>
          <a:p>
            <a:pPr marL="92075" lvl="0" indent="-92075">
              <a:buFont typeface="Arial" panose="020B0604020202020204" pitchFamily="34" charset="0"/>
              <a:buChar char="•"/>
            </a:pPr>
            <a:r>
              <a:rPr lang="en-GB" sz="1000" dirty="0"/>
              <a:t>The open market is where most people access most of the products and services to meet their foods and dietary needs, including the 4.5 billion Base of Pyramid (BoP) consumers</a:t>
            </a:r>
            <a:endParaRPr lang="en-AU" sz="1000" dirty="0"/>
          </a:p>
          <a:p>
            <a:pPr marL="92075" indent="-92075">
              <a:buFont typeface="Arial" panose="020B0604020202020204" pitchFamily="34" charset="0"/>
              <a:buChar char="•"/>
            </a:pPr>
            <a:r>
              <a:rPr lang="en-GB" sz="1000" dirty="0"/>
              <a:t>The private sector can be the source of many of the innovations in new products and technology, financing mechanisms and distribution models that are needed to scale up nutrition sustainably</a:t>
            </a:r>
          </a:p>
          <a:p>
            <a:pPr marL="92075" indent="-92075">
              <a:buFont typeface="Arial" panose="020B0604020202020204" pitchFamily="34" charset="0"/>
              <a:buChar char="•"/>
            </a:pPr>
            <a:r>
              <a:rPr lang="en-GB" sz="1000" dirty="0"/>
              <a:t>It has been acknowledged in Tanzania’s National Nutrition Strategy that “While the driving force of the private sector is to make profit, with renewed commitment to the improvement of the well being of Tanzanians, this sector has a strategic role to play”</a:t>
            </a:r>
            <a:endParaRPr lang="en-AU" sz="1000" dirty="0"/>
          </a:p>
        </p:txBody>
      </p:sp>
      <p:sp>
        <p:nvSpPr>
          <p:cNvPr id="19" name="Rectangle 10"/>
          <p:cNvSpPr>
            <a:spLocks noChangeArrowheads="1"/>
          </p:cNvSpPr>
          <p:nvPr/>
        </p:nvSpPr>
        <p:spPr bwMode="auto">
          <a:xfrm>
            <a:off x="2561806" y="1434910"/>
            <a:ext cx="1904732" cy="682682"/>
          </a:xfrm>
          <a:prstGeom prst="rect">
            <a:avLst/>
          </a:prstGeom>
          <a:noFill/>
          <a:ln w="9525">
            <a:noFill/>
            <a:miter lim="800000"/>
            <a:headEnd/>
            <a:tailEnd/>
          </a:ln>
        </p:spPr>
        <p:txBody>
          <a:bodyPr vert="horz" wrap="square" lIns="18000" tIns="18000" rIns="18000" bIns="18000" numCol="1" anchor="t" anchorCtr="0" compatLnSpc="1">
            <a:prstTxWarp prst="textNoShape">
              <a:avLst/>
            </a:prstTxWarp>
            <a:spAutoFit/>
          </a:bodyPr>
          <a:lstStyle/>
          <a:p>
            <a:pPr algn="ctr" defTabSz="798513" eaLnBrk="0" hangingPunct="0">
              <a:spcAft>
                <a:spcPts val="200"/>
              </a:spcAft>
              <a:defRPr/>
            </a:pPr>
            <a:r>
              <a:rPr lang="en-GB" sz="1400" b="1" i="1" kern="0" dirty="0">
                <a:latin typeface="Georgia" pitchFamily="18" charset="0"/>
                <a:cs typeface="Arial" charset="0"/>
              </a:rPr>
              <a:t>Business is important for nutrition</a:t>
            </a:r>
            <a:endParaRPr lang="en-GB" sz="1400" i="1" kern="0" dirty="0">
              <a:latin typeface="Georgia" pitchFamily="18" charset="0"/>
              <a:cs typeface="Arial" charset="0"/>
            </a:endParaRPr>
          </a:p>
        </p:txBody>
      </p:sp>
      <p:sp>
        <p:nvSpPr>
          <p:cNvPr id="2" name="Oval 1"/>
          <p:cNvSpPr/>
          <p:nvPr/>
        </p:nvSpPr>
        <p:spPr>
          <a:xfrm>
            <a:off x="3112340" y="2144601"/>
            <a:ext cx="692396" cy="692396"/>
          </a:xfrm>
          <a:prstGeom prst="ellips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Georgia" pitchFamily="18" charset="0"/>
            </a:endParaRPr>
          </a:p>
        </p:txBody>
      </p:sp>
      <p:sp>
        <p:nvSpPr>
          <p:cNvPr id="20" name="Oval 19"/>
          <p:cNvSpPr/>
          <p:nvPr/>
        </p:nvSpPr>
        <p:spPr>
          <a:xfrm>
            <a:off x="1066422" y="2144602"/>
            <a:ext cx="692396" cy="692396"/>
          </a:xfrm>
          <a:prstGeom prst="ellips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Georgia" pitchFamily="18" charset="0"/>
            </a:endParaRPr>
          </a:p>
        </p:txBody>
      </p:sp>
      <p:sp>
        <p:nvSpPr>
          <p:cNvPr id="21" name="Oval 20"/>
          <p:cNvSpPr/>
          <p:nvPr/>
        </p:nvSpPr>
        <p:spPr>
          <a:xfrm>
            <a:off x="5160425" y="2144601"/>
            <a:ext cx="692396" cy="692396"/>
          </a:xfrm>
          <a:prstGeom prst="ellips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Georgia" pitchFamily="18" charset="0"/>
            </a:endParaRPr>
          </a:p>
        </p:txBody>
      </p:sp>
      <p:sp>
        <p:nvSpPr>
          <p:cNvPr id="22" name="Oval 21"/>
          <p:cNvSpPr/>
          <p:nvPr/>
        </p:nvSpPr>
        <p:spPr>
          <a:xfrm>
            <a:off x="7317814" y="2144602"/>
            <a:ext cx="692396" cy="692396"/>
          </a:xfrm>
          <a:prstGeom prst="ellips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Georgia" pitchFamily="18" charset="0"/>
            </a:endParaRPr>
          </a:p>
        </p:txBody>
      </p:sp>
      <p:sp>
        <p:nvSpPr>
          <p:cNvPr id="23" name="Rectangle 10"/>
          <p:cNvSpPr>
            <a:spLocks noChangeArrowheads="1"/>
          </p:cNvSpPr>
          <p:nvPr/>
        </p:nvSpPr>
        <p:spPr bwMode="auto">
          <a:xfrm>
            <a:off x="4609890" y="1434093"/>
            <a:ext cx="1904733" cy="682682"/>
          </a:xfrm>
          <a:prstGeom prst="rect">
            <a:avLst/>
          </a:prstGeom>
          <a:noFill/>
          <a:ln w="9525">
            <a:noFill/>
            <a:miter lim="800000"/>
            <a:headEnd/>
            <a:tailEnd/>
          </a:ln>
        </p:spPr>
        <p:txBody>
          <a:bodyPr vert="horz" wrap="square" lIns="18000" tIns="18000" rIns="18000" bIns="18000" numCol="1" anchor="t" anchorCtr="0" compatLnSpc="1">
            <a:prstTxWarp prst="textNoShape">
              <a:avLst/>
            </a:prstTxWarp>
            <a:spAutoFit/>
          </a:bodyPr>
          <a:lstStyle/>
          <a:p>
            <a:pPr algn="ctr" defTabSz="798513" eaLnBrk="0" hangingPunct="0">
              <a:spcAft>
                <a:spcPts val="200"/>
              </a:spcAft>
              <a:defRPr/>
            </a:pPr>
            <a:r>
              <a:rPr lang="en-GB" sz="1400" b="1" i="1" kern="0" dirty="0">
                <a:latin typeface="Georgia" pitchFamily="18" charset="0"/>
                <a:cs typeface="Arial" charset="0"/>
              </a:rPr>
              <a:t>Nutrition is important for business</a:t>
            </a:r>
            <a:endParaRPr lang="en-GB" sz="1400" i="1" kern="0" dirty="0">
              <a:latin typeface="Georgia" pitchFamily="18" charset="0"/>
              <a:cs typeface="Arial" charset="0"/>
            </a:endParaRPr>
          </a:p>
        </p:txBody>
      </p:sp>
      <p:sp>
        <p:nvSpPr>
          <p:cNvPr id="24" name="Rectangle 10"/>
          <p:cNvSpPr>
            <a:spLocks noChangeArrowheads="1"/>
          </p:cNvSpPr>
          <p:nvPr/>
        </p:nvSpPr>
        <p:spPr bwMode="auto">
          <a:xfrm>
            <a:off x="6656011" y="1422648"/>
            <a:ext cx="1904733" cy="682682"/>
          </a:xfrm>
          <a:prstGeom prst="rect">
            <a:avLst/>
          </a:prstGeom>
          <a:noFill/>
          <a:ln w="9525">
            <a:noFill/>
            <a:miter lim="800000"/>
            <a:headEnd/>
            <a:tailEnd/>
          </a:ln>
        </p:spPr>
        <p:txBody>
          <a:bodyPr vert="horz" wrap="square" lIns="18000" tIns="18000" rIns="18000" bIns="18000" numCol="1" anchor="t" anchorCtr="0" compatLnSpc="1">
            <a:prstTxWarp prst="textNoShape">
              <a:avLst/>
            </a:prstTxWarp>
            <a:spAutoFit/>
          </a:bodyPr>
          <a:lstStyle/>
          <a:p>
            <a:pPr algn="ctr" defTabSz="798513" eaLnBrk="0" hangingPunct="0">
              <a:spcAft>
                <a:spcPts val="200"/>
              </a:spcAft>
              <a:defRPr/>
            </a:pPr>
            <a:r>
              <a:rPr lang="en-GB" sz="1400" b="1" i="1" kern="0" dirty="0">
                <a:latin typeface="Georgia" pitchFamily="18" charset="0"/>
                <a:cs typeface="Arial" charset="0"/>
              </a:rPr>
              <a:t>Business has a comparative advantage</a:t>
            </a:r>
            <a:endParaRPr lang="en-GB" sz="1400" i="1" kern="0" dirty="0">
              <a:latin typeface="Georgia" pitchFamily="18" charset="0"/>
              <a:cs typeface="Arial" charset="0"/>
            </a:endParaRPr>
          </a:p>
        </p:txBody>
      </p:sp>
      <p:sp>
        <p:nvSpPr>
          <p:cNvPr id="25" name="Rectangle 10"/>
          <p:cNvSpPr>
            <a:spLocks noChangeArrowheads="1"/>
          </p:cNvSpPr>
          <p:nvPr/>
        </p:nvSpPr>
        <p:spPr bwMode="auto">
          <a:xfrm>
            <a:off x="4609891" y="2858504"/>
            <a:ext cx="1904732" cy="3654059"/>
          </a:xfrm>
          <a:prstGeom prst="rect">
            <a:avLst/>
          </a:prstGeom>
          <a:noFill/>
          <a:ln w="9525">
            <a:noFill/>
            <a:miter lim="800000"/>
            <a:headEnd/>
            <a:tailEnd/>
          </a:ln>
        </p:spPr>
        <p:txBody>
          <a:bodyPr vert="horz" wrap="square" lIns="72000" tIns="72000" rIns="72000" bIns="72000" numCol="1" anchor="t" anchorCtr="0" compatLnSpc="1">
            <a:prstTxWarp prst="textNoShape">
              <a:avLst/>
            </a:prstTxWarp>
            <a:spAutoFit/>
          </a:bodyPr>
          <a:lstStyle/>
          <a:p>
            <a:pPr marL="92075" lvl="0" indent="-92075">
              <a:buFont typeface="Arial" panose="020B0604020202020204" pitchFamily="34" charset="0"/>
              <a:buChar char="•"/>
            </a:pPr>
            <a:r>
              <a:rPr lang="en-GB" sz="1200" dirty="0"/>
              <a:t>Nutrition offers opportunities to develop new markets to increase sales and profits</a:t>
            </a:r>
            <a:endParaRPr lang="en-AU" sz="1200" dirty="0"/>
          </a:p>
          <a:p>
            <a:pPr marL="92075" lvl="0" indent="-92075">
              <a:buFont typeface="Arial" panose="020B0604020202020204" pitchFamily="34" charset="0"/>
              <a:buChar char="•"/>
            </a:pPr>
            <a:r>
              <a:rPr lang="en-GB" sz="1200" dirty="0"/>
              <a:t>Good nutrition in the workforce leads to reduced sick days and accidents, and improved productivity. It is estimated that USD$18bn in economic productivity will be lost as a result of stunting in Tanzania by 2025 if there is no improvement¹</a:t>
            </a:r>
          </a:p>
          <a:p>
            <a:pPr marL="92075" lvl="0" indent="-92075">
              <a:buFont typeface="Arial" panose="020B0604020202020204" pitchFamily="34" charset="0"/>
              <a:buChar char="•"/>
            </a:pPr>
            <a:r>
              <a:rPr lang="en-GB" sz="1200" dirty="0"/>
              <a:t>Being socially responsible can enhance a business’ corporate reputation</a:t>
            </a:r>
            <a:endParaRPr lang="en-AU" sz="1200" dirty="0"/>
          </a:p>
          <a:p>
            <a:pPr marL="92075" indent="-92075">
              <a:buFont typeface="Arial" panose="020B0604020202020204" pitchFamily="34" charset="0"/>
              <a:buChar char="•"/>
            </a:pPr>
            <a:endParaRPr lang="en-AU" sz="1200" dirty="0"/>
          </a:p>
        </p:txBody>
      </p:sp>
      <p:sp>
        <p:nvSpPr>
          <p:cNvPr id="26" name="Rectangle 10"/>
          <p:cNvSpPr>
            <a:spLocks noChangeArrowheads="1"/>
          </p:cNvSpPr>
          <p:nvPr/>
        </p:nvSpPr>
        <p:spPr bwMode="auto">
          <a:xfrm>
            <a:off x="6659279" y="2864510"/>
            <a:ext cx="1904733" cy="4392723"/>
          </a:xfrm>
          <a:prstGeom prst="rect">
            <a:avLst/>
          </a:prstGeom>
          <a:noFill/>
          <a:ln w="9525">
            <a:noFill/>
            <a:miter lim="800000"/>
            <a:headEnd/>
            <a:tailEnd/>
          </a:ln>
        </p:spPr>
        <p:txBody>
          <a:bodyPr vert="horz" wrap="square" lIns="72000" tIns="72000" rIns="72000" bIns="72000" numCol="1" anchor="t" anchorCtr="0" compatLnSpc="1">
            <a:prstTxWarp prst="textNoShape">
              <a:avLst/>
            </a:prstTxWarp>
            <a:spAutoFit/>
          </a:bodyPr>
          <a:lstStyle/>
          <a:p>
            <a:pPr lvl="0"/>
            <a:r>
              <a:rPr lang="en-GB" sz="1200" dirty="0"/>
              <a:t>The private sector can offer different nutrition capabilities than the public sector</a:t>
            </a:r>
            <a:r>
              <a:rPr lang="en-AU" sz="1200" dirty="0"/>
              <a:t>. Including:</a:t>
            </a:r>
          </a:p>
          <a:p>
            <a:pPr marL="92075" indent="-92075">
              <a:buFont typeface="Arial" panose="020B0604020202020204" pitchFamily="34" charset="0"/>
              <a:buChar char="•"/>
            </a:pPr>
            <a:r>
              <a:rPr lang="en-GB" sz="1200" dirty="0"/>
              <a:t>Generating demand for nutritious products and services</a:t>
            </a:r>
            <a:endParaRPr lang="en-AU" sz="1200" dirty="0"/>
          </a:p>
          <a:p>
            <a:pPr marL="92075" indent="-92075">
              <a:buFont typeface="Arial" panose="020B0604020202020204" pitchFamily="34" charset="0"/>
              <a:buChar char="•"/>
            </a:pPr>
            <a:r>
              <a:rPr lang="en-GB" sz="1200" dirty="0"/>
              <a:t>Focusing on scale, efficiency and cost effectiveness</a:t>
            </a:r>
            <a:endParaRPr lang="en-AU" sz="1200" dirty="0"/>
          </a:p>
          <a:p>
            <a:pPr marL="92075" indent="-92075">
              <a:buFont typeface="Arial" panose="020B0604020202020204" pitchFamily="34" charset="0"/>
              <a:buChar char="•"/>
            </a:pPr>
            <a:r>
              <a:rPr lang="en-GB" sz="1200" dirty="0"/>
              <a:t>Focusing on innovation &amp; product development, which can make nutritious food more affordable and desirable</a:t>
            </a:r>
            <a:endParaRPr lang="en-AU" sz="1200" dirty="0"/>
          </a:p>
          <a:p>
            <a:pPr marL="92075" indent="-92075">
              <a:buFont typeface="Arial" panose="020B0604020202020204" pitchFamily="34" charset="0"/>
              <a:buChar char="•"/>
            </a:pPr>
            <a:r>
              <a:rPr lang="en-GB" sz="1200" dirty="0"/>
              <a:t>The ability to embed quality management and food safety systems along the food value chain</a:t>
            </a:r>
            <a:endParaRPr lang="en-AU" sz="1200" dirty="0"/>
          </a:p>
          <a:p>
            <a:pPr marL="92075" lvl="0" indent="-92075">
              <a:buFont typeface="Arial" panose="020B0604020202020204" pitchFamily="34" charset="0"/>
              <a:buChar char="•"/>
            </a:pPr>
            <a:endParaRPr lang="en-GB" sz="1200" dirty="0"/>
          </a:p>
          <a:p>
            <a:pPr marL="92075" lvl="0" indent="-92075">
              <a:buFont typeface="Arial" panose="020B0604020202020204" pitchFamily="34" charset="0"/>
              <a:buChar char="•"/>
            </a:pPr>
            <a:endParaRPr lang="en-GB" sz="1200" dirty="0"/>
          </a:p>
          <a:p>
            <a:pPr marL="92075" lvl="0" indent="-92075">
              <a:buFont typeface="Arial" panose="020B0604020202020204" pitchFamily="34" charset="0"/>
              <a:buChar char="•"/>
            </a:pPr>
            <a:endParaRPr lang="en-AU" sz="1200" dirty="0"/>
          </a:p>
          <a:p>
            <a:pPr marL="92075" indent="-92075">
              <a:buFont typeface="Arial" panose="020B0604020202020204" pitchFamily="34" charset="0"/>
              <a:buChar char="•"/>
            </a:pPr>
            <a:endParaRPr lang="en-AU" sz="1200" dirty="0"/>
          </a:p>
        </p:txBody>
      </p:sp>
      <p:sp>
        <p:nvSpPr>
          <p:cNvPr id="28" name="Freeform 4845"/>
          <p:cNvSpPr>
            <a:spLocks noEditPoints="1"/>
          </p:cNvSpPr>
          <p:nvPr/>
        </p:nvSpPr>
        <p:spPr bwMode="auto">
          <a:xfrm>
            <a:off x="7430055" y="2210589"/>
            <a:ext cx="467913" cy="506906"/>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0" name="Freeform 4849"/>
          <p:cNvSpPr>
            <a:spLocks noEditPoints="1"/>
          </p:cNvSpPr>
          <p:nvPr/>
        </p:nvSpPr>
        <p:spPr bwMode="auto">
          <a:xfrm>
            <a:off x="5301602" y="2329204"/>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4851"/>
          <p:cNvSpPr>
            <a:spLocks noEditPoints="1"/>
          </p:cNvSpPr>
          <p:nvPr/>
        </p:nvSpPr>
        <p:spPr bwMode="auto">
          <a:xfrm>
            <a:off x="1198048" y="2267918"/>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1026" name="Picture 2" descr="Shopping cart"/>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231070" y="2284705"/>
            <a:ext cx="454936" cy="454936"/>
          </a:xfrm>
          <a:prstGeom prst="rect">
            <a:avLst/>
          </a:prstGeom>
          <a:noFill/>
          <a:extLst>
            <a:ext uri="{909E8E84-426E-40DD-AFC4-6F175D3DCCD1}">
              <a14:hiddenFill xmlns:a14="http://schemas.microsoft.com/office/drawing/2010/main">
                <a:solidFill>
                  <a:srgbClr val="FFFFFF"/>
                </a:solidFill>
              </a14:hiddenFill>
            </a:ext>
          </a:extLst>
        </p:spPr>
      </p:pic>
      <p:sp>
        <p:nvSpPr>
          <p:cNvPr id="29"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b="1" dirty="0">
                <a:solidFill>
                  <a:schemeClr val="accent1">
                    <a:lumMod val="50000"/>
                  </a:schemeClr>
                </a:solidFill>
              </a:rPr>
              <a:t>1. Background &amp; Overview</a:t>
            </a:r>
          </a:p>
        </p:txBody>
      </p:sp>
      <p:sp>
        <p:nvSpPr>
          <p:cNvPr id="3" name="Rectangle 2"/>
          <p:cNvSpPr/>
          <p:nvPr/>
        </p:nvSpPr>
        <p:spPr>
          <a:xfrm>
            <a:off x="4991101" y="6538513"/>
            <a:ext cx="3569644"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700" dirty="0">
                <a:solidFill>
                  <a:schemeClr val="tx1">
                    <a:lumMod val="65000"/>
                    <a:lumOff val="35000"/>
                  </a:schemeClr>
                </a:solidFill>
                <a:latin typeface="+mj-lt"/>
                <a:ea typeface="+mj-ea"/>
                <a:cs typeface="+mj-cs"/>
              </a:rPr>
              <a:t>¹ Estimates based on no change during the time period 2014 – 2025</a:t>
            </a:r>
          </a:p>
          <a:p>
            <a:pPr algn="r"/>
            <a:r>
              <a:rPr lang="en-AU" sz="700" dirty="0">
                <a:solidFill>
                  <a:schemeClr val="tx1">
                    <a:lumMod val="65000"/>
                    <a:lumOff val="35000"/>
                  </a:schemeClr>
                </a:solidFill>
                <a:latin typeface="+mj-lt"/>
                <a:ea typeface="+mj-ea"/>
                <a:cs typeface="+mj-cs"/>
              </a:rPr>
              <a:t>Source: </a:t>
            </a:r>
            <a:r>
              <a:rPr lang="en-AU" sz="700" i="1" dirty="0">
                <a:solidFill>
                  <a:schemeClr val="tx1">
                    <a:lumMod val="65000"/>
                    <a:lumOff val="35000"/>
                  </a:schemeClr>
                </a:solidFill>
                <a:latin typeface="+mj-lt"/>
                <a:ea typeface="+mj-ea"/>
                <a:cs typeface="+mj-cs"/>
              </a:rPr>
              <a:t>“Reducing Malnutrition in Tanzania: Summary of Tanzania PROFILES 2014 Estimates”</a:t>
            </a:r>
          </a:p>
        </p:txBody>
      </p:sp>
      <p:cxnSp>
        <p:nvCxnSpPr>
          <p:cNvPr id="27"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797945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Rounded Rectangular Callout 29"/>
          <p:cNvSpPr/>
          <p:nvPr/>
        </p:nvSpPr>
        <p:spPr>
          <a:xfrm>
            <a:off x="4741724" y="2538333"/>
            <a:ext cx="1986886" cy="768401"/>
          </a:xfrm>
          <a:prstGeom prst="wedgeRoundRectCallout">
            <a:avLst>
              <a:gd name="adj1" fmla="val -44705"/>
              <a:gd name="adj2" fmla="val 7043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Food standards &amp; regulations need to be </a:t>
            </a:r>
            <a:r>
              <a:rPr lang="en-AU" sz="1200" b="1" i="1" dirty="0">
                <a:solidFill>
                  <a:schemeClr val="tx1"/>
                </a:solidFill>
              </a:rPr>
              <a:t>clarified &amp; strengthened</a:t>
            </a:r>
          </a:p>
        </p:txBody>
      </p:sp>
      <p:sp>
        <p:nvSpPr>
          <p:cNvPr id="33" name="Rounded Rectangular Callout 32"/>
          <p:cNvSpPr/>
          <p:nvPr/>
        </p:nvSpPr>
        <p:spPr>
          <a:xfrm>
            <a:off x="325155" y="1584873"/>
            <a:ext cx="1986886" cy="594000"/>
          </a:xfrm>
          <a:prstGeom prst="wedgeRoundRectCallout">
            <a:avLst>
              <a:gd name="adj1" fmla="val 38927"/>
              <a:gd name="adj2" fmla="val 7386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Businesses in nutrition need an </a:t>
            </a:r>
            <a:r>
              <a:rPr lang="en-AU" sz="1200" b="1" i="1" dirty="0">
                <a:solidFill>
                  <a:schemeClr val="tx1"/>
                </a:solidFill>
              </a:rPr>
              <a:t>open, honest and regular </a:t>
            </a:r>
            <a:r>
              <a:rPr lang="en-AU" sz="1200" i="1" dirty="0">
                <a:solidFill>
                  <a:schemeClr val="tx1"/>
                </a:solidFill>
              </a:rPr>
              <a:t>dialogue with government</a:t>
            </a:r>
          </a:p>
        </p:txBody>
      </p:sp>
      <p:sp>
        <p:nvSpPr>
          <p:cNvPr id="34" name="Rounded Rectangular Callout 33"/>
          <p:cNvSpPr/>
          <p:nvPr/>
        </p:nvSpPr>
        <p:spPr>
          <a:xfrm>
            <a:off x="349246" y="3354863"/>
            <a:ext cx="1962795" cy="594000"/>
          </a:xfrm>
          <a:prstGeom prst="wedgeRoundRectCallout">
            <a:avLst>
              <a:gd name="adj1" fmla="val 39640"/>
              <a:gd name="adj2" fmla="val 7637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It helps to learn about the </a:t>
            </a:r>
            <a:r>
              <a:rPr lang="en-AU" sz="1200" b="1" i="1" dirty="0">
                <a:solidFill>
                  <a:schemeClr val="tx1"/>
                </a:solidFill>
              </a:rPr>
              <a:t>best practices in nutrition </a:t>
            </a:r>
            <a:r>
              <a:rPr lang="en-AU" sz="1200" i="1" dirty="0">
                <a:solidFill>
                  <a:schemeClr val="tx1"/>
                </a:solidFill>
              </a:rPr>
              <a:t>from other countries</a:t>
            </a:r>
          </a:p>
        </p:txBody>
      </p:sp>
      <p:sp>
        <p:nvSpPr>
          <p:cNvPr id="37" name="Rounded Rectangular Callout 36"/>
          <p:cNvSpPr/>
          <p:nvPr/>
        </p:nvSpPr>
        <p:spPr>
          <a:xfrm>
            <a:off x="325155" y="5043788"/>
            <a:ext cx="1986886" cy="594000"/>
          </a:xfrm>
          <a:prstGeom prst="wedgeRoundRectCallout">
            <a:avLst>
              <a:gd name="adj1" fmla="val 42759"/>
              <a:gd name="adj2" fmla="val 7520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We need to protect and promote </a:t>
            </a:r>
            <a:r>
              <a:rPr lang="en-AU" sz="1200" b="1" i="1" dirty="0">
                <a:solidFill>
                  <a:schemeClr val="tx1"/>
                </a:solidFill>
              </a:rPr>
              <a:t>Tanzanian owned </a:t>
            </a:r>
            <a:r>
              <a:rPr lang="en-AU" sz="1200" i="1" dirty="0">
                <a:solidFill>
                  <a:schemeClr val="tx1"/>
                </a:solidFill>
              </a:rPr>
              <a:t>products</a:t>
            </a:r>
          </a:p>
        </p:txBody>
      </p:sp>
      <p:sp>
        <p:nvSpPr>
          <p:cNvPr id="38" name="Rounded Rectangular Callout 37"/>
          <p:cNvSpPr/>
          <p:nvPr/>
        </p:nvSpPr>
        <p:spPr>
          <a:xfrm>
            <a:off x="4741724" y="3657599"/>
            <a:ext cx="1986886" cy="739136"/>
          </a:xfrm>
          <a:prstGeom prst="wedgeRoundRectCallout">
            <a:avLst>
              <a:gd name="adj1" fmla="val 42481"/>
              <a:gd name="adj2" fmla="val 7221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Consumers value a healthy diet, but they </a:t>
            </a:r>
            <a:r>
              <a:rPr lang="en-AU" sz="1200" b="1" i="1" dirty="0">
                <a:solidFill>
                  <a:schemeClr val="tx1"/>
                </a:solidFill>
              </a:rPr>
              <a:t>don’t know what to buy</a:t>
            </a:r>
          </a:p>
        </p:txBody>
      </p:sp>
      <p:sp>
        <p:nvSpPr>
          <p:cNvPr id="39" name="Rounded Rectangular Callout 38"/>
          <p:cNvSpPr/>
          <p:nvPr/>
        </p:nvSpPr>
        <p:spPr>
          <a:xfrm>
            <a:off x="4732859" y="5755700"/>
            <a:ext cx="1986886" cy="812304"/>
          </a:xfrm>
          <a:prstGeom prst="wedgeRoundRectCallout">
            <a:avLst>
              <a:gd name="adj1" fmla="val 47684"/>
              <a:gd name="adj2" fmla="val 6900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Let’s innovate! Tanzania has a wealth of </a:t>
            </a:r>
            <a:r>
              <a:rPr lang="en-AU" sz="1200" b="1" i="1" dirty="0">
                <a:solidFill>
                  <a:schemeClr val="tx1"/>
                </a:solidFill>
              </a:rPr>
              <a:t>nutritious, indigenous foods </a:t>
            </a:r>
            <a:r>
              <a:rPr lang="en-AU" sz="1200" i="1" dirty="0">
                <a:solidFill>
                  <a:schemeClr val="tx1"/>
                </a:solidFill>
              </a:rPr>
              <a:t>and an </a:t>
            </a:r>
            <a:r>
              <a:rPr lang="en-AU" sz="1200" b="1" i="1" dirty="0">
                <a:solidFill>
                  <a:schemeClr val="tx1"/>
                </a:solidFill>
              </a:rPr>
              <a:t>entrepreneurial spirit </a:t>
            </a:r>
          </a:p>
        </p:txBody>
      </p:sp>
      <p:sp>
        <p:nvSpPr>
          <p:cNvPr id="41" name="Rounded Rectangular Callout 40"/>
          <p:cNvSpPr/>
          <p:nvPr/>
        </p:nvSpPr>
        <p:spPr>
          <a:xfrm>
            <a:off x="325155" y="5884238"/>
            <a:ext cx="1986886" cy="594000"/>
          </a:xfrm>
          <a:prstGeom prst="wedgeRoundRectCallout">
            <a:avLst>
              <a:gd name="adj1" fmla="val -45985"/>
              <a:gd name="adj2" fmla="val 7318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Let’s create a </a:t>
            </a:r>
            <a:r>
              <a:rPr lang="en-AU" sz="1200" b="1" i="1" dirty="0">
                <a:solidFill>
                  <a:schemeClr val="tx1"/>
                </a:solidFill>
              </a:rPr>
              <a:t>culture of nutrition</a:t>
            </a:r>
            <a:r>
              <a:rPr lang="en-AU" sz="1200" i="1" dirty="0">
                <a:solidFill>
                  <a:schemeClr val="tx1"/>
                </a:solidFill>
              </a:rPr>
              <a:t> in the workplace and in the community</a:t>
            </a:r>
          </a:p>
        </p:txBody>
      </p:sp>
      <p:sp>
        <p:nvSpPr>
          <p:cNvPr id="2" name="Rectangle 1"/>
          <p:cNvSpPr/>
          <p:nvPr/>
        </p:nvSpPr>
        <p:spPr>
          <a:xfrm>
            <a:off x="2402366" y="1540267"/>
            <a:ext cx="2249035" cy="85107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There is a communication gap between the private sector and government at a collective and industry wide level</a:t>
            </a:r>
          </a:p>
        </p:txBody>
      </p:sp>
      <p:sp>
        <p:nvSpPr>
          <p:cNvPr id="16" name="Rectangle 15"/>
          <p:cNvSpPr/>
          <p:nvPr/>
        </p:nvSpPr>
        <p:spPr>
          <a:xfrm>
            <a:off x="2402367" y="2453248"/>
            <a:ext cx="2111576" cy="8368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Businesses affected by mandatory fortification rules should face fair and even competition</a:t>
            </a:r>
          </a:p>
        </p:txBody>
      </p:sp>
      <p:sp>
        <p:nvSpPr>
          <p:cNvPr id="17" name="Rectangle 16"/>
          <p:cNvSpPr/>
          <p:nvPr/>
        </p:nvSpPr>
        <p:spPr>
          <a:xfrm>
            <a:off x="2402366" y="3290050"/>
            <a:ext cx="2249034" cy="8518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It would be useful for Tanzanian companies to learn more about how other countries are building their businesses around nutrition</a:t>
            </a:r>
          </a:p>
        </p:txBody>
      </p:sp>
      <p:sp>
        <p:nvSpPr>
          <p:cNvPr id="18" name="Rectangle 17"/>
          <p:cNvSpPr/>
          <p:nvPr/>
        </p:nvSpPr>
        <p:spPr>
          <a:xfrm>
            <a:off x="2402365" y="4154600"/>
            <a:ext cx="2289951" cy="7891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There is a lack of consumer demand for nutritious products</a:t>
            </a:r>
          </a:p>
          <a:p>
            <a:pPr marL="88900" indent="-88900">
              <a:buFont typeface="Arial" panose="020B0604020202020204" pitchFamily="34" charset="0"/>
              <a:buChar char="•"/>
            </a:pPr>
            <a:r>
              <a:rPr lang="en-AU" sz="1200" dirty="0">
                <a:solidFill>
                  <a:schemeClr val="tx1"/>
                </a:solidFill>
              </a:rPr>
              <a:t>Businesses will increase their market presence as demand grows</a:t>
            </a:r>
          </a:p>
        </p:txBody>
      </p:sp>
      <p:sp>
        <p:nvSpPr>
          <p:cNvPr id="19" name="Rectangle 18"/>
          <p:cNvSpPr/>
          <p:nvPr/>
        </p:nvSpPr>
        <p:spPr>
          <a:xfrm>
            <a:off x="6801201" y="1551851"/>
            <a:ext cx="2249035" cy="9763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Businesses are unaware of the impact that fortification of oils, maize, salts </a:t>
            </a:r>
            <a:r>
              <a:rPr lang="en-AU" sz="1200" dirty="0" err="1">
                <a:solidFill>
                  <a:schemeClr val="tx1"/>
                </a:solidFill>
              </a:rPr>
              <a:t>etc</a:t>
            </a:r>
            <a:r>
              <a:rPr lang="en-AU" sz="1200" dirty="0">
                <a:solidFill>
                  <a:schemeClr val="tx1"/>
                </a:solidFill>
              </a:rPr>
              <a:t> is having on the broader Tanzanian population</a:t>
            </a:r>
          </a:p>
        </p:txBody>
      </p:sp>
      <p:sp>
        <p:nvSpPr>
          <p:cNvPr id="20" name="Rectangle 19"/>
          <p:cNvSpPr/>
          <p:nvPr/>
        </p:nvSpPr>
        <p:spPr>
          <a:xfrm>
            <a:off x="2402365" y="5021005"/>
            <a:ext cx="2249035" cy="7698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100" dirty="0">
                <a:solidFill>
                  <a:schemeClr val="tx1"/>
                </a:solidFill>
              </a:rPr>
              <a:t>The production and consumption of quality nutritious local products is more beneficial and sustainable for farmers, workers and consumers</a:t>
            </a:r>
          </a:p>
        </p:txBody>
      </p:sp>
      <p:sp>
        <p:nvSpPr>
          <p:cNvPr id="21" name="Rectangle 20"/>
          <p:cNvSpPr/>
          <p:nvPr/>
        </p:nvSpPr>
        <p:spPr>
          <a:xfrm>
            <a:off x="6801203" y="2453964"/>
            <a:ext cx="2249034" cy="7698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Lack of clarity around food standards and regulations</a:t>
            </a:r>
          </a:p>
          <a:p>
            <a:pPr marL="88900" indent="-88900">
              <a:buFont typeface="Arial" panose="020B0604020202020204" pitchFamily="34" charset="0"/>
              <a:buChar char="•"/>
            </a:pPr>
            <a:r>
              <a:rPr lang="en-AU" sz="1200" dirty="0">
                <a:solidFill>
                  <a:schemeClr val="tx1"/>
                </a:solidFill>
              </a:rPr>
              <a:t>Rules for quality control, packaging, product placement </a:t>
            </a:r>
            <a:r>
              <a:rPr lang="en-AU" sz="1200" dirty="0" err="1">
                <a:solidFill>
                  <a:schemeClr val="tx1"/>
                </a:solidFill>
              </a:rPr>
              <a:t>etc</a:t>
            </a:r>
            <a:r>
              <a:rPr lang="en-AU" sz="1200" dirty="0">
                <a:solidFill>
                  <a:schemeClr val="tx1"/>
                </a:solidFill>
              </a:rPr>
              <a:t> need to be strengthened</a:t>
            </a:r>
          </a:p>
        </p:txBody>
      </p:sp>
      <p:sp>
        <p:nvSpPr>
          <p:cNvPr id="22" name="Rectangle 21"/>
          <p:cNvSpPr/>
          <p:nvPr/>
        </p:nvSpPr>
        <p:spPr>
          <a:xfrm>
            <a:off x="6801203" y="3536449"/>
            <a:ext cx="2249034" cy="10910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We suspect that consumers in Tanzania seek to eat more healthily, but there is a general lack of nutrition knowledge</a:t>
            </a:r>
          </a:p>
          <a:p>
            <a:pPr marL="88900" indent="-88900">
              <a:buFont typeface="Arial" panose="020B0604020202020204" pitchFamily="34" charset="0"/>
              <a:buChar char="•"/>
            </a:pPr>
            <a:r>
              <a:rPr lang="en-AU" sz="1200" dirty="0">
                <a:solidFill>
                  <a:schemeClr val="tx1"/>
                </a:solidFill>
              </a:rPr>
              <a:t>This will be validated by the Nielsen research</a:t>
            </a:r>
          </a:p>
          <a:p>
            <a:pPr marL="88900" indent="-88900">
              <a:buFont typeface="Arial" panose="020B0604020202020204" pitchFamily="34" charset="0"/>
              <a:buChar char="•"/>
            </a:pPr>
            <a:endParaRPr lang="en-AU" sz="1200" dirty="0">
              <a:solidFill>
                <a:schemeClr val="tx1"/>
              </a:solidFill>
            </a:endParaRPr>
          </a:p>
        </p:txBody>
      </p:sp>
      <p:sp>
        <p:nvSpPr>
          <p:cNvPr id="23" name="Rectangle 22"/>
          <p:cNvSpPr/>
          <p:nvPr/>
        </p:nvSpPr>
        <p:spPr>
          <a:xfrm>
            <a:off x="2393498" y="5880689"/>
            <a:ext cx="2249035" cy="651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A well nourished workforce can help to improve productivity and reduce the burden of sick leave</a:t>
            </a:r>
          </a:p>
        </p:txBody>
      </p:sp>
      <p:sp>
        <p:nvSpPr>
          <p:cNvPr id="24" name="Rectangle 23"/>
          <p:cNvSpPr/>
          <p:nvPr/>
        </p:nvSpPr>
        <p:spPr>
          <a:xfrm>
            <a:off x="6801202" y="5723603"/>
            <a:ext cx="2249035" cy="8804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There is potential for Tanzania to innovate and develop it’s own, unique nutrition products</a:t>
            </a:r>
          </a:p>
          <a:p>
            <a:pPr marL="88900" indent="-88900">
              <a:buFont typeface="Arial" panose="020B0604020202020204" pitchFamily="34" charset="0"/>
              <a:buChar char="•"/>
            </a:pPr>
            <a:r>
              <a:rPr lang="en-AU" sz="1200" dirty="0">
                <a:solidFill>
                  <a:schemeClr val="tx1"/>
                </a:solidFill>
              </a:rPr>
              <a:t>Investing in new Tanzanian ideas can kick start this innovation</a:t>
            </a:r>
          </a:p>
        </p:txBody>
      </p:sp>
      <p:sp>
        <p:nvSpPr>
          <p:cNvPr id="25" name="Footer Placeholder 4"/>
          <p:cNvSpPr txBox="1">
            <a:spLocks/>
          </p:cNvSpPr>
          <p:nvPr/>
        </p:nvSpPr>
        <p:spPr>
          <a:xfrm>
            <a:off x="6681788" y="245727"/>
            <a:ext cx="2198825" cy="365125"/>
          </a:xfrm>
          <a:prstGeom prst="rect">
            <a:avLst/>
          </a:prstGeom>
          <a:noFill/>
        </p:spPr>
        <p:txBody>
          <a:bodyPr vert="horz" lIns="91440" tIns="45720" rIns="0" bIns="45720" rtlCol="0" anchor="ctr"/>
          <a:lstStyle>
            <a:defPPr>
              <a:defRPr lang="en-US"/>
            </a:defPPr>
            <a:lvl1pPr algn="r">
              <a:defRPr sz="900" b="1">
                <a:solidFill>
                  <a:schemeClr val="accent1">
                    <a:lumMod val="50000"/>
                  </a:schemeClr>
                </a:solidFill>
              </a:defRPr>
            </a:lvl1pPr>
          </a:lstStyle>
          <a:p>
            <a:r>
              <a:rPr lang="en-AU" dirty="0"/>
              <a:t>1. Background &amp; Overview</a:t>
            </a:r>
          </a:p>
        </p:txBody>
      </p:sp>
      <p:sp>
        <p:nvSpPr>
          <p:cNvPr id="31" name="Rounded Rectangular Callout 30"/>
          <p:cNvSpPr/>
          <p:nvPr/>
        </p:nvSpPr>
        <p:spPr>
          <a:xfrm>
            <a:off x="4732859" y="4802714"/>
            <a:ext cx="1986886" cy="693824"/>
          </a:xfrm>
          <a:prstGeom prst="wedgeRoundRectCallout">
            <a:avLst>
              <a:gd name="adj1" fmla="val -45156"/>
              <a:gd name="adj2" fmla="val 71418"/>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The community is </a:t>
            </a:r>
            <a:r>
              <a:rPr lang="en-AU" sz="1200" b="1" i="1" dirty="0">
                <a:solidFill>
                  <a:schemeClr val="tx1"/>
                </a:solidFill>
              </a:rPr>
              <a:t>sceptical about the private sector </a:t>
            </a:r>
            <a:r>
              <a:rPr lang="en-AU" sz="1200" i="1" dirty="0">
                <a:solidFill>
                  <a:schemeClr val="tx1"/>
                </a:solidFill>
              </a:rPr>
              <a:t>profiting from nutrition</a:t>
            </a:r>
          </a:p>
        </p:txBody>
      </p:sp>
      <p:sp>
        <p:nvSpPr>
          <p:cNvPr id="40" name="Rounded Rectangular Callout 39"/>
          <p:cNvSpPr/>
          <p:nvPr/>
        </p:nvSpPr>
        <p:spPr>
          <a:xfrm>
            <a:off x="349246" y="4220044"/>
            <a:ext cx="1962795" cy="598241"/>
          </a:xfrm>
          <a:prstGeom prst="wedgeRoundRectCallout">
            <a:avLst>
              <a:gd name="adj1" fmla="val -45630"/>
              <a:gd name="adj2" fmla="val 7098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We need to </a:t>
            </a:r>
            <a:r>
              <a:rPr lang="en-AU" sz="1200" b="1" i="1" dirty="0">
                <a:solidFill>
                  <a:schemeClr val="tx1"/>
                </a:solidFill>
              </a:rPr>
              <a:t>build demand for nutritious products</a:t>
            </a:r>
            <a:endParaRPr lang="en-AU" sz="1200" i="1" dirty="0">
              <a:solidFill>
                <a:schemeClr val="tx1"/>
              </a:solidFill>
            </a:endParaRPr>
          </a:p>
        </p:txBody>
      </p:sp>
      <p:sp>
        <p:nvSpPr>
          <p:cNvPr id="43" name="Rounded Rectangular Callout 42"/>
          <p:cNvSpPr/>
          <p:nvPr/>
        </p:nvSpPr>
        <p:spPr>
          <a:xfrm>
            <a:off x="325155" y="2438507"/>
            <a:ext cx="1986886" cy="675447"/>
          </a:xfrm>
          <a:prstGeom prst="wedgeRoundRectCallout">
            <a:avLst>
              <a:gd name="adj1" fmla="val -47048"/>
              <a:gd name="adj2" fmla="val 7042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We need to ensure a </a:t>
            </a:r>
            <a:r>
              <a:rPr lang="en-AU" sz="1200" b="1" i="1" dirty="0">
                <a:solidFill>
                  <a:schemeClr val="tx1"/>
                </a:solidFill>
              </a:rPr>
              <a:t>level playing field</a:t>
            </a:r>
            <a:r>
              <a:rPr lang="en-AU" sz="1200" i="1" dirty="0">
                <a:solidFill>
                  <a:schemeClr val="tx1"/>
                </a:solidFill>
              </a:rPr>
              <a:t> for businesses in mandatory fortification</a:t>
            </a:r>
            <a:endParaRPr lang="en-AU" sz="1200" b="1" i="1" dirty="0">
              <a:solidFill>
                <a:schemeClr val="tx1"/>
              </a:solidFill>
            </a:endParaRPr>
          </a:p>
        </p:txBody>
      </p:sp>
      <p:sp>
        <p:nvSpPr>
          <p:cNvPr id="45" name="Rounded Rectangular Callout 44"/>
          <p:cNvSpPr/>
          <p:nvPr/>
        </p:nvSpPr>
        <p:spPr>
          <a:xfrm>
            <a:off x="4732859" y="1549412"/>
            <a:ext cx="1995751" cy="765856"/>
          </a:xfrm>
          <a:prstGeom prst="wedgeRoundRectCallout">
            <a:avLst>
              <a:gd name="adj1" fmla="val 41523"/>
              <a:gd name="adj2" fmla="val 6742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AU" sz="1200" i="1" dirty="0">
                <a:solidFill>
                  <a:schemeClr val="tx1"/>
                </a:solidFill>
              </a:rPr>
              <a:t>We are required to fortify our products, but we </a:t>
            </a:r>
            <a:r>
              <a:rPr lang="en-AU" sz="1200" b="1" i="1" dirty="0">
                <a:solidFill>
                  <a:schemeClr val="tx1"/>
                </a:solidFill>
              </a:rPr>
              <a:t>don’t know how this is helping</a:t>
            </a:r>
            <a:r>
              <a:rPr lang="en-AU" sz="1200" i="1" dirty="0">
                <a:solidFill>
                  <a:schemeClr val="tx1"/>
                </a:solidFill>
              </a:rPr>
              <a:t> Tanzanians</a:t>
            </a:r>
            <a:endParaRPr lang="en-AU" sz="1200" b="1" i="1" dirty="0">
              <a:solidFill>
                <a:schemeClr val="tx1"/>
              </a:solidFill>
            </a:endParaRPr>
          </a:p>
        </p:txBody>
      </p:sp>
      <p:sp>
        <p:nvSpPr>
          <p:cNvPr id="46" name="Rectangle 45"/>
          <p:cNvSpPr/>
          <p:nvPr/>
        </p:nvSpPr>
        <p:spPr>
          <a:xfrm>
            <a:off x="6801201" y="4781536"/>
            <a:ext cx="2249035" cy="109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lstStyle/>
          <a:p>
            <a:pPr marL="88900" indent="-88900">
              <a:buFont typeface="Arial" panose="020B0604020202020204" pitchFamily="34" charset="0"/>
              <a:buChar char="•"/>
            </a:pPr>
            <a:r>
              <a:rPr lang="en-AU" sz="1200" dirty="0">
                <a:solidFill>
                  <a:schemeClr val="tx1"/>
                </a:solidFill>
              </a:rPr>
              <a:t>There is a latent scepticism in the development community about the notion of the private sector profiting from nutrition</a:t>
            </a:r>
          </a:p>
        </p:txBody>
      </p:sp>
      <p:sp>
        <p:nvSpPr>
          <p:cNvPr id="5" name="Title 11"/>
          <p:cNvSpPr txBox="1">
            <a:spLocks/>
          </p:cNvSpPr>
          <p:nvPr/>
        </p:nvSpPr>
        <p:spPr>
          <a:xfrm>
            <a:off x="378943" y="561534"/>
            <a:ext cx="8555459" cy="11733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sz="2200" b="1" i="1" dirty="0">
                <a:solidFill>
                  <a:schemeClr val="accent1">
                    <a:lumMod val="50000"/>
                  </a:schemeClr>
                </a:solidFill>
                <a:latin typeface="Georgia" panose="02040502050405020303" pitchFamily="18" charset="0"/>
              </a:rPr>
              <a:t>Why the private sector needs the SUN Business Network</a:t>
            </a:r>
          </a:p>
          <a:p>
            <a:pPr algn="l">
              <a:lnSpc>
                <a:spcPct val="100000"/>
              </a:lnSpc>
            </a:pPr>
            <a:r>
              <a:rPr lang="en-AU" sz="1800" dirty="0">
                <a:latin typeface="Georgia" panose="02040502050405020303" pitchFamily="18" charset="0"/>
              </a:rPr>
              <a:t>There are several recurring opportunities and challenges which businesses operating along the nutrition value chain continue to identify:</a:t>
            </a:r>
          </a:p>
        </p:txBody>
      </p:sp>
      <p:cxnSp>
        <p:nvCxnSpPr>
          <p:cNvPr id="47" name="Shape 9"/>
          <p:cNvCxnSpPr/>
          <p:nvPr/>
        </p:nvCxnSpPr>
        <p:spPr>
          <a:xfrm flipV="1">
            <a:off x="325155" y="549066"/>
            <a:ext cx="8555458" cy="123572"/>
          </a:xfrm>
          <a:prstGeom prst="bentConnector3">
            <a:avLst>
              <a:gd name="adj1" fmla="val 12"/>
            </a:avLst>
          </a:prstGeom>
          <a:ln>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46000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50505</TotalTime>
  <Words>17908</Words>
  <Application>Microsoft Office PowerPoint</Application>
  <PresentationFormat>On-screen Show (4:3)</PresentationFormat>
  <Paragraphs>1903</Paragraphs>
  <Slides>54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Georgia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O'Donoghue</dc:creator>
  <cp:lastModifiedBy>Haika Malleko</cp:lastModifiedBy>
  <cp:revision>1042</cp:revision>
  <cp:lastPrinted>2015-11-25T11:03:31Z</cp:lastPrinted>
  <dcterms:created xsi:type="dcterms:W3CDTF">2014-12-03T12:43:39Z</dcterms:created>
  <dcterms:modified xsi:type="dcterms:W3CDTF">2018-10-19T13:03:56Z</dcterms:modified>
</cp:coreProperties>
</file>